
<file path=[Content_Types].xml><?xml version="1.0" encoding="utf-8"?>
<Types xmlns="http://schemas.openxmlformats.org/package/2006/content-types">
  <Default Extension="png" ContentType="image/png"/>
  <Default Extension="jpeg" ContentType="image/jpeg"/>
  <Default Extension="m4a" ContentType="audio/mp4"/>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3"/>
  </p:notesMasterIdLst>
  <p:sldIdLst>
    <p:sldId id="265" r:id="rId2"/>
    <p:sldId id="283" r:id="rId3"/>
    <p:sldId id="287" r:id="rId4"/>
    <p:sldId id="288" r:id="rId5"/>
    <p:sldId id="289" r:id="rId6"/>
    <p:sldId id="291" r:id="rId7"/>
    <p:sldId id="292" r:id="rId8"/>
    <p:sldId id="293" r:id="rId9"/>
    <p:sldId id="284" r:id="rId10"/>
    <p:sldId id="306" r:id="rId11"/>
    <p:sldId id="305" r:id="rId12"/>
    <p:sldId id="304" r:id="rId13"/>
    <p:sldId id="307" r:id="rId14"/>
    <p:sldId id="301" r:id="rId15"/>
    <p:sldId id="302" r:id="rId16"/>
    <p:sldId id="303" r:id="rId17"/>
    <p:sldId id="294" r:id="rId18"/>
    <p:sldId id="296" r:id="rId19"/>
    <p:sldId id="297" r:id="rId20"/>
    <p:sldId id="298" r:id="rId21"/>
    <p:sldId id="299" r:id="rId22"/>
    <p:sldId id="300" r:id="rId23"/>
    <p:sldId id="257" r:id="rId24"/>
    <p:sldId id="280" r:id="rId25"/>
    <p:sldId id="275" r:id="rId26"/>
    <p:sldId id="276" r:id="rId27"/>
    <p:sldId id="282" r:id="rId28"/>
    <p:sldId id="277" r:id="rId29"/>
    <p:sldId id="278" r:id="rId30"/>
    <p:sldId id="279" r:id="rId31"/>
    <p:sldId id="281" r:id="rId32"/>
    <p:sldId id="268" r:id="rId33"/>
    <p:sldId id="267" r:id="rId34"/>
    <p:sldId id="258" r:id="rId35"/>
    <p:sldId id="269" r:id="rId36"/>
    <p:sldId id="260" r:id="rId37"/>
    <p:sldId id="271" r:id="rId38"/>
    <p:sldId id="270" r:id="rId39"/>
    <p:sldId id="262" r:id="rId40"/>
    <p:sldId id="263" r:id="rId41"/>
    <p:sldId id="27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64051" autoAdjust="0"/>
  </p:normalViewPr>
  <p:slideViewPr>
    <p:cSldViewPr snapToGrid="0">
      <p:cViewPr varScale="1">
        <p:scale>
          <a:sx n="47" d="100"/>
          <a:sy n="47" d="100"/>
        </p:scale>
        <p:origin x="165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collins" userId="8d6f22cffae0dd9a" providerId="LiveId" clId="{3BA1A44A-94FD-40B6-A929-2259DF73BCAD}"/>
    <pc:docChg chg="undo custSel addSld delSld modSld">
      <pc:chgData name="becky collins" userId="8d6f22cffae0dd9a" providerId="LiveId" clId="{3BA1A44A-94FD-40B6-A929-2259DF73BCAD}" dt="2020-10-25T18:45:13.955" v="14" actId="1076"/>
      <pc:docMkLst>
        <pc:docMk/>
      </pc:docMkLst>
      <pc:sldChg chg="modSp mod">
        <pc:chgData name="becky collins" userId="8d6f22cffae0dd9a" providerId="LiveId" clId="{3BA1A44A-94FD-40B6-A929-2259DF73BCAD}" dt="2020-10-25T17:07:22.755" v="5" actId="1076"/>
        <pc:sldMkLst>
          <pc:docMk/>
          <pc:sldMk cId="1367637324" sldId="257"/>
        </pc:sldMkLst>
        <pc:picChg chg="mod">
          <ac:chgData name="becky collins" userId="8d6f22cffae0dd9a" providerId="LiveId" clId="{3BA1A44A-94FD-40B6-A929-2259DF73BCAD}" dt="2020-10-25T17:07:22.755" v="5" actId="1076"/>
          <ac:picMkLst>
            <pc:docMk/>
            <pc:sldMk cId="1367637324" sldId="257"/>
            <ac:picMk id="7" creationId="{1FCD9FAD-96FE-4C31-9717-C698E0E01825}"/>
          </ac:picMkLst>
        </pc:picChg>
      </pc:sldChg>
      <pc:sldChg chg="modSp mod">
        <pc:chgData name="becky collins" userId="8d6f22cffae0dd9a" providerId="LiveId" clId="{3BA1A44A-94FD-40B6-A929-2259DF73BCAD}" dt="2020-10-25T17:10:10.229" v="6" actId="1076"/>
        <pc:sldMkLst>
          <pc:docMk/>
          <pc:sldMk cId="1575944675" sldId="258"/>
        </pc:sldMkLst>
        <pc:spChg chg="mod">
          <ac:chgData name="becky collins" userId="8d6f22cffae0dd9a" providerId="LiveId" clId="{3BA1A44A-94FD-40B6-A929-2259DF73BCAD}" dt="2020-10-25T16:58:49.180" v="3" actId="27636"/>
          <ac:spMkLst>
            <pc:docMk/>
            <pc:sldMk cId="1575944675" sldId="258"/>
            <ac:spMk id="2" creationId="{00000000-0000-0000-0000-000000000000}"/>
          </ac:spMkLst>
        </pc:spChg>
        <pc:spChg chg="mod">
          <ac:chgData name="becky collins" userId="8d6f22cffae0dd9a" providerId="LiveId" clId="{3BA1A44A-94FD-40B6-A929-2259DF73BCAD}" dt="2020-10-25T16:58:56.345" v="4" actId="1076"/>
          <ac:spMkLst>
            <pc:docMk/>
            <pc:sldMk cId="1575944675" sldId="258"/>
            <ac:spMk id="4" creationId="{00000000-0000-0000-0000-000000000000}"/>
          </ac:spMkLst>
        </pc:spChg>
        <pc:picChg chg="mod">
          <ac:chgData name="becky collins" userId="8d6f22cffae0dd9a" providerId="LiveId" clId="{3BA1A44A-94FD-40B6-A929-2259DF73BCAD}" dt="2020-10-25T17:10:10.229" v="6" actId="1076"/>
          <ac:picMkLst>
            <pc:docMk/>
            <pc:sldMk cId="1575944675" sldId="258"/>
            <ac:picMk id="5" creationId="{92D6F75B-E361-43BA-8D92-B37A9D8B83C7}"/>
          </ac:picMkLst>
        </pc:picChg>
      </pc:sldChg>
      <pc:sldChg chg="modSp mod">
        <pc:chgData name="becky collins" userId="8d6f22cffae0dd9a" providerId="LiveId" clId="{3BA1A44A-94FD-40B6-A929-2259DF73BCAD}" dt="2020-10-25T18:24:23.953" v="7" actId="1076"/>
        <pc:sldMkLst>
          <pc:docMk/>
          <pc:sldMk cId="2812680713" sldId="260"/>
        </pc:sldMkLst>
        <pc:picChg chg="mod">
          <ac:chgData name="becky collins" userId="8d6f22cffae0dd9a" providerId="LiveId" clId="{3BA1A44A-94FD-40B6-A929-2259DF73BCAD}" dt="2020-10-25T18:24:23.953" v="7" actId="1076"/>
          <ac:picMkLst>
            <pc:docMk/>
            <pc:sldMk cId="2812680713" sldId="260"/>
            <ac:picMk id="5" creationId="{B9CA5549-53C3-4997-AD73-A6A819B1C3CD}"/>
          </ac:picMkLst>
        </pc:picChg>
      </pc:sldChg>
      <pc:sldChg chg="modSp mod">
        <pc:chgData name="becky collins" userId="8d6f22cffae0dd9a" providerId="LiveId" clId="{3BA1A44A-94FD-40B6-A929-2259DF73BCAD}" dt="2020-10-25T18:40:20.524" v="10" actId="1076"/>
        <pc:sldMkLst>
          <pc:docMk/>
          <pc:sldMk cId="2339398346" sldId="261"/>
        </pc:sldMkLst>
        <pc:picChg chg="mod">
          <ac:chgData name="becky collins" userId="8d6f22cffae0dd9a" providerId="LiveId" clId="{3BA1A44A-94FD-40B6-A929-2259DF73BCAD}" dt="2020-10-25T18:40:20.524" v="10" actId="1076"/>
          <ac:picMkLst>
            <pc:docMk/>
            <pc:sldMk cId="2339398346" sldId="261"/>
            <ac:picMk id="5" creationId="{A5E4DA0C-C5E7-4683-AF7D-411ADA844499}"/>
          </ac:picMkLst>
        </pc:picChg>
      </pc:sldChg>
      <pc:sldChg chg="modSp mod">
        <pc:chgData name="becky collins" userId="8d6f22cffae0dd9a" providerId="LiveId" clId="{3BA1A44A-94FD-40B6-A929-2259DF73BCAD}" dt="2020-10-25T18:42:30.506" v="12" actId="1076"/>
        <pc:sldMkLst>
          <pc:docMk/>
          <pc:sldMk cId="3856897992" sldId="262"/>
        </pc:sldMkLst>
        <pc:picChg chg="mod">
          <ac:chgData name="becky collins" userId="8d6f22cffae0dd9a" providerId="LiveId" clId="{3BA1A44A-94FD-40B6-A929-2259DF73BCAD}" dt="2020-10-25T18:42:30.506" v="12" actId="1076"/>
          <ac:picMkLst>
            <pc:docMk/>
            <pc:sldMk cId="3856897992" sldId="262"/>
            <ac:picMk id="3" creationId="{D425486F-946E-4592-A3CA-0959023C84E2}"/>
          </ac:picMkLst>
        </pc:picChg>
      </pc:sldChg>
      <pc:sldChg chg="modSp mod">
        <pc:chgData name="becky collins" userId="8d6f22cffae0dd9a" providerId="LiveId" clId="{3BA1A44A-94FD-40B6-A929-2259DF73BCAD}" dt="2020-10-25T18:43:46.577" v="13" actId="1076"/>
        <pc:sldMkLst>
          <pc:docMk/>
          <pc:sldMk cId="669133484" sldId="263"/>
        </pc:sldMkLst>
        <pc:picChg chg="mod">
          <ac:chgData name="becky collins" userId="8d6f22cffae0dd9a" providerId="LiveId" clId="{3BA1A44A-94FD-40B6-A929-2259DF73BCAD}" dt="2020-10-25T18:43:46.577" v="13" actId="1076"/>
          <ac:picMkLst>
            <pc:docMk/>
            <pc:sldMk cId="669133484" sldId="263"/>
            <ac:picMk id="2" creationId="{31CE530F-AF03-4606-87C0-280946FFE030}"/>
          </ac:picMkLst>
        </pc:picChg>
      </pc:sldChg>
      <pc:sldChg chg="modSp mod">
        <pc:chgData name="becky collins" userId="8d6f22cffae0dd9a" providerId="LiveId" clId="{3BA1A44A-94FD-40B6-A929-2259DF73BCAD}" dt="2020-10-25T18:41:18.101" v="11" actId="1076"/>
        <pc:sldMkLst>
          <pc:docMk/>
          <pc:sldMk cId="421462097" sldId="264"/>
        </pc:sldMkLst>
        <pc:picChg chg="mod">
          <ac:chgData name="becky collins" userId="8d6f22cffae0dd9a" providerId="LiveId" clId="{3BA1A44A-94FD-40B6-A929-2259DF73BCAD}" dt="2020-10-25T18:41:18.101" v="11" actId="1076"/>
          <ac:picMkLst>
            <pc:docMk/>
            <pc:sldMk cId="421462097" sldId="264"/>
            <ac:picMk id="3" creationId="{FF0A0946-6B6D-4CBE-B904-15C389995396}"/>
          </ac:picMkLst>
        </pc:picChg>
      </pc:sldChg>
      <pc:sldChg chg="modSp mod">
        <pc:chgData name="becky collins" userId="8d6f22cffae0dd9a" providerId="LiveId" clId="{3BA1A44A-94FD-40B6-A929-2259DF73BCAD}" dt="2020-10-25T18:45:13.955" v="14" actId="1076"/>
        <pc:sldMkLst>
          <pc:docMk/>
          <pc:sldMk cId="2605091409" sldId="266"/>
        </pc:sldMkLst>
        <pc:picChg chg="mod">
          <ac:chgData name="becky collins" userId="8d6f22cffae0dd9a" providerId="LiveId" clId="{3BA1A44A-94FD-40B6-A929-2259DF73BCAD}" dt="2020-10-25T18:45:13.955" v="14" actId="1076"/>
          <ac:picMkLst>
            <pc:docMk/>
            <pc:sldMk cId="2605091409" sldId="266"/>
            <ac:picMk id="2" creationId="{7999CCDA-9109-4B52-A35F-A6FF2D2AFF88}"/>
          </ac:picMkLst>
        </pc:picChg>
      </pc:sldChg>
      <pc:sldChg chg="new del">
        <pc:chgData name="becky collins" userId="8d6f22cffae0dd9a" providerId="LiveId" clId="{3BA1A44A-94FD-40B6-A929-2259DF73BCAD}" dt="2020-10-25T18:37:22.050" v="9" actId="680"/>
        <pc:sldMkLst>
          <pc:docMk/>
          <pc:sldMk cId="2702550590" sldId="26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D64CBE-48FE-45B6-91DC-988681BEA94C}" type="datetimeFigureOut">
              <a:rPr lang="en-GB" smtClean="0"/>
              <a:t>11/11/2022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6C049F-6561-4A49-8E16-C45C3E5A1DDF}" type="slidenum">
              <a:rPr lang="en-GB" smtClean="0"/>
              <a:t>‹#›</a:t>
            </a:fld>
            <a:endParaRPr lang="en-GB"/>
          </a:p>
        </p:txBody>
      </p:sp>
    </p:spTree>
    <p:extLst>
      <p:ext uri="{BB962C8B-B14F-4D97-AF65-F5344CB8AC3E}">
        <p14:creationId xmlns:p14="http://schemas.microsoft.com/office/powerpoint/2010/main" val="2288058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Welcome to our annual Maths information workshop. </a:t>
            </a:r>
          </a:p>
          <a:p>
            <a:r>
              <a:rPr lang="en-GB" sz="1200" kern="1200" dirty="0" smtClean="0">
                <a:solidFill>
                  <a:schemeClr val="tx1"/>
                </a:solidFill>
                <a:effectLst/>
                <a:latin typeface="+mn-lt"/>
                <a:ea typeface="+mn-ea"/>
                <a:cs typeface="+mn-cs"/>
              </a:rPr>
              <a:t>If you have queries or questions as a result of the information you read, please feel free to get in touch with your child’s class teacher or the school at any time regarding the maths curriculum at GBP. </a:t>
            </a:r>
          </a:p>
          <a:p>
            <a:r>
              <a:rPr lang="en-GB" sz="1200" kern="1200" dirty="0" smtClean="0">
                <a:solidFill>
                  <a:schemeClr val="tx1"/>
                </a:solidFill>
                <a:effectLst/>
                <a:latin typeface="+mn-lt"/>
                <a:ea typeface="+mn-ea"/>
                <a:cs typeface="+mn-cs"/>
              </a:rPr>
              <a:t>This presentation aims to support you in helping your child with their maths learning at home and also providing you with further guidance around the different online accounts your child is able to access at home which aim to enhance their mathematical understanding.</a:t>
            </a:r>
          </a:p>
          <a:p>
            <a:r>
              <a:rPr lang="en-GB" sz="1200" kern="1200" dirty="0" smtClean="0">
                <a:solidFill>
                  <a:schemeClr val="tx1"/>
                </a:solidFill>
                <a:effectLst/>
                <a:latin typeface="+mn-lt"/>
                <a:ea typeface="+mn-ea"/>
                <a:cs typeface="+mn-cs"/>
              </a:rPr>
              <a:t>As your child progresses through the school, we recognise that there are different mathematical areas that you may appreciate further information about. Please use this presentation as a signposting tool to help you navigate our existing website resources too.</a:t>
            </a:r>
          </a:p>
          <a:p>
            <a:r>
              <a:rPr lang="en-GB" sz="1200" kern="1200" dirty="0" smtClean="0">
                <a:solidFill>
                  <a:schemeClr val="tx1"/>
                </a:solidFill>
                <a:effectLst/>
                <a:latin typeface="+mn-lt"/>
                <a:ea typeface="+mn-ea"/>
                <a:cs typeface="+mn-cs"/>
              </a:rPr>
              <a:t>We’d like to thank you for your continued support. </a:t>
            </a:r>
          </a:p>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1</a:t>
            </a:fld>
            <a:endParaRPr lang="en-GB"/>
          </a:p>
        </p:txBody>
      </p:sp>
    </p:spTree>
    <p:extLst>
      <p:ext uri="{BB962C8B-B14F-4D97-AF65-F5344CB8AC3E}">
        <p14:creationId xmlns:p14="http://schemas.microsoft.com/office/powerpoint/2010/main" val="1800150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Maths dictionary for parents is really useful!</a:t>
            </a:r>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32</a:t>
            </a:fld>
            <a:endParaRPr lang="en-GB"/>
          </a:p>
        </p:txBody>
      </p:sp>
    </p:spTree>
    <p:extLst>
      <p:ext uri="{BB962C8B-B14F-4D97-AF65-F5344CB8AC3E}">
        <p14:creationId xmlns:p14="http://schemas.microsoft.com/office/powerpoint/2010/main" val="540026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34</a:t>
            </a:fld>
            <a:endParaRPr lang="en-GB"/>
          </a:p>
        </p:txBody>
      </p:sp>
    </p:spTree>
    <p:extLst>
      <p:ext uri="{BB962C8B-B14F-4D97-AF65-F5344CB8AC3E}">
        <p14:creationId xmlns:p14="http://schemas.microsoft.com/office/powerpoint/2010/main" val="22932066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36</a:t>
            </a:fld>
            <a:endParaRPr lang="en-GB"/>
          </a:p>
        </p:txBody>
      </p:sp>
    </p:spTree>
    <p:extLst>
      <p:ext uri="{BB962C8B-B14F-4D97-AF65-F5344CB8AC3E}">
        <p14:creationId xmlns:p14="http://schemas.microsoft.com/office/powerpoint/2010/main" val="2639715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37</a:t>
            </a:fld>
            <a:endParaRPr lang="en-GB"/>
          </a:p>
        </p:txBody>
      </p:sp>
    </p:spTree>
    <p:extLst>
      <p:ext uri="{BB962C8B-B14F-4D97-AF65-F5344CB8AC3E}">
        <p14:creationId xmlns:p14="http://schemas.microsoft.com/office/powerpoint/2010/main" val="193568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A6C049F-6561-4A49-8E16-C45C3E5A1DDF}" type="slidenum">
              <a:rPr lang="en-GB" smtClean="0"/>
              <a:t>38</a:t>
            </a:fld>
            <a:endParaRPr lang="en-GB"/>
          </a:p>
        </p:txBody>
      </p:sp>
    </p:spTree>
    <p:extLst>
      <p:ext uri="{BB962C8B-B14F-4D97-AF65-F5344CB8AC3E}">
        <p14:creationId xmlns:p14="http://schemas.microsoft.com/office/powerpoint/2010/main" val="3502366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FDE5AEB-9F46-479D-A130-6465D77CA58C}" type="datetimeFigureOut">
              <a:rPr lang="en-GB" smtClean="0"/>
              <a:t>11/11/2022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4710233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11/11/2022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7408458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DE5AEB-9F46-479D-A130-6465D77CA58C}" type="datetimeFigureOut">
              <a:rPr lang="en-GB" smtClean="0"/>
              <a:t>11/11/2022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734312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7FDE5AEB-9F46-479D-A130-6465D77CA58C}" type="datetimeFigureOut">
              <a:rPr lang="en-GB" smtClean="0"/>
              <a:t>11/11/2022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750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FDE5AEB-9F46-479D-A130-6465D77CA58C}" type="datetimeFigureOut">
              <a:rPr lang="en-GB" smtClean="0"/>
              <a:t>11/11/2022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199134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FDE5AEB-9F46-479D-A130-6465D77CA58C}" type="datetimeFigureOut">
              <a:rPr lang="en-GB" smtClean="0"/>
              <a:t>11/11/2022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42779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Date Placeholder 1"/>
          <p:cNvSpPr>
            <a:spLocks noGrp="1"/>
          </p:cNvSpPr>
          <p:nvPr>
            <p:ph type="dt" sz="half" idx="10"/>
          </p:nvPr>
        </p:nvSpPr>
        <p:spPr/>
        <p:txBody>
          <a:bodyPr/>
          <a:lstStyle/>
          <a:p>
            <a:fld id="{7FDE5AEB-9F46-479D-A130-6465D77CA58C}" type="datetimeFigureOut">
              <a:rPr lang="en-GB" smtClean="0"/>
              <a:t>11/11/2022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854262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5" name="Date Placeholder 4"/>
          <p:cNvSpPr>
            <a:spLocks noGrp="1"/>
          </p:cNvSpPr>
          <p:nvPr>
            <p:ph type="dt" sz="half" idx="10"/>
          </p:nvPr>
        </p:nvSpPr>
        <p:spPr/>
        <p:txBody>
          <a:bodyPr/>
          <a:lstStyle/>
          <a:p>
            <a:fld id="{7FDE5AEB-9F46-479D-A130-6465D77CA58C}" type="datetimeFigureOut">
              <a:rPr lang="en-GB" smtClean="0"/>
              <a:t>11/11/2022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915818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FDE5AEB-9F46-479D-A130-6465D77CA58C}" type="datetimeFigureOut">
              <a:rPr lang="en-GB" smtClean="0"/>
              <a:t>11/11/2022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654AE26-74E0-4FED-9578-770DD794DA9C}"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21430973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FDE5AEB-9F46-479D-A130-6465D77CA58C}" type="datetimeFigureOut">
              <a:rPr lang="en-GB" smtClean="0"/>
              <a:t>11/11/2022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spTree>
    <p:extLst>
      <p:ext uri="{BB962C8B-B14F-4D97-AF65-F5344CB8AC3E}">
        <p14:creationId xmlns:p14="http://schemas.microsoft.com/office/powerpoint/2010/main" val="2324495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sp>
        <p:nvSpPr>
          <p:cNvPr id="4" name="Date Placeholder 3"/>
          <p:cNvSpPr>
            <a:spLocks noGrp="1"/>
          </p:cNvSpPr>
          <p:nvPr>
            <p:ph type="dt" sz="half" idx="10"/>
          </p:nvPr>
        </p:nvSpPr>
        <p:spPr/>
        <p:txBody>
          <a:bodyPr/>
          <a:lstStyle/>
          <a:p>
            <a:fld id="{7FDE5AEB-9F46-479D-A130-6465D77CA58C}" type="datetimeFigureOut">
              <a:rPr lang="en-GB" smtClean="0"/>
              <a:t>11/11/2022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654AE26-74E0-4FED-9578-770DD794DA9C}"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57488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sz="1800" dirty="0"/>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sz="1800" dirty="0"/>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7FDE5AEB-9F46-479D-A130-6465D77CA58C}" type="datetimeFigureOut">
              <a:rPr lang="en-GB" smtClean="0"/>
              <a:t>11/11/2022</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7654AE26-74E0-4FED-9578-770DD794DA9C}"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503242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jp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6.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youtube.com/watch?v=phxP5_OhOtk" TargetMode="External"/><Relationship Id="rId1" Type="http://schemas.openxmlformats.org/officeDocument/2006/relationships/slideLayout" Target="../slideLayouts/slideLayout6.xml"/><Relationship Id="rId5" Type="http://schemas.openxmlformats.org/officeDocument/2006/relationships/image" Target="../media/image21.pn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hyperlink" Target="http://www.activelearnprimary.co.uk/" TargetMode="External"/><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https://assets.publishing.service.gov.uk/government/uploads/system/uploads/attachment_data/file/335186/PRIMARY_national_curriculum_-_English_220714.pdf"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png"/><Relationship Id="rId1" Type="http://schemas.openxmlformats.org/officeDocument/2006/relationships/slideLayout" Target="../slideLayouts/slideLayout6.xml"/><Relationship Id="rId6" Type="http://schemas.openxmlformats.org/officeDocument/2006/relationships/image" Target="../media/image39.jpeg"/><Relationship Id="rId5" Type="http://schemas.openxmlformats.org/officeDocument/2006/relationships/image" Target="../media/image38.jpeg"/><Relationship Id="rId10" Type="http://schemas.openxmlformats.org/officeDocument/2006/relationships/image" Target="../media/image43.jpeg"/><Relationship Id="rId4" Type="http://schemas.openxmlformats.org/officeDocument/2006/relationships/image" Target="../media/image37.jpeg"/><Relationship Id="rId9"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5.png"/><Relationship Id="rId1" Type="http://schemas.openxmlformats.org/officeDocument/2006/relationships/slideLayout" Target="../slideLayouts/slideLayout6.xml"/><Relationship Id="rId6" Type="http://schemas.openxmlformats.org/officeDocument/2006/relationships/image" Target="../media/image47.jpeg"/><Relationship Id="rId5" Type="http://schemas.openxmlformats.org/officeDocument/2006/relationships/image" Target="../media/image46.png"/><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2.jpeg"/><Relationship Id="rId2" Type="http://schemas.openxmlformats.org/officeDocument/2006/relationships/image" Target="../media/image35.png"/><Relationship Id="rId1" Type="http://schemas.openxmlformats.org/officeDocument/2006/relationships/slideLayout" Target="../slideLayouts/slideLayout6.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2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8" Type="http://schemas.openxmlformats.org/officeDocument/2006/relationships/image" Target="../media/image60.png"/><Relationship Id="rId3" Type="http://schemas.openxmlformats.org/officeDocument/2006/relationships/slideLayout" Target="../slideLayouts/slideLayout6.xml"/><Relationship Id="rId7" Type="http://schemas.openxmlformats.org/officeDocument/2006/relationships/image" Target="../media/image32.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hyperlink" Target="https://assets.publishing.service.gov.uk/government/uploads/system/uploads/attachment_data/file/335186/PRIMARY_national_curriculum_-_English_220714.pdf" TargetMode="External"/><Relationship Id="rId5" Type="http://schemas.openxmlformats.org/officeDocument/2006/relationships/hyperlink" Target="https://www.greatbinfields.co.uk/maths/" TargetMode="External"/><Relationship Id="rId4" Type="http://schemas.openxmlformats.org/officeDocument/2006/relationships/notesSlide" Target="../notesSlides/notesSlide2.xml"/><Relationship Id="rId9"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2.png"/><Relationship Id="rId5" Type="http://schemas.openxmlformats.org/officeDocument/2006/relationships/hyperlink" Target="https://assets.publishing.service.gov.uk/government/uploads/system/uploads/attachment_data/file/335186/PRIMARY_national_curriculum_-_English_220714.pdf" TargetMode="External"/><Relationship Id="rId4" Type="http://schemas.openxmlformats.org/officeDocument/2006/relationships/hyperlink" Target="https://assets.publishing.service.gov.uk/government/uploads/system/uploads/attachment_data/file/335158/PRIMARY_national_curriculum_-_Mathematics_220714.pdf" TargetMode="External"/></Relationships>
</file>

<file path=ppt/slides/_rels/slide34.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slideLayout" Target="../slideLayouts/slideLayout6.xml"/><Relationship Id="rId7" Type="http://schemas.openxmlformats.org/officeDocument/2006/relationships/image" Target="../media/image6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assets.publishing.service.gov.uk/government/uploads/system/uploads/attachment_data/file/335186/PRIMARY_national_curriculum_-_English_220714.pdf" TargetMode="External"/><Relationship Id="rId5" Type="http://schemas.openxmlformats.org/officeDocument/2006/relationships/hyperlink" Target="https://primarysite-prod-sorted.s3.amazonaws.com/greatbinfields/UploadedDocument/0f3154aad7d74f5db8089b2a67958d35/gb-calculation-policy-edited-version-april-2018.pdf" TargetMode="External"/><Relationship Id="rId10" Type="http://schemas.openxmlformats.org/officeDocument/2006/relationships/image" Target="../media/image4.png"/><Relationship Id="rId4" Type="http://schemas.openxmlformats.org/officeDocument/2006/relationships/notesSlide" Target="../notesSlides/notesSlide3.xml"/><Relationship Id="rId9" Type="http://schemas.openxmlformats.org/officeDocument/2006/relationships/image" Target="../media/image63.png"/></Relationships>
</file>

<file path=ppt/slides/_rels/slide35.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6.xml"/><Relationship Id="rId7" Type="http://schemas.openxmlformats.org/officeDocument/2006/relationships/image" Target="../media/image65.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4.png"/><Relationship Id="rId5" Type="http://schemas.openxmlformats.org/officeDocument/2006/relationships/hyperlink" Target="https://assets.publishing.service.gov.uk/government/uploads/system/uploads/attachment_data/file/335186/PRIMARY_national_curriculum_-_English_220714.pdf" TargetMode="External"/><Relationship Id="rId4" Type="http://schemas.openxmlformats.org/officeDocument/2006/relationships/hyperlink" Target="https://primarysite-prod-sorted.s3.amazonaws.com/greatbinfields/UploadedDocument/66ee0bf4f73c42ea8727321c516b8e61/maths-progression-of-skills.pdf" TargetMode="External"/></Relationships>
</file>

<file path=ppt/slides/_rels/slide3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6.xml"/><Relationship Id="rId7" Type="http://schemas.openxmlformats.org/officeDocument/2006/relationships/image" Target="../media/image3.jp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66.png"/><Relationship Id="rId5" Type="http://schemas.openxmlformats.org/officeDocument/2006/relationships/image" Target="../media/image32.png"/><Relationship Id="rId4" Type="http://schemas.openxmlformats.org/officeDocument/2006/relationships/notesSlide" Target="../notesSlides/notesSlide4.xml"/></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6.xml"/><Relationship Id="rId7" Type="http://schemas.openxmlformats.org/officeDocument/2006/relationships/image" Target="../media/image4.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67.png"/><Relationship Id="rId5" Type="http://schemas.openxmlformats.org/officeDocument/2006/relationships/image" Target="../media/image32.png"/><Relationship Id="rId4" Type="http://schemas.openxmlformats.org/officeDocument/2006/relationships/notesSlide" Target="../notesSlides/notesSlide5.xml"/></Relationships>
</file>

<file path=ppt/slides/_rels/slide38.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slideLayout" Target="../slideLayouts/slideLayout6.xml"/><Relationship Id="rId7" Type="http://schemas.openxmlformats.org/officeDocument/2006/relationships/image" Target="../media/image69.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68.png"/><Relationship Id="rId11" Type="http://schemas.openxmlformats.org/officeDocument/2006/relationships/image" Target="../media/image4.png"/><Relationship Id="rId5" Type="http://schemas.openxmlformats.org/officeDocument/2006/relationships/image" Target="../media/image32.png"/><Relationship Id="rId10" Type="http://schemas.openxmlformats.org/officeDocument/2006/relationships/hyperlink" Target="https://www.greatbinfields.co.uk/maths-calculation-videos/" TargetMode="External"/><Relationship Id="rId4" Type="http://schemas.openxmlformats.org/officeDocument/2006/relationships/notesSlide" Target="../notesSlides/notesSlide6.xml"/><Relationship Id="rId9" Type="http://schemas.openxmlformats.org/officeDocument/2006/relationships/image" Target="../media/image71.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4.png"/><Relationship Id="rId4" Type="http://schemas.openxmlformats.org/officeDocument/2006/relationships/image" Target="../media/image32.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4.png"/><Relationship Id="rId5" Type="http://schemas.openxmlformats.org/officeDocument/2006/relationships/image" Target="../media/image73.png"/><Relationship Id="rId4" Type="http://schemas.openxmlformats.org/officeDocument/2006/relationships/image" Target="../media/image72.wmf"/></Relationships>
</file>

<file path=ppt/slides/_rels/slide41.xml.rels><?xml version="1.0" encoding="UTF-8" standalone="yes"?>
<Relationships xmlns="http://schemas.openxmlformats.org/package/2006/relationships"><Relationship Id="rId8" Type="http://schemas.openxmlformats.org/officeDocument/2006/relationships/hyperlink" Target="https://primarygamesarena.com/" TargetMode="External"/><Relationship Id="rId3" Type="http://schemas.openxmlformats.org/officeDocument/2006/relationships/slideLayout" Target="../slideLayouts/slideLayout2.xml"/><Relationship Id="rId7" Type="http://schemas.openxmlformats.org/officeDocument/2006/relationships/hyperlink" Target="http://www.iseemaths.com/games-resources/" TargetMode="External"/><Relationship Id="rId12" Type="http://schemas.openxmlformats.org/officeDocument/2006/relationships/image" Target="../media/image4.png"/><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hyperlink" Target="https://www.bbc.co.uk/cbeebies/grownups/help-your-child-with-maths" TargetMode="External"/><Relationship Id="rId11" Type="http://schemas.openxmlformats.org/officeDocument/2006/relationships/hyperlink" Target="https://www.bbc.co.uk/bitesize/subjects/z826n39" TargetMode="External"/><Relationship Id="rId5" Type="http://schemas.openxmlformats.org/officeDocument/2006/relationships/image" Target="../media/image75.png"/><Relationship Id="rId10" Type="http://schemas.openxmlformats.org/officeDocument/2006/relationships/hyperlink" Target="https://mathszone.co.uk/" TargetMode="External"/><Relationship Id="rId4" Type="http://schemas.openxmlformats.org/officeDocument/2006/relationships/image" Target="../media/image74.png"/><Relationship Id="rId9" Type="http://schemas.openxmlformats.org/officeDocument/2006/relationships/hyperlink" Target="https://www.topmarks.co.uk/maths-games/hit-the-butto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6036" y="197550"/>
            <a:ext cx="10506224" cy="5548301"/>
          </a:xfrm>
        </p:spPr>
        <p:txBody>
          <a:bodyPr>
            <a:normAutofit/>
          </a:bodyPr>
          <a:lstStyle/>
          <a:p>
            <a:r>
              <a:rPr lang="en-GB" sz="5400" dirty="0" smtClean="0">
                <a:solidFill>
                  <a:schemeClr val="tx1"/>
                </a:solidFill>
                <a:latin typeface="Comic Sans MS" panose="030F0702030302020204" pitchFamily="66" charset="0"/>
              </a:rPr>
              <a:t>Maths at Great </a:t>
            </a:r>
            <a:r>
              <a:rPr lang="en-GB" sz="5400" dirty="0" err="1" smtClean="0">
                <a:solidFill>
                  <a:schemeClr val="tx1"/>
                </a:solidFill>
                <a:latin typeface="Comic Sans MS" panose="030F0702030302020204" pitchFamily="66" charset="0"/>
              </a:rPr>
              <a:t>Binfields</a:t>
            </a:r>
            <a:r>
              <a:rPr lang="en-GB" sz="5400" dirty="0" smtClean="0">
                <a:solidFill>
                  <a:schemeClr val="tx1"/>
                </a:solidFill>
                <a:latin typeface="XCCW Joined 4a" panose="03050602040000000000" pitchFamily="66" charset="0"/>
              </a:rPr>
              <a:t/>
            </a:r>
            <a:br>
              <a:rPr lang="en-GB" sz="5400" dirty="0" smtClean="0">
                <a:solidFill>
                  <a:schemeClr val="tx1"/>
                </a:solidFill>
                <a:latin typeface="XCCW Joined 4a" panose="03050602040000000000" pitchFamily="66" charset="0"/>
              </a:rPr>
            </a:br>
            <a:r>
              <a:rPr lang="en-GB" sz="5400" dirty="0" smtClean="0">
                <a:solidFill>
                  <a:schemeClr val="tx1"/>
                </a:solidFill>
                <a:latin typeface="XCCW Joined 4a" panose="03050602040000000000" pitchFamily="66" charset="0"/>
              </a:rPr>
              <a:t/>
            </a:r>
            <a:br>
              <a:rPr lang="en-GB" sz="5400" dirty="0" smtClean="0">
                <a:solidFill>
                  <a:schemeClr val="tx1"/>
                </a:solidFill>
                <a:latin typeface="XCCW Joined 4a" panose="03050602040000000000" pitchFamily="66" charset="0"/>
              </a:rPr>
            </a:br>
            <a:r>
              <a:rPr lang="en-GB" sz="3600" dirty="0" smtClean="0">
                <a:solidFill>
                  <a:schemeClr val="tx1"/>
                </a:solidFill>
                <a:latin typeface="Comic Sans MS" panose="030F0702030302020204" pitchFamily="66" charset="0"/>
              </a:rPr>
              <a:t>How to support Maths at Home</a:t>
            </a:r>
            <a:br>
              <a:rPr lang="en-GB" sz="3600" dirty="0" smtClean="0">
                <a:solidFill>
                  <a:schemeClr val="tx1"/>
                </a:solidFill>
                <a:latin typeface="Comic Sans MS" panose="030F0702030302020204" pitchFamily="66" charset="0"/>
              </a:rPr>
            </a:br>
            <a:r>
              <a:rPr lang="en-GB" sz="3600" dirty="0" smtClean="0">
                <a:solidFill>
                  <a:srgbClr val="002060"/>
                </a:solidFill>
                <a:latin typeface="Comic Sans MS" panose="030F0702030302020204" pitchFamily="66" charset="0"/>
              </a:rPr>
              <a:t>&amp;</a:t>
            </a:r>
            <a:r>
              <a:rPr lang="en-GB" sz="3600" dirty="0" smtClean="0">
                <a:solidFill>
                  <a:schemeClr val="tx1"/>
                </a:solidFill>
                <a:latin typeface="Comic Sans MS" panose="030F0702030302020204" pitchFamily="66" charset="0"/>
              </a:rPr>
              <a:t/>
            </a:r>
            <a:br>
              <a:rPr lang="en-GB" sz="3600" dirty="0" smtClean="0">
                <a:solidFill>
                  <a:schemeClr val="tx1"/>
                </a:solidFill>
                <a:latin typeface="Comic Sans MS" panose="030F0702030302020204" pitchFamily="66" charset="0"/>
              </a:rPr>
            </a:br>
            <a:r>
              <a:rPr lang="en-GB" sz="3600" dirty="0" smtClean="0">
                <a:solidFill>
                  <a:schemeClr val="tx1"/>
                </a:solidFill>
                <a:latin typeface="Comic Sans MS" panose="030F0702030302020204" pitchFamily="66" charset="0"/>
              </a:rPr>
              <a:t>Maths Accounts at GBPS</a:t>
            </a:r>
            <a:endParaRPr lang="en-GB" sz="3600" dirty="0">
              <a:solidFill>
                <a:schemeClr val="tx1"/>
              </a:solidFill>
              <a:latin typeface="Comic Sans MS" panose="030F0702030302020204" pitchFamily="66" charset="0"/>
            </a:endParaRPr>
          </a:p>
        </p:txBody>
      </p:sp>
      <p:pic>
        <p:nvPicPr>
          <p:cNvPr id="3" name="Picture 2"/>
          <p:cNvPicPr>
            <a:picLocks noChangeAspect="1"/>
          </p:cNvPicPr>
          <p:nvPr/>
        </p:nvPicPr>
        <p:blipFill>
          <a:blip r:embed="rId5"/>
          <a:stretch>
            <a:fillRect/>
          </a:stretch>
        </p:blipFill>
        <p:spPr>
          <a:xfrm>
            <a:off x="10585843" y="5207881"/>
            <a:ext cx="1497863" cy="1473898"/>
          </a:xfrm>
          <a:prstGeom prst="rect">
            <a:avLst/>
          </a:prstGeom>
        </p:spPr>
      </p:pic>
      <p:pic>
        <p:nvPicPr>
          <p:cNvPr id="4" name="Picture 3"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499843" y="3664337"/>
            <a:ext cx="1497864" cy="1070415"/>
          </a:xfrm>
          <a:prstGeom prst="rect">
            <a:avLst/>
          </a:prstGeom>
        </p:spPr>
      </p:pic>
      <p:sp>
        <p:nvSpPr>
          <p:cNvPr id="5" name="TextBox 4"/>
          <p:cNvSpPr txBox="1"/>
          <p:nvPr/>
        </p:nvSpPr>
        <p:spPr>
          <a:xfrm>
            <a:off x="195662" y="5358340"/>
            <a:ext cx="10176112" cy="1323439"/>
          </a:xfrm>
          <a:prstGeom prst="rect">
            <a:avLst/>
          </a:prstGeom>
          <a:noFill/>
        </p:spPr>
        <p:txBody>
          <a:bodyPr wrap="square" rtlCol="0">
            <a:spAutoFit/>
          </a:bodyPr>
          <a:lstStyle/>
          <a:p>
            <a:pPr algn="ctr"/>
            <a:r>
              <a:rPr lang="en-GB" sz="1600" dirty="0">
                <a:solidFill>
                  <a:srgbClr val="FF0000"/>
                </a:solidFill>
                <a:latin typeface="Comic Sans MS" panose="030F0702030302020204" pitchFamily="66" charset="0"/>
              </a:rPr>
              <a:t>This presentation aims to </a:t>
            </a:r>
            <a:r>
              <a:rPr lang="en-GB" sz="1600" dirty="0" smtClean="0">
                <a:solidFill>
                  <a:srgbClr val="FF0000"/>
                </a:solidFill>
                <a:latin typeface="Comic Sans MS" panose="030F0702030302020204" pitchFamily="66" charset="0"/>
              </a:rPr>
              <a:t>empower you to further support your children with their Maths learning at home. It also guides you through the online Maths accounts that the children have access to, which may be referred to in your child’s weekly home learning activities. </a:t>
            </a:r>
          </a:p>
          <a:p>
            <a:pPr algn="ctr"/>
            <a:r>
              <a:rPr lang="en-GB" sz="1600" dirty="0" smtClean="0">
                <a:solidFill>
                  <a:srgbClr val="FF0000"/>
                </a:solidFill>
                <a:latin typeface="Comic Sans MS" panose="030F0702030302020204" pitchFamily="66" charset="0"/>
              </a:rPr>
              <a:t>Please use this PowerPoint as a navigation tool to signposting you to existing resources we have available on our website. </a:t>
            </a:r>
            <a:endParaRPr lang="en-GB" sz="1600" dirty="0">
              <a:solidFill>
                <a:srgbClr val="FF0000"/>
              </a:solidFill>
              <a:latin typeface="Comic Sans MS" panose="030F0702030302020204" pitchFamily="66" charset="0"/>
            </a:endParaRPr>
          </a:p>
        </p:txBody>
      </p:sp>
      <p:sp>
        <p:nvSpPr>
          <p:cNvPr id="6" name="TextBox 5"/>
          <p:cNvSpPr txBox="1"/>
          <p:nvPr/>
        </p:nvSpPr>
        <p:spPr>
          <a:xfrm>
            <a:off x="736036" y="374754"/>
            <a:ext cx="10641498" cy="830997"/>
          </a:xfrm>
          <a:prstGeom prst="rect">
            <a:avLst/>
          </a:prstGeom>
          <a:noFill/>
        </p:spPr>
        <p:txBody>
          <a:bodyPr wrap="square" rtlCol="0">
            <a:spAutoFit/>
          </a:bodyPr>
          <a:lstStyle/>
          <a:p>
            <a:pPr algn="ctr"/>
            <a:r>
              <a:rPr lang="en-GB" sz="2400" b="1" dirty="0" smtClean="0">
                <a:solidFill>
                  <a:srgbClr val="FF0000"/>
                </a:solidFill>
                <a:latin typeface="Comic Sans MS" panose="030F0702030302020204" pitchFamily="66" charset="0"/>
              </a:rPr>
              <a:t>RECORD VOICE OVER USING NOTES AT THE BOTTOM AND CHECK INTERNET LINKS WORK</a:t>
            </a:r>
            <a:endParaRPr lang="en-GB" sz="2400" b="1" dirty="0">
              <a:solidFill>
                <a:srgbClr val="FF0000"/>
              </a:solidFill>
              <a:latin typeface="Comic Sans MS" panose="030F0702030302020204" pitchFamily="66" charset="0"/>
            </a:endParaRPr>
          </a:p>
        </p:txBody>
      </p:sp>
      <p:pic>
        <p:nvPicPr>
          <p:cNvPr id="8"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639175" y="1678880"/>
            <a:ext cx="609600" cy="609600"/>
          </a:xfrm>
          <a:prstGeom prst="rect">
            <a:avLst/>
          </a:prstGeom>
        </p:spPr>
      </p:pic>
    </p:spTree>
    <p:extLst>
      <p:ext uri="{BB962C8B-B14F-4D97-AF65-F5344CB8AC3E}">
        <p14:creationId xmlns:p14="http://schemas.microsoft.com/office/powerpoint/2010/main" val="10031219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4808" fill="hold"/>
                                        <p:tgtEl>
                                          <p:spTgt spid="8"/>
                                        </p:tgtEl>
                                      </p:cBhvr>
                                    </p:cmd>
                                  </p:childTnLst>
                                </p:cTn>
                              </p:par>
                            </p:childTnLst>
                          </p:cTn>
                        </p:par>
                      </p:childTnLst>
                    </p:cTn>
                  </p:par>
                </p:childTnLst>
              </p:cTn>
              <p:nextCondLst>
                <p:cond evt="onClick" delay="0">
                  <p:tgtEl>
                    <p:spTgt spid="8"/>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128603" y="599606"/>
            <a:ext cx="8177239" cy="769441"/>
          </a:xfrm>
          <a:prstGeom prst="rect">
            <a:avLst/>
          </a:prstGeom>
          <a:noFill/>
        </p:spPr>
        <p:txBody>
          <a:bodyPr wrap="none" rtlCol="0">
            <a:spAutoFit/>
          </a:bodyPr>
          <a:lstStyle/>
          <a:p>
            <a:r>
              <a:rPr lang="en-GB" sz="4400" dirty="0" smtClean="0">
                <a:latin typeface="Comic Sans MS" panose="030F0702030302020204" pitchFamily="66" charset="0"/>
              </a:rPr>
              <a:t>Online Maths Accounts at GBP</a:t>
            </a:r>
            <a:endParaRPr lang="en-GB" sz="4400" dirty="0">
              <a:latin typeface="Comic Sans MS" panose="030F0702030302020204" pitchFamily="66" charset="0"/>
            </a:endParaRPr>
          </a:p>
        </p:txBody>
      </p:sp>
      <p:sp>
        <p:nvSpPr>
          <p:cNvPr id="4" name="TextBox 3"/>
          <p:cNvSpPr txBox="1"/>
          <p:nvPr/>
        </p:nvSpPr>
        <p:spPr>
          <a:xfrm>
            <a:off x="314793" y="2623279"/>
            <a:ext cx="11662347" cy="4001095"/>
          </a:xfrm>
          <a:prstGeom prst="rect">
            <a:avLst/>
          </a:prstGeom>
          <a:noFill/>
        </p:spPr>
        <p:txBody>
          <a:bodyPr wrap="square" rtlCol="0">
            <a:spAutoFit/>
          </a:bodyPr>
          <a:lstStyle/>
          <a:p>
            <a:pPr algn="ctr"/>
            <a:r>
              <a:rPr lang="en-GB" sz="2200" dirty="0" smtClean="0">
                <a:latin typeface="Comic Sans MS" panose="030F0702030302020204" pitchFamily="66" charset="0"/>
              </a:rPr>
              <a:t>As part of our curriculum provision, the children have access to a wide range of online accounts which aim to support and extend their learning both within the classroom and at home too. As a school, we have thought carefully about these resources so that they encourage and motivate children to apply their understanding and consolidate the skills learnt during lessons.</a:t>
            </a:r>
          </a:p>
          <a:p>
            <a:pPr algn="ctr"/>
            <a:endParaRPr lang="en-GB" sz="2200" dirty="0">
              <a:latin typeface="Comic Sans MS" panose="030F0702030302020204" pitchFamily="66" charset="0"/>
            </a:endParaRPr>
          </a:p>
          <a:p>
            <a:pPr algn="ctr"/>
            <a:r>
              <a:rPr lang="en-GB" sz="2200" dirty="0" smtClean="0">
                <a:latin typeface="Comic Sans MS" panose="030F0702030302020204" pitchFamily="66" charset="0"/>
              </a:rPr>
              <a:t> Take a look at the following slides to find out more about the online games, linked specifically to Maths, that your child has access to. You will find your child’s login details for all of the following websites in the back of your child’s home school diary. </a:t>
            </a:r>
          </a:p>
          <a:p>
            <a:pPr algn="ctr"/>
            <a:r>
              <a:rPr lang="en-GB" sz="1600" dirty="0" smtClean="0">
                <a:solidFill>
                  <a:srgbClr val="FF0000"/>
                </a:solidFill>
                <a:latin typeface="Comic Sans MS" panose="030F0702030302020204" pitchFamily="66" charset="0"/>
              </a:rPr>
              <a:t>Your child will receive access to these accounts when they reach Year 1. Times Table Rock Stars is launched in Year 2 during the Summer term.</a:t>
            </a:r>
          </a:p>
          <a:p>
            <a:pPr algn="ctr"/>
            <a:r>
              <a:rPr lang="en-GB" sz="2400" b="1" dirty="0" smtClean="0">
                <a:latin typeface="Comic Sans MS" panose="030F0702030302020204" pitchFamily="66" charset="0"/>
              </a:rPr>
              <a:t>Please let your child’s class teacher know if you are missing any of these. </a:t>
            </a:r>
            <a:endParaRPr lang="en-GB" sz="2400" b="1" dirty="0">
              <a:latin typeface="Comic Sans MS" panose="030F0702030302020204" pitchFamily="66" charset="0"/>
            </a:endParaRPr>
          </a:p>
        </p:txBody>
      </p:sp>
      <p:pic>
        <p:nvPicPr>
          <p:cNvPr id="5" name="Picture 4"/>
          <p:cNvPicPr>
            <a:picLocks noChangeAspect="1"/>
          </p:cNvPicPr>
          <p:nvPr/>
        </p:nvPicPr>
        <p:blipFill>
          <a:blip r:embed="rId2"/>
          <a:stretch>
            <a:fillRect/>
          </a:stretch>
        </p:blipFill>
        <p:spPr>
          <a:xfrm>
            <a:off x="440388" y="1740275"/>
            <a:ext cx="3936740" cy="511776"/>
          </a:xfrm>
          <a:prstGeom prst="rect">
            <a:avLst/>
          </a:prstGeom>
        </p:spPr>
      </p:pic>
      <p:pic>
        <p:nvPicPr>
          <p:cNvPr id="6" name="Picture 5"/>
          <p:cNvPicPr>
            <a:picLocks noChangeAspect="1"/>
          </p:cNvPicPr>
          <p:nvPr/>
        </p:nvPicPr>
        <p:blipFill>
          <a:blip r:embed="rId3"/>
          <a:stretch>
            <a:fillRect/>
          </a:stretch>
        </p:blipFill>
        <p:spPr>
          <a:xfrm>
            <a:off x="4687257" y="1468043"/>
            <a:ext cx="2063722" cy="969622"/>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7" name="Picture 6"/>
          <p:cNvPicPr>
            <a:picLocks noChangeAspect="1"/>
          </p:cNvPicPr>
          <p:nvPr/>
        </p:nvPicPr>
        <p:blipFill>
          <a:blip r:embed="rId4"/>
          <a:stretch>
            <a:fillRect/>
          </a:stretch>
        </p:blipFill>
        <p:spPr>
          <a:xfrm>
            <a:off x="7415235" y="1292312"/>
            <a:ext cx="1405768" cy="1321083"/>
          </a:xfrm>
          <a:prstGeom prst="rect">
            <a:avLst/>
          </a:prstGeom>
        </p:spPr>
      </p:pic>
      <p:pic>
        <p:nvPicPr>
          <p:cNvPr id="9" name="Picture 8"/>
          <p:cNvPicPr>
            <a:picLocks noChangeAspect="1"/>
          </p:cNvPicPr>
          <p:nvPr/>
        </p:nvPicPr>
        <p:blipFill>
          <a:blip r:embed="rId5"/>
          <a:stretch>
            <a:fillRect/>
          </a:stretch>
        </p:blipFill>
        <p:spPr>
          <a:xfrm>
            <a:off x="9485260" y="1369047"/>
            <a:ext cx="1938525" cy="1048710"/>
          </a:xfrm>
          <a:prstGeom prst="rect">
            <a:avLst/>
          </a:prstGeom>
        </p:spPr>
      </p:pic>
    </p:spTree>
    <p:extLst>
      <p:ext uri="{BB962C8B-B14F-4D97-AF65-F5344CB8AC3E}">
        <p14:creationId xmlns:p14="http://schemas.microsoft.com/office/powerpoint/2010/main" val="41849338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5159" y="399425"/>
            <a:ext cx="4441752" cy="208691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3" name="TextBox 2"/>
          <p:cNvSpPr txBox="1"/>
          <p:nvPr/>
        </p:nvSpPr>
        <p:spPr>
          <a:xfrm>
            <a:off x="5141627" y="1442884"/>
            <a:ext cx="6265888" cy="6093976"/>
          </a:xfrm>
          <a:prstGeom prst="rect">
            <a:avLst/>
          </a:prstGeom>
          <a:noFill/>
        </p:spPr>
        <p:txBody>
          <a:bodyPr wrap="square" rtlCol="0">
            <a:spAutoFit/>
          </a:bodyPr>
          <a:lstStyle/>
          <a:p>
            <a:r>
              <a:rPr lang="en-GB" sz="2800" dirty="0" err="1" smtClean="0">
                <a:latin typeface="Comic Sans MS" panose="030F0702030302020204" pitchFamily="66" charset="0"/>
              </a:rPr>
              <a:t>Numbots</a:t>
            </a:r>
            <a:r>
              <a:rPr lang="en-GB" sz="2800" dirty="0" smtClean="0">
                <a:latin typeface="Comic Sans MS" panose="030F0702030302020204" pitchFamily="66" charset="0"/>
              </a:rPr>
              <a:t> can be played online on a laptop or you can download it as an app (it’s free!).</a:t>
            </a:r>
          </a:p>
          <a:p>
            <a:endParaRPr lang="en-GB" sz="2800" dirty="0" smtClean="0">
              <a:latin typeface="Comic Sans MS" panose="030F0702030302020204" pitchFamily="66" charset="0"/>
            </a:endParaRPr>
          </a:p>
          <a:p>
            <a:r>
              <a:rPr lang="en-GB" sz="2800" dirty="0" smtClean="0">
                <a:latin typeface="Comic Sans MS" panose="030F0702030302020204" pitchFamily="66" charset="0"/>
              </a:rPr>
              <a:t>We would like pupils to be accessing their </a:t>
            </a:r>
            <a:r>
              <a:rPr lang="en-GB" sz="2800" dirty="0" err="1" smtClean="0">
                <a:latin typeface="Comic Sans MS" panose="030F0702030302020204" pitchFamily="66" charset="0"/>
              </a:rPr>
              <a:t>Numbots</a:t>
            </a:r>
            <a:r>
              <a:rPr lang="en-GB" sz="2800" dirty="0" smtClean="0">
                <a:latin typeface="Comic Sans MS" panose="030F0702030302020204" pitchFamily="66" charset="0"/>
              </a:rPr>
              <a:t> accounts on </a:t>
            </a:r>
            <a:r>
              <a:rPr lang="en-GB" sz="2800" b="1" i="1" dirty="0" smtClean="0">
                <a:latin typeface="Comic Sans MS" panose="030F0702030302020204" pitchFamily="66" charset="0"/>
              </a:rPr>
              <a:t>at least a weekly basis</a:t>
            </a:r>
            <a:r>
              <a:rPr lang="en-GB" sz="2800" dirty="0" smtClean="0">
                <a:latin typeface="Comic Sans MS" panose="030F0702030302020204" pitchFamily="66" charset="0"/>
              </a:rPr>
              <a:t>. </a:t>
            </a:r>
          </a:p>
          <a:p>
            <a:endParaRPr lang="en-GB" sz="2800" dirty="0">
              <a:latin typeface="Comic Sans MS" panose="030F0702030302020204" pitchFamily="66" charset="0"/>
            </a:endParaRPr>
          </a:p>
          <a:p>
            <a:r>
              <a:rPr lang="en-GB" sz="2800" dirty="0" smtClean="0">
                <a:latin typeface="Comic Sans MS" panose="030F0702030302020204" pitchFamily="66" charset="0"/>
              </a:rPr>
              <a:t>It also refers to </a:t>
            </a:r>
            <a:r>
              <a:rPr lang="en-GB" sz="2800" dirty="0" err="1" smtClean="0">
                <a:latin typeface="Comic Sans MS" panose="030F0702030302020204" pitchFamily="66" charset="0"/>
              </a:rPr>
              <a:t>rekenrek</a:t>
            </a:r>
            <a:r>
              <a:rPr lang="en-GB" sz="2800" dirty="0" smtClean="0">
                <a:latin typeface="Comic Sans MS" panose="030F0702030302020204" pitchFamily="66" charset="0"/>
              </a:rPr>
              <a:t> (pictured below) which we use within our ‘Mastering Maths’ teaching sessions in EYFS &amp; KS1.</a:t>
            </a:r>
            <a:endParaRPr lang="en-GB" sz="2800" dirty="0">
              <a:latin typeface="Comic Sans MS" panose="030F0702030302020204" pitchFamily="66" charset="0"/>
            </a:endParaRPr>
          </a:p>
          <a:p>
            <a:endParaRPr lang="en-GB" dirty="0" smtClean="0">
              <a:latin typeface="Comic Sans MS" panose="030F0702030302020204" pitchFamily="66" charset="0"/>
            </a:endParaRPr>
          </a:p>
          <a:p>
            <a:endParaRPr lang="en-GB" dirty="0"/>
          </a:p>
          <a:p>
            <a:r>
              <a:rPr lang="en-GB" dirty="0" smtClean="0"/>
              <a:t> </a:t>
            </a:r>
            <a:endParaRPr lang="en-GB" dirty="0"/>
          </a:p>
        </p:txBody>
      </p:sp>
      <p:pic>
        <p:nvPicPr>
          <p:cNvPr id="4" name="Picture 3"/>
          <p:cNvPicPr>
            <a:picLocks noChangeAspect="1"/>
          </p:cNvPicPr>
          <p:nvPr/>
        </p:nvPicPr>
        <p:blipFill>
          <a:blip r:embed="rId3"/>
          <a:stretch>
            <a:fillRect/>
          </a:stretch>
        </p:blipFill>
        <p:spPr>
          <a:xfrm>
            <a:off x="265159" y="3523159"/>
            <a:ext cx="4441752" cy="2249719"/>
          </a:xfrm>
          <a:prstGeom prst="rect">
            <a:avLst/>
          </a:prstGeom>
        </p:spPr>
      </p:pic>
      <p:sp>
        <p:nvSpPr>
          <p:cNvPr id="5" name="TextBox 4"/>
          <p:cNvSpPr txBox="1"/>
          <p:nvPr/>
        </p:nvSpPr>
        <p:spPr>
          <a:xfrm>
            <a:off x="209862" y="5774543"/>
            <a:ext cx="4497049" cy="923330"/>
          </a:xfrm>
          <a:prstGeom prst="rect">
            <a:avLst/>
          </a:prstGeom>
          <a:noFill/>
        </p:spPr>
        <p:txBody>
          <a:bodyPr wrap="square" rtlCol="0">
            <a:spAutoFit/>
          </a:bodyPr>
          <a:lstStyle/>
          <a:p>
            <a:pPr algn="ctr"/>
            <a:r>
              <a:rPr lang="en-GB" b="1" i="1" dirty="0" smtClean="0">
                <a:latin typeface="Comic Sans MS" panose="030F0702030302020204" pitchFamily="66" charset="0"/>
              </a:rPr>
              <a:t>This helps children to visualise number bonds e.g. to 10/20 through </a:t>
            </a:r>
            <a:r>
              <a:rPr lang="en-GB" b="1" i="1" dirty="0" smtClean="0">
                <a:solidFill>
                  <a:srgbClr val="FF0000"/>
                </a:solidFill>
                <a:latin typeface="Comic Sans MS" panose="030F0702030302020204" pitchFamily="66" charset="0"/>
              </a:rPr>
              <a:t>red</a:t>
            </a:r>
            <a:r>
              <a:rPr lang="en-GB" b="1" i="1" dirty="0" smtClean="0">
                <a:latin typeface="Comic Sans MS" panose="030F0702030302020204" pitchFamily="66" charset="0"/>
              </a:rPr>
              <a:t>/white beads.</a:t>
            </a:r>
            <a:endParaRPr lang="en-GB" b="1" i="1" dirty="0">
              <a:latin typeface="Comic Sans MS" panose="030F0702030302020204" pitchFamily="66" charset="0"/>
            </a:endParaRPr>
          </a:p>
        </p:txBody>
      </p:sp>
    </p:spTree>
    <p:extLst>
      <p:ext uri="{BB962C8B-B14F-4D97-AF65-F5344CB8AC3E}">
        <p14:creationId xmlns:p14="http://schemas.microsoft.com/office/powerpoint/2010/main" val="28905068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22515" y="703872"/>
            <a:ext cx="6839905" cy="4420217"/>
          </a:xfrm>
          <a:prstGeom prst="rect">
            <a:avLst/>
          </a:prstGeom>
        </p:spPr>
      </p:pic>
      <p:sp>
        <p:nvSpPr>
          <p:cNvPr id="5" name="TextBox 4"/>
          <p:cNvSpPr txBox="1"/>
          <p:nvPr/>
        </p:nvSpPr>
        <p:spPr>
          <a:xfrm>
            <a:off x="7465084" y="1021154"/>
            <a:ext cx="4278425" cy="3785652"/>
          </a:xfrm>
          <a:prstGeom prst="rect">
            <a:avLst/>
          </a:prstGeom>
          <a:noFill/>
        </p:spPr>
        <p:txBody>
          <a:bodyPr wrap="square" rtlCol="0">
            <a:spAutoFit/>
          </a:bodyPr>
          <a:lstStyle/>
          <a:p>
            <a:pPr algn="ctr"/>
            <a:r>
              <a:rPr lang="en-GB" sz="2400" dirty="0" smtClean="0">
                <a:latin typeface="Comic Sans MS" panose="030F0702030302020204" pitchFamily="66" charset="0"/>
              </a:rPr>
              <a:t>There are two game modes: story and challenge.</a:t>
            </a:r>
          </a:p>
          <a:p>
            <a:pPr algn="ctr"/>
            <a:endParaRPr lang="en-GB" sz="2400" dirty="0">
              <a:latin typeface="Comic Sans MS" panose="030F0702030302020204" pitchFamily="66" charset="0"/>
            </a:endParaRPr>
          </a:p>
          <a:p>
            <a:pPr algn="ctr"/>
            <a:r>
              <a:rPr lang="en-GB" sz="2400" dirty="0" smtClean="0">
                <a:latin typeface="Comic Sans MS" panose="030F0702030302020204" pitchFamily="66" charset="0"/>
              </a:rPr>
              <a:t>Each level on story mode gets progressively harder. If you find your child becoming frustrated, remember to use our Growth </a:t>
            </a:r>
            <a:r>
              <a:rPr lang="en-GB" sz="2400" dirty="0" err="1" smtClean="0">
                <a:latin typeface="Comic Sans MS" panose="030F0702030302020204" pitchFamily="66" charset="0"/>
              </a:rPr>
              <a:t>Mindset</a:t>
            </a:r>
            <a:r>
              <a:rPr lang="en-GB" sz="2400" dirty="0" smtClean="0">
                <a:latin typeface="Comic Sans MS" panose="030F0702030302020204" pitchFamily="66" charset="0"/>
              </a:rPr>
              <a:t> approach of “You just can’t do it </a:t>
            </a:r>
            <a:r>
              <a:rPr lang="en-GB" sz="2400" b="1" i="1" dirty="0" smtClean="0">
                <a:latin typeface="Comic Sans MS" panose="030F0702030302020204" pitchFamily="66" charset="0"/>
              </a:rPr>
              <a:t>yet</a:t>
            </a:r>
            <a:r>
              <a:rPr lang="en-GB" sz="2400" dirty="0" smtClean="0">
                <a:latin typeface="Comic Sans MS" panose="030F0702030302020204" pitchFamily="66" charset="0"/>
              </a:rPr>
              <a:t>!”</a:t>
            </a:r>
            <a:endParaRPr lang="en-GB" sz="2400" dirty="0">
              <a:latin typeface="Comic Sans MS" panose="030F0702030302020204" pitchFamily="66" charset="0"/>
            </a:endParaRPr>
          </a:p>
        </p:txBody>
      </p:sp>
      <p:sp>
        <p:nvSpPr>
          <p:cNvPr id="2" name="TextBox 1"/>
          <p:cNvSpPr txBox="1"/>
          <p:nvPr/>
        </p:nvSpPr>
        <p:spPr>
          <a:xfrm>
            <a:off x="522515" y="5754190"/>
            <a:ext cx="11220994" cy="923330"/>
          </a:xfrm>
          <a:prstGeom prst="rect">
            <a:avLst/>
          </a:prstGeom>
          <a:noFill/>
        </p:spPr>
        <p:txBody>
          <a:bodyPr wrap="square" rtlCol="0">
            <a:spAutoFit/>
          </a:bodyPr>
          <a:lstStyle/>
          <a:p>
            <a:pPr algn="ctr"/>
            <a:r>
              <a:rPr lang="en-GB" dirty="0" smtClean="0">
                <a:latin typeface="Comic Sans MS" panose="030F0702030302020204" pitchFamily="66" charset="0"/>
              </a:rPr>
              <a:t>You may also wish to encourage them to use concrete resources around the home (including their fingers!) if they are still in the pit with their learning. It may be helpful for some pupils if you also type on their behalf. </a:t>
            </a:r>
            <a:endParaRPr lang="en-GB" dirty="0">
              <a:latin typeface="Comic Sans MS" panose="030F0702030302020204" pitchFamily="66" charset="0"/>
            </a:endParaRPr>
          </a:p>
        </p:txBody>
      </p:sp>
    </p:spTree>
    <p:extLst>
      <p:ext uri="{BB962C8B-B14F-4D97-AF65-F5344CB8AC3E}">
        <p14:creationId xmlns:p14="http://schemas.microsoft.com/office/powerpoint/2010/main" val="1865830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09868" y="1051749"/>
            <a:ext cx="7975076" cy="2620841"/>
          </a:xfrm>
          <a:prstGeom prst="rect">
            <a:avLst/>
          </a:prstGeom>
        </p:spPr>
      </p:pic>
      <p:sp>
        <p:nvSpPr>
          <p:cNvPr id="3" name="TextBox 2"/>
          <p:cNvSpPr txBox="1"/>
          <p:nvPr/>
        </p:nvSpPr>
        <p:spPr>
          <a:xfrm>
            <a:off x="509666" y="4269627"/>
            <a:ext cx="6955436" cy="2031325"/>
          </a:xfrm>
          <a:prstGeom prst="rect">
            <a:avLst/>
          </a:prstGeom>
          <a:noFill/>
        </p:spPr>
        <p:txBody>
          <a:bodyPr wrap="square" rtlCol="0">
            <a:spAutoFit/>
          </a:bodyPr>
          <a:lstStyle/>
          <a:p>
            <a:pPr algn="ctr"/>
            <a:r>
              <a:rPr lang="en-GB" dirty="0" smtClean="0">
                <a:latin typeface="Comic Sans MS" panose="030F0702030302020204" pitchFamily="66" charset="0"/>
              </a:rPr>
              <a:t>If your child is particularly competitive (aren’t we all?!) they can see where they are on the </a:t>
            </a:r>
            <a:r>
              <a:rPr lang="en-GB" dirty="0" err="1" smtClean="0">
                <a:latin typeface="Comic Sans MS" panose="030F0702030302020204" pitchFamily="66" charset="0"/>
              </a:rPr>
              <a:t>Leaderboard</a:t>
            </a:r>
            <a:r>
              <a:rPr lang="en-GB" dirty="0" smtClean="0">
                <a:latin typeface="Comic Sans MS" panose="030F0702030302020204" pitchFamily="66" charset="0"/>
              </a:rPr>
              <a:t>. They can see how they rank amongst their class, year and even school. You can toggle between the last week and ‘all time’. You can also toggle between coins and stars. You need 3 stars to ‘pass’ and complete a level on story mode. Some challenges will earn you more coins than others, depending on your speed and accuracy!</a:t>
            </a:r>
            <a:endParaRPr lang="en-GB" dirty="0">
              <a:latin typeface="Comic Sans MS" panose="030F0702030302020204" pitchFamily="66" charset="0"/>
            </a:endParaRPr>
          </a:p>
        </p:txBody>
      </p:sp>
      <p:pic>
        <p:nvPicPr>
          <p:cNvPr id="4" name="Picture 3"/>
          <p:cNvPicPr>
            <a:picLocks noChangeAspect="1"/>
          </p:cNvPicPr>
          <p:nvPr/>
        </p:nvPicPr>
        <p:blipFill>
          <a:blip r:embed="rId3"/>
          <a:stretch>
            <a:fillRect/>
          </a:stretch>
        </p:blipFill>
        <p:spPr>
          <a:xfrm>
            <a:off x="8664315" y="4723235"/>
            <a:ext cx="3077004" cy="1124107"/>
          </a:xfrm>
          <a:prstGeom prst="rect">
            <a:avLst/>
          </a:prstGeom>
        </p:spPr>
      </p:pic>
      <p:sp>
        <p:nvSpPr>
          <p:cNvPr id="5" name="TextBox 4"/>
          <p:cNvSpPr txBox="1"/>
          <p:nvPr/>
        </p:nvSpPr>
        <p:spPr>
          <a:xfrm>
            <a:off x="8596729" y="2189543"/>
            <a:ext cx="3212176" cy="2308324"/>
          </a:xfrm>
          <a:prstGeom prst="rect">
            <a:avLst/>
          </a:prstGeom>
          <a:noFill/>
        </p:spPr>
        <p:txBody>
          <a:bodyPr wrap="square" rtlCol="0">
            <a:spAutoFit/>
          </a:bodyPr>
          <a:lstStyle/>
          <a:p>
            <a:pPr algn="ctr"/>
            <a:r>
              <a:rPr lang="en-GB" dirty="0" smtClean="0">
                <a:latin typeface="Comic Sans MS" panose="030F0702030302020204" pitchFamily="66" charset="0"/>
              </a:rPr>
              <a:t>This ‘dashboard’ shows your pupil’s avatar on the left (personalised) and the amount of money they have on the right.</a:t>
            </a:r>
          </a:p>
          <a:p>
            <a:pPr algn="ctr"/>
            <a:endParaRPr lang="en-GB" dirty="0">
              <a:latin typeface="Comic Sans MS" panose="030F0702030302020204" pitchFamily="66" charset="0"/>
            </a:endParaRPr>
          </a:p>
          <a:p>
            <a:pPr algn="ctr"/>
            <a:r>
              <a:rPr lang="en-GB" dirty="0" smtClean="0">
                <a:latin typeface="Comic Sans MS" panose="030F0702030302020204" pitchFamily="66" charset="0"/>
              </a:rPr>
              <a:t>This ‘money’ can then be spent on…</a:t>
            </a:r>
            <a:endParaRPr lang="en-GB" dirty="0">
              <a:latin typeface="Comic Sans MS" panose="030F0702030302020204" pitchFamily="66" charset="0"/>
            </a:endParaRPr>
          </a:p>
        </p:txBody>
      </p:sp>
    </p:spTree>
    <p:extLst>
      <p:ext uri="{BB962C8B-B14F-4D97-AF65-F5344CB8AC3E}">
        <p14:creationId xmlns:p14="http://schemas.microsoft.com/office/powerpoint/2010/main" val="41072367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14979" y="341482"/>
            <a:ext cx="2505425" cy="819264"/>
          </a:xfrm>
          <a:prstGeom prst="rect">
            <a:avLst/>
          </a:prstGeom>
        </p:spPr>
      </p:pic>
      <p:pic>
        <p:nvPicPr>
          <p:cNvPr id="3" name="Picture 2"/>
          <p:cNvPicPr>
            <a:picLocks noChangeAspect="1"/>
          </p:cNvPicPr>
          <p:nvPr/>
        </p:nvPicPr>
        <p:blipFill>
          <a:blip r:embed="rId3"/>
          <a:stretch>
            <a:fillRect/>
          </a:stretch>
        </p:blipFill>
        <p:spPr>
          <a:xfrm>
            <a:off x="414979" y="1685107"/>
            <a:ext cx="10640422" cy="4138823"/>
          </a:xfrm>
          <a:prstGeom prst="rect">
            <a:avLst/>
          </a:prstGeom>
        </p:spPr>
      </p:pic>
      <p:sp>
        <p:nvSpPr>
          <p:cNvPr id="4" name="TextBox 3"/>
          <p:cNvSpPr txBox="1"/>
          <p:nvPr/>
        </p:nvSpPr>
        <p:spPr>
          <a:xfrm>
            <a:off x="3317965" y="341482"/>
            <a:ext cx="8254442" cy="1200329"/>
          </a:xfrm>
          <a:prstGeom prst="rect">
            <a:avLst/>
          </a:prstGeom>
          <a:noFill/>
        </p:spPr>
        <p:txBody>
          <a:bodyPr wrap="square" rtlCol="0">
            <a:spAutoFit/>
          </a:bodyPr>
          <a:lstStyle/>
          <a:p>
            <a:pPr algn="just"/>
            <a:r>
              <a:rPr lang="en-GB" i="1" dirty="0">
                <a:latin typeface="Comic Sans MS" panose="030F0702030302020204" pitchFamily="66" charset="0"/>
              </a:rPr>
              <a:t>T</a:t>
            </a:r>
            <a:r>
              <a:rPr lang="en-GB" i="1" dirty="0" smtClean="0">
                <a:latin typeface="Comic Sans MS" panose="030F0702030302020204" pitchFamily="66" charset="0"/>
              </a:rPr>
              <a:t>he ‘Custom shack’. This is where pupils can change their avatar. They will need coins from challenges to ‘purchase’ new outfits. They can modify one body part at a time e.g. head/arms/legs. These can be sorted by cost and alphabetically. </a:t>
            </a:r>
            <a:endParaRPr lang="en-GB" i="1" dirty="0">
              <a:latin typeface="Comic Sans MS" panose="030F0702030302020204" pitchFamily="66" charset="0"/>
            </a:endParaRPr>
          </a:p>
        </p:txBody>
      </p:sp>
      <p:sp>
        <p:nvSpPr>
          <p:cNvPr id="5" name="TextBox 4"/>
          <p:cNvSpPr txBox="1"/>
          <p:nvPr/>
        </p:nvSpPr>
        <p:spPr>
          <a:xfrm>
            <a:off x="414979" y="6126480"/>
            <a:ext cx="8311010" cy="646331"/>
          </a:xfrm>
          <a:prstGeom prst="rect">
            <a:avLst/>
          </a:prstGeom>
          <a:noFill/>
        </p:spPr>
        <p:txBody>
          <a:bodyPr wrap="square" rtlCol="0">
            <a:spAutoFit/>
          </a:bodyPr>
          <a:lstStyle/>
          <a:p>
            <a:r>
              <a:rPr lang="en-GB" dirty="0" smtClean="0">
                <a:latin typeface="Comic Sans MS" panose="030F0702030302020204" pitchFamily="66" charset="0"/>
              </a:rPr>
              <a:t>They also have the option to add it to their scrap book so they can see all of their previous avatar choices.</a:t>
            </a:r>
            <a:endParaRPr lang="en-GB" dirty="0">
              <a:latin typeface="Comic Sans MS" panose="030F0702030302020204" pitchFamily="66" charset="0"/>
            </a:endParaRPr>
          </a:p>
        </p:txBody>
      </p:sp>
    </p:spTree>
    <p:extLst>
      <p:ext uri="{BB962C8B-B14F-4D97-AF65-F5344CB8AC3E}">
        <p14:creationId xmlns:p14="http://schemas.microsoft.com/office/powerpoint/2010/main" val="20222204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56926" y="179933"/>
            <a:ext cx="8373644" cy="5191850"/>
          </a:xfrm>
          <a:prstGeom prst="rect">
            <a:avLst/>
          </a:prstGeom>
        </p:spPr>
      </p:pic>
      <p:sp>
        <p:nvSpPr>
          <p:cNvPr id="3" name="TextBox 2"/>
          <p:cNvSpPr txBox="1"/>
          <p:nvPr/>
        </p:nvSpPr>
        <p:spPr>
          <a:xfrm>
            <a:off x="134911" y="5600539"/>
            <a:ext cx="11347554" cy="923330"/>
          </a:xfrm>
          <a:prstGeom prst="rect">
            <a:avLst/>
          </a:prstGeom>
          <a:noFill/>
        </p:spPr>
        <p:txBody>
          <a:bodyPr wrap="square" rtlCol="0">
            <a:spAutoFit/>
          </a:bodyPr>
          <a:lstStyle/>
          <a:p>
            <a:pPr algn="ctr"/>
            <a:r>
              <a:rPr lang="en-GB" i="1" dirty="0" smtClean="0">
                <a:latin typeface="Comic Sans MS" panose="030F0702030302020204" pitchFamily="66" charset="0"/>
              </a:rPr>
              <a:t>Each story has a robot name (based on a robot e.g. Iron Man) and a number of  levels and sub-levels. Pupils earn a star per sub-level of which there 3 for each one.  They can move on to the next metal type once they have completed all levels; even if they haven’t got 3 stars for each level.</a:t>
            </a:r>
            <a:endParaRPr lang="en-GB" i="1" dirty="0">
              <a:latin typeface="Comic Sans MS" panose="030F0702030302020204" pitchFamily="66" charset="0"/>
            </a:endParaRPr>
          </a:p>
        </p:txBody>
      </p:sp>
    </p:spTree>
    <p:extLst>
      <p:ext uri="{BB962C8B-B14F-4D97-AF65-F5344CB8AC3E}">
        <p14:creationId xmlns:p14="http://schemas.microsoft.com/office/powerpoint/2010/main" val="1455412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584137" y="846105"/>
            <a:ext cx="6201640" cy="5315692"/>
          </a:xfrm>
          <a:prstGeom prst="rect">
            <a:avLst/>
          </a:prstGeom>
        </p:spPr>
      </p:pic>
      <p:sp>
        <p:nvSpPr>
          <p:cNvPr id="3" name="TextBox 2"/>
          <p:cNvSpPr txBox="1"/>
          <p:nvPr/>
        </p:nvSpPr>
        <p:spPr>
          <a:xfrm>
            <a:off x="223996" y="1918901"/>
            <a:ext cx="4003230" cy="3170099"/>
          </a:xfrm>
          <a:prstGeom prst="rect">
            <a:avLst/>
          </a:prstGeom>
          <a:noFill/>
        </p:spPr>
        <p:txBody>
          <a:bodyPr wrap="square" rtlCol="0">
            <a:spAutoFit/>
          </a:bodyPr>
          <a:lstStyle/>
          <a:p>
            <a:pPr algn="ctr"/>
            <a:r>
              <a:rPr lang="en-GB" sz="2000" i="1" dirty="0" smtClean="0">
                <a:latin typeface="Comic Sans MS" panose="030F0702030302020204" pitchFamily="66" charset="0"/>
              </a:rPr>
              <a:t>When pupils complete ‘Challenges’ they can see their score on this dashboard. They earn a trophy (bronze, silver or gold) if they are within the top 3 in their year. We always speak to the children about beating their personal best; not trying to compete with their peers.</a:t>
            </a:r>
            <a:endParaRPr lang="en-GB" sz="2000" i="1" dirty="0">
              <a:latin typeface="Comic Sans MS" panose="030F0702030302020204" pitchFamily="66" charset="0"/>
            </a:endParaRPr>
          </a:p>
        </p:txBody>
      </p:sp>
    </p:spTree>
    <p:extLst>
      <p:ext uri="{BB962C8B-B14F-4D97-AF65-F5344CB8AC3E}">
        <p14:creationId xmlns:p14="http://schemas.microsoft.com/office/powerpoint/2010/main" val="35662856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08092" y="338328"/>
            <a:ext cx="8674308" cy="1252728"/>
          </a:xfrm>
        </p:spPr>
        <p:txBody>
          <a:bodyPr>
            <a:normAutofit/>
          </a:bodyPr>
          <a:lstStyle/>
          <a:p>
            <a:r>
              <a:rPr lang="en-GB" sz="4800" dirty="0" smtClean="0">
                <a:latin typeface="Comic Sans MS" panose="030F0702030302020204" pitchFamily="66" charset="0"/>
              </a:rPr>
              <a:t>Times Table Rock Stars</a:t>
            </a:r>
            <a:endParaRPr lang="en-GB" sz="48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32412" y="338328"/>
            <a:ext cx="2340768" cy="1266317"/>
          </a:xfrm>
          <a:prstGeom prst="rect">
            <a:avLst/>
          </a:prstGeom>
        </p:spPr>
      </p:pic>
      <p:sp>
        <p:nvSpPr>
          <p:cNvPr id="7" name="Rectangle 6"/>
          <p:cNvSpPr/>
          <p:nvPr/>
        </p:nvSpPr>
        <p:spPr>
          <a:xfrm>
            <a:off x="432412" y="2925952"/>
            <a:ext cx="11409817" cy="3170099"/>
          </a:xfrm>
          <a:prstGeom prst="rect">
            <a:avLst/>
          </a:prstGeom>
        </p:spPr>
        <p:txBody>
          <a:bodyPr wrap="square">
            <a:spAutoFit/>
          </a:bodyPr>
          <a:lstStyle/>
          <a:p>
            <a:pPr algn="ctr"/>
            <a:r>
              <a:rPr lang="en-GB" sz="2000" dirty="0" smtClean="0">
                <a:solidFill>
                  <a:srgbClr val="000000"/>
                </a:solidFill>
                <a:latin typeface="Comic Sans MS" panose="030F0702030302020204" pitchFamily="66" charset="0"/>
                <a:ea typeface="Times New Roman" panose="02020603050405020304" pitchFamily="18" charset="0"/>
              </a:rPr>
              <a:t>Having a secure understanding of the times tables facts and related division calculations up to 12x12 aids children in their mathematical learning within a wide range of different concepts. </a:t>
            </a:r>
          </a:p>
          <a:p>
            <a:pPr algn="ctr"/>
            <a:endParaRPr lang="en-GB" sz="2000" dirty="0" smtClean="0">
              <a:solidFill>
                <a:srgbClr val="000000"/>
              </a:solidFill>
              <a:latin typeface="Comic Sans MS" panose="030F0702030302020204" pitchFamily="66" charset="0"/>
              <a:ea typeface="Times New Roman" panose="02020603050405020304" pitchFamily="18" charset="0"/>
            </a:endParaRPr>
          </a:p>
          <a:p>
            <a:pPr algn="ctr"/>
            <a:r>
              <a:rPr lang="en-GB" sz="2000" dirty="0" smtClean="0">
                <a:solidFill>
                  <a:srgbClr val="000000"/>
                </a:solidFill>
                <a:latin typeface="Comic Sans MS" panose="030F0702030302020204" pitchFamily="66" charset="0"/>
                <a:ea typeface="Times New Roman" panose="02020603050405020304" pitchFamily="18" charset="0"/>
              </a:rPr>
              <a:t>Times Table Rock Stars is an exciting game which helps children to learn and practise their times tables. Through a “little and often” approach, children secure their times table knowledge whilst having fun! We </a:t>
            </a:r>
            <a:r>
              <a:rPr lang="en-GB" sz="2000" dirty="0">
                <a:solidFill>
                  <a:srgbClr val="000000"/>
                </a:solidFill>
                <a:latin typeface="Comic Sans MS" panose="030F0702030302020204" pitchFamily="66" charset="0"/>
                <a:ea typeface="Times New Roman" panose="02020603050405020304" pitchFamily="18" charset="0"/>
              </a:rPr>
              <a:t>recommend </a:t>
            </a:r>
            <a:r>
              <a:rPr lang="en-GB" sz="2000" dirty="0" smtClean="0">
                <a:solidFill>
                  <a:srgbClr val="000000"/>
                </a:solidFill>
                <a:latin typeface="Comic Sans MS" panose="030F0702030302020204" pitchFamily="66" charset="0"/>
                <a:ea typeface="Times New Roman" panose="02020603050405020304" pitchFamily="18" charset="0"/>
              </a:rPr>
              <a:t>approximately 5 </a:t>
            </a:r>
            <a:r>
              <a:rPr lang="en-GB" sz="2000" dirty="0">
                <a:solidFill>
                  <a:srgbClr val="000000"/>
                </a:solidFill>
                <a:latin typeface="Comic Sans MS" panose="030F0702030302020204" pitchFamily="66" charset="0"/>
                <a:ea typeface="Times New Roman" panose="02020603050405020304" pitchFamily="18" charset="0"/>
              </a:rPr>
              <a:t>minutes practice a day, 4 or 5 times a </a:t>
            </a:r>
            <a:r>
              <a:rPr lang="en-GB" sz="2000" dirty="0" smtClean="0">
                <a:solidFill>
                  <a:srgbClr val="000000"/>
                </a:solidFill>
                <a:latin typeface="Comic Sans MS" panose="030F0702030302020204" pitchFamily="66" charset="0"/>
                <a:ea typeface="Times New Roman" panose="02020603050405020304" pitchFamily="18" charset="0"/>
              </a:rPr>
              <a:t>week. You can download the app from the app store or play on the Times Table Rock Stars game on their website.</a:t>
            </a:r>
          </a:p>
          <a:p>
            <a:pPr algn="ctr"/>
            <a:endParaRPr lang="en-GB" sz="2000" dirty="0">
              <a:solidFill>
                <a:srgbClr val="000000"/>
              </a:solidFill>
              <a:latin typeface="Comic Sans MS" panose="030F0702030302020204" pitchFamily="66" charset="0"/>
            </a:endParaRPr>
          </a:p>
          <a:p>
            <a:pPr algn="ctr"/>
            <a:r>
              <a:rPr lang="en-GB" sz="2000" dirty="0" smtClean="0">
                <a:solidFill>
                  <a:srgbClr val="000000"/>
                </a:solidFill>
                <a:latin typeface="Comic Sans MS" panose="030F0702030302020204" pitchFamily="66" charset="0"/>
              </a:rPr>
              <a:t>There are 9 different game modes each with unique features. Read on to find out more.</a:t>
            </a:r>
            <a:endParaRPr lang="en-GB" sz="2000" dirty="0">
              <a:latin typeface="Comic Sans MS" panose="030F0702030302020204" pitchFamily="66" charset="0"/>
            </a:endParaRPr>
          </a:p>
        </p:txBody>
      </p:sp>
    </p:spTree>
    <p:extLst>
      <p:ext uri="{BB962C8B-B14F-4D97-AF65-F5344CB8AC3E}">
        <p14:creationId xmlns:p14="http://schemas.microsoft.com/office/powerpoint/2010/main" val="2279916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42472" y="338329"/>
            <a:ext cx="1674461" cy="905856"/>
          </a:xfrm>
          <a:prstGeom prst="rect">
            <a:avLst/>
          </a:prstGeom>
        </p:spPr>
      </p:pic>
      <p:pic>
        <p:nvPicPr>
          <p:cNvPr id="6" name="Picture 5"/>
          <p:cNvPicPr>
            <a:picLocks noChangeAspect="1"/>
          </p:cNvPicPr>
          <p:nvPr/>
        </p:nvPicPr>
        <p:blipFill>
          <a:blip r:embed="rId3"/>
          <a:stretch>
            <a:fillRect/>
          </a:stretch>
        </p:blipFill>
        <p:spPr>
          <a:xfrm>
            <a:off x="2034080" y="188428"/>
            <a:ext cx="10062981" cy="6437225"/>
          </a:xfrm>
          <a:prstGeom prst="rect">
            <a:avLst/>
          </a:prstGeom>
        </p:spPr>
      </p:pic>
      <p:sp>
        <p:nvSpPr>
          <p:cNvPr id="7" name="Rectangle 6"/>
          <p:cNvSpPr/>
          <p:nvPr/>
        </p:nvSpPr>
        <p:spPr>
          <a:xfrm>
            <a:off x="154813" y="2341337"/>
            <a:ext cx="1952060" cy="3170099"/>
          </a:xfrm>
          <a:prstGeom prst="rect">
            <a:avLst/>
          </a:prstGeom>
        </p:spPr>
        <p:txBody>
          <a:bodyPr wrap="square">
            <a:spAutoFit/>
          </a:bodyPr>
          <a:lstStyle/>
          <a:p>
            <a:pPr algn="ctr"/>
            <a:r>
              <a:rPr lang="en-GB" sz="2000" dirty="0">
                <a:solidFill>
                  <a:srgbClr val="000000"/>
                </a:solidFill>
                <a:latin typeface="Comic Sans MS" panose="030F0702030302020204" pitchFamily="66" charset="0"/>
                <a:ea typeface="Times New Roman" panose="02020603050405020304" pitchFamily="18" charset="0"/>
              </a:rPr>
              <a:t>We recommend a “little and often” approach; </a:t>
            </a:r>
            <a:r>
              <a:rPr lang="en-GB" sz="2000" dirty="0" smtClean="0">
                <a:solidFill>
                  <a:srgbClr val="000000"/>
                </a:solidFill>
                <a:latin typeface="Comic Sans MS" panose="030F0702030302020204" pitchFamily="66" charset="0"/>
                <a:ea typeface="Times New Roman" panose="02020603050405020304" pitchFamily="18" charset="0"/>
              </a:rPr>
              <a:t>5 </a:t>
            </a:r>
            <a:r>
              <a:rPr lang="en-GB" sz="2000" dirty="0">
                <a:solidFill>
                  <a:srgbClr val="000000"/>
                </a:solidFill>
                <a:latin typeface="Comic Sans MS" panose="030F0702030302020204" pitchFamily="66" charset="0"/>
                <a:ea typeface="Times New Roman" panose="02020603050405020304" pitchFamily="18" charset="0"/>
              </a:rPr>
              <a:t>minutes practice a day, 4 or 5 times a week is a good target</a:t>
            </a:r>
            <a:endParaRPr lang="en-GB" sz="2000" dirty="0">
              <a:latin typeface="Comic Sans MS" panose="030F0702030302020204" pitchFamily="66" charset="0"/>
            </a:endParaRPr>
          </a:p>
        </p:txBody>
      </p:sp>
    </p:spTree>
    <p:extLst>
      <p:ext uri="{BB962C8B-B14F-4D97-AF65-F5344CB8AC3E}">
        <p14:creationId xmlns:p14="http://schemas.microsoft.com/office/powerpoint/2010/main" val="3839301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5698" y="54987"/>
            <a:ext cx="8674308" cy="916499"/>
          </a:xfrm>
        </p:spPr>
        <p:txBody>
          <a:bodyPr>
            <a:normAutofit/>
          </a:bodyPr>
          <a:lstStyle/>
          <a:p>
            <a:r>
              <a:rPr lang="en-GB" sz="2800" dirty="0" smtClean="0">
                <a:latin typeface="Comic Sans MS" panose="030F0702030302020204" pitchFamily="66" charset="0"/>
              </a:rPr>
              <a:t>What are the different game modes?</a:t>
            </a:r>
            <a:endParaRPr lang="en-GB" sz="28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32412" y="338328"/>
            <a:ext cx="2340768" cy="1266317"/>
          </a:xfrm>
          <a:prstGeom prst="rect">
            <a:avLst/>
          </a:prstGeom>
        </p:spPr>
      </p:pic>
      <p:pic>
        <p:nvPicPr>
          <p:cNvPr id="3" name="Picture 2"/>
          <p:cNvPicPr>
            <a:picLocks noChangeAspect="1"/>
          </p:cNvPicPr>
          <p:nvPr/>
        </p:nvPicPr>
        <p:blipFill>
          <a:blip r:embed="rId3"/>
          <a:stretch>
            <a:fillRect/>
          </a:stretch>
        </p:blipFill>
        <p:spPr>
          <a:xfrm>
            <a:off x="2919071" y="880960"/>
            <a:ext cx="8327562" cy="5977040"/>
          </a:xfrm>
          <a:prstGeom prst="rect">
            <a:avLst/>
          </a:prstGeom>
        </p:spPr>
      </p:pic>
    </p:spTree>
    <p:extLst>
      <p:ext uri="{BB962C8B-B14F-4D97-AF65-F5344CB8AC3E}">
        <p14:creationId xmlns:p14="http://schemas.microsoft.com/office/powerpoint/2010/main" val="236490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06110" y="338328"/>
            <a:ext cx="6725587" cy="1021430"/>
          </a:xfrm>
        </p:spPr>
        <p:txBody>
          <a:bodyPr/>
          <a:lstStyle/>
          <a:p>
            <a:r>
              <a:rPr lang="en-GB" dirty="0" smtClean="0">
                <a:latin typeface="Comic Sans MS" panose="030F0702030302020204" pitchFamily="66" charset="0"/>
              </a:rPr>
              <a:t>Times Table Rock Stars!</a:t>
            </a:r>
            <a:endParaRPr lang="en-GB"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432412" y="338328"/>
            <a:ext cx="2315649" cy="1252728"/>
          </a:xfrm>
          <a:prstGeom prst="rect">
            <a:avLst/>
          </a:prstGeom>
        </p:spPr>
      </p:pic>
      <p:pic>
        <p:nvPicPr>
          <p:cNvPr id="6" name="Picture 5"/>
          <p:cNvPicPr>
            <a:picLocks noChangeAspect="1"/>
          </p:cNvPicPr>
          <p:nvPr/>
        </p:nvPicPr>
        <p:blipFill>
          <a:blip r:embed="rId3"/>
          <a:stretch>
            <a:fillRect/>
          </a:stretch>
        </p:blipFill>
        <p:spPr>
          <a:xfrm>
            <a:off x="2980739" y="1203408"/>
            <a:ext cx="7602317" cy="5428769"/>
          </a:xfrm>
          <a:prstGeom prst="rect">
            <a:avLst/>
          </a:prstGeom>
        </p:spPr>
      </p:pic>
    </p:spTree>
    <p:extLst>
      <p:ext uri="{BB962C8B-B14F-4D97-AF65-F5344CB8AC3E}">
        <p14:creationId xmlns:p14="http://schemas.microsoft.com/office/powerpoint/2010/main" val="24409103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2367" y="229169"/>
            <a:ext cx="7876356" cy="1021430"/>
          </a:xfrm>
        </p:spPr>
        <p:txBody>
          <a:bodyPr>
            <a:normAutofit fontScale="90000"/>
          </a:bodyPr>
          <a:lstStyle/>
          <a:p>
            <a:r>
              <a:rPr lang="en-GB" dirty="0" smtClean="0">
                <a:latin typeface="Comic Sans MS" panose="030F0702030302020204" pitchFamily="66" charset="0"/>
              </a:rPr>
              <a:t>Checking your child’s progress</a:t>
            </a:r>
            <a:endParaRPr lang="en-GB" dirty="0">
              <a:latin typeface="Comic Sans MS" panose="030F0702030302020204" pitchFamily="66" charset="0"/>
            </a:endParaRPr>
          </a:p>
        </p:txBody>
      </p:sp>
      <p:pic>
        <p:nvPicPr>
          <p:cNvPr id="4" name="Picture 3">
            <a:hlinkClick r:id="rId2"/>
          </p:cNvPr>
          <p:cNvPicPr>
            <a:picLocks noChangeAspect="1"/>
          </p:cNvPicPr>
          <p:nvPr/>
        </p:nvPicPr>
        <p:blipFill>
          <a:blip r:embed="rId3"/>
          <a:stretch>
            <a:fillRect/>
          </a:stretch>
        </p:blipFill>
        <p:spPr>
          <a:xfrm>
            <a:off x="432412" y="338328"/>
            <a:ext cx="2315649" cy="1252728"/>
          </a:xfrm>
          <a:prstGeom prst="rect">
            <a:avLst/>
          </a:prstGeom>
        </p:spPr>
      </p:pic>
      <p:pic>
        <p:nvPicPr>
          <p:cNvPr id="3" name="Picture 2"/>
          <p:cNvPicPr>
            <a:picLocks noChangeAspect="1"/>
          </p:cNvPicPr>
          <p:nvPr/>
        </p:nvPicPr>
        <p:blipFill rotWithShape="1">
          <a:blip r:embed="rId4"/>
          <a:srcRect l="77804" t="12962" b="19825"/>
          <a:stretch/>
        </p:blipFill>
        <p:spPr>
          <a:xfrm>
            <a:off x="8848043" y="1250599"/>
            <a:ext cx="2975350" cy="5065576"/>
          </a:xfrm>
          <a:prstGeom prst="rect">
            <a:avLst/>
          </a:prstGeom>
        </p:spPr>
      </p:pic>
      <p:sp>
        <p:nvSpPr>
          <p:cNvPr id="5" name="TextBox 4">
            <a:hlinkClick r:id="rId2"/>
          </p:cNvPr>
          <p:cNvSpPr txBox="1"/>
          <p:nvPr/>
        </p:nvSpPr>
        <p:spPr>
          <a:xfrm>
            <a:off x="285789" y="1913644"/>
            <a:ext cx="6954461" cy="4616648"/>
          </a:xfrm>
          <a:prstGeom prst="rect">
            <a:avLst/>
          </a:prstGeom>
          <a:noFill/>
        </p:spPr>
        <p:txBody>
          <a:bodyPr wrap="square" rtlCol="0">
            <a:spAutoFit/>
          </a:bodyPr>
          <a:lstStyle/>
          <a:p>
            <a:r>
              <a:rPr lang="en-GB" sz="2000" dirty="0" smtClean="0">
                <a:latin typeface="Comic Sans MS" panose="030F0702030302020204" pitchFamily="66" charset="0"/>
              </a:rPr>
              <a:t>Checking your child’s progress is easy:</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When your child has logged in, select their avatar in the top right hand corner and then select the  ‘My Stats’ option. </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In the effort tab, you can see how many minutes the children have played.</a:t>
            </a:r>
          </a:p>
          <a:p>
            <a:endParaRPr lang="en-GB" sz="2000" dirty="0" smtClean="0">
              <a:latin typeface="Comic Sans MS" panose="030F0702030302020204" pitchFamily="66" charset="0"/>
            </a:endParaRPr>
          </a:p>
          <a:p>
            <a:r>
              <a:rPr lang="en-GB" sz="2000" dirty="0" smtClean="0">
                <a:latin typeface="Comic Sans MS" panose="030F0702030302020204" pitchFamily="66" charset="0"/>
              </a:rPr>
              <a:t>Under fluency, you can see how quickly your child is able to answer each question and how confident they are with their individual times table knowledge.</a:t>
            </a:r>
          </a:p>
          <a:p>
            <a:endParaRPr lang="en-GB" dirty="0" smtClean="0">
              <a:latin typeface="Comic Sans MS" panose="030F0702030302020204" pitchFamily="66" charset="0"/>
            </a:endParaRPr>
          </a:p>
          <a:p>
            <a:pPr algn="r"/>
            <a:r>
              <a:rPr lang="en-GB" dirty="0" smtClean="0">
                <a:latin typeface="Comic Sans MS" panose="030F0702030302020204" pitchFamily="66" charset="0"/>
              </a:rPr>
              <a:t>The URL on the right will help show you this process in more detail </a:t>
            </a:r>
            <a:r>
              <a:rPr lang="en-GB" dirty="0" smtClean="0">
                <a:latin typeface="Comic Sans MS" panose="030F0702030302020204" pitchFamily="66" charset="0"/>
                <a:sym typeface="Wingdings" panose="05000000000000000000" pitchFamily="2" charset="2"/>
              </a:rPr>
              <a:t></a:t>
            </a:r>
            <a:endParaRPr lang="en-GB" dirty="0">
              <a:latin typeface="Comic Sans MS" panose="030F0702030302020204" pitchFamily="66" charset="0"/>
            </a:endParaRPr>
          </a:p>
        </p:txBody>
      </p:sp>
      <p:sp>
        <p:nvSpPr>
          <p:cNvPr id="7" name="TextBox 6"/>
          <p:cNvSpPr txBox="1"/>
          <p:nvPr/>
        </p:nvSpPr>
        <p:spPr>
          <a:xfrm>
            <a:off x="6790545" y="6345626"/>
            <a:ext cx="6640642" cy="369332"/>
          </a:xfrm>
          <a:prstGeom prst="rect">
            <a:avLst/>
          </a:prstGeom>
          <a:noFill/>
        </p:spPr>
        <p:txBody>
          <a:bodyPr wrap="square" rtlCol="0">
            <a:spAutoFit/>
          </a:bodyPr>
          <a:lstStyle/>
          <a:p>
            <a:r>
              <a:rPr lang="en-GB" dirty="0">
                <a:hlinkClick r:id="rId2"/>
              </a:rPr>
              <a:t>https://www.youtube.com/watch?v=phxP5_OhOtk</a:t>
            </a:r>
            <a:endParaRPr lang="en-GB" dirty="0"/>
          </a:p>
        </p:txBody>
      </p:sp>
      <p:pic>
        <p:nvPicPr>
          <p:cNvPr id="8" name="Picture 7"/>
          <p:cNvPicPr>
            <a:picLocks noChangeAspect="1"/>
          </p:cNvPicPr>
          <p:nvPr/>
        </p:nvPicPr>
        <p:blipFill>
          <a:blip r:embed="rId5"/>
          <a:stretch>
            <a:fillRect/>
          </a:stretch>
        </p:blipFill>
        <p:spPr>
          <a:xfrm>
            <a:off x="7201523" y="4431866"/>
            <a:ext cx="2632025" cy="1729094"/>
          </a:xfrm>
          <a:prstGeom prst="rect">
            <a:avLst/>
          </a:prstGeom>
        </p:spPr>
      </p:pic>
    </p:spTree>
    <p:extLst>
      <p:ext uri="{BB962C8B-B14F-4D97-AF65-F5344CB8AC3E}">
        <p14:creationId xmlns:p14="http://schemas.microsoft.com/office/powerpoint/2010/main" val="28365135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Abacus Maths </a:t>
            </a:r>
            <a:endParaRPr lang="en-GB" dirty="0">
              <a:latin typeface="Comic Sans MS" panose="030F0702030302020204" pitchFamily="66" charset="0"/>
            </a:endParaRPr>
          </a:p>
        </p:txBody>
      </p:sp>
      <p:sp>
        <p:nvSpPr>
          <p:cNvPr id="4" name="Content Placeholder 3"/>
          <p:cNvSpPr>
            <a:spLocks noGrp="1"/>
          </p:cNvSpPr>
          <p:nvPr>
            <p:ph sz="quarter" idx="13"/>
          </p:nvPr>
        </p:nvSpPr>
        <p:spPr>
          <a:xfrm>
            <a:off x="902207" y="2679192"/>
            <a:ext cx="3184815" cy="3447288"/>
          </a:xfrm>
        </p:spPr>
        <p:txBody>
          <a:bodyPr/>
          <a:lstStyle/>
          <a:p>
            <a:endParaRPr lang="en-GB" dirty="0"/>
          </a:p>
        </p:txBody>
      </p:sp>
      <p:sp>
        <p:nvSpPr>
          <p:cNvPr id="5" name="Content Placeholder 4"/>
          <p:cNvSpPr>
            <a:spLocks noGrp="1"/>
          </p:cNvSpPr>
          <p:nvPr>
            <p:ph sz="quarter" idx="14"/>
          </p:nvPr>
        </p:nvSpPr>
        <p:spPr>
          <a:xfrm>
            <a:off x="4163372" y="2679192"/>
            <a:ext cx="7126420" cy="3447288"/>
          </a:xfrm>
        </p:spPr>
        <p:txBody>
          <a:bodyPr>
            <a:normAutofit fontScale="92500" lnSpcReduction="10000"/>
          </a:bodyPr>
          <a:lstStyle/>
          <a:p>
            <a:r>
              <a:rPr lang="en-GB" dirty="0" smtClean="0">
                <a:solidFill>
                  <a:schemeClr val="tx1"/>
                </a:solidFill>
                <a:latin typeface="Comic Sans MS" panose="030F0702030302020204" pitchFamily="66" charset="0"/>
              </a:rPr>
              <a:t>The Abacus Maths scheme provides us with the backbone to our Maths curriculum and is aimed at children from Year 1 to Year 6. It aims to inspire a genuine love of Maths and help every child practise and master mathematical concepts and skills. </a:t>
            </a:r>
          </a:p>
          <a:p>
            <a:endParaRPr lang="en-GB" dirty="0">
              <a:solidFill>
                <a:schemeClr val="tx1"/>
              </a:solidFill>
              <a:latin typeface="Comic Sans MS" panose="030F0702030302020204" pitchFamily="66" charset="0"/>
            </a:endParaRPr>
          </a:p>
          <a:p>
            <a:r>
              <a:rPr lang="en-GB" dirty="0" smtClean="0">
                <a:solidFill>
                  <a:schemeClr val="tx1"/>
                </a:solidFill>
                <a:latin typeface="Comic Sans MS" panose="030F0702030302020204" pitchFamily="66" charset="0"/>
              </a:rPr>
              <a:t>Abacus is built around a spiral curriculum so children have the opportunity to revise and practise what they have learnt throughout the year. </a:t>
            </a:r>
            <a:endParaRPr lang="en-GB" dirty="0">
              <a:solidFill>
                <a:schemeClr val="tx1"/>
              </a:solidFill>
              <a:latin typeface="Comic Sans MS" panose="030F0702030302020204" pitchFamily="66" charset="0"/>
            </a:endParaRPr>
          </a:p>
        </p:txBody>
      </p:sp>
      <p:sp>
        <p:nvSpPr>
          <p:cNvPr id="3" name="TextBox 2"/>
          <p:cNvSpPr txBox="1"/>
          <p:nvPr/>
        </p:nvSpPr>
        <p:spPr>
          <a:xfrm>
            <a:off x="749508" y="2323475"/>
            <a:ext cx="295274" cy="707886"/>
          </a:xfrm>
          <a:prstGeom prst="rect">
            <a:avLst/>
          </a:prstGeom>
          <a:noFill/>
        </p:spPr>
        <p:txBody>
          <a:bodyPr wrap="none" rtlCol="0">
            <a:spAutoFit/>
          </a:bodyPr>
          <a:lstStyle/>
          <a:p>
            <a:r>
              <a:rPr lang="en-GB" sz="4000" dirty="0" smtClean="0"/>
              <a:t> </a:t>
            </a:r>
            <a:endParaRPr lang="en-GB" sz="4000" dirty="0"/>
          </a:p>
        </p:txBody>
      </p:sp>
      <p:pic>
        <p:nvPicPr>
          <p:cNvPr id="11" name="Picture 10"/>
          <p:cNvPicPr>
            <a:picLocks noChangeAspect="1"/>
          </p:cNvPicPr>
          <p:nvPr/>
        </p:nvPicPr>
        <p:blipFill>
          <a:blip r:embed="rId2"/>
          <a:stretch>
            <a:fillRect/>
          </a:stretch>
        </p:blipFill>
        <p:spPr>
          <a:xfrm>
            <a:off x="443448" y="2066694"/>
            <a:ext cx="3643574" cy="3424081"/>
          </a:xfrm>
          <a:prstGeom prst="rect">
            <a:avLst/>
          </a:prstGeom>
        </p:spPr>
      </p:pic>
      <p:sp>
        <p:nvSpPr>
          <p:cNvPr id="12" name="TextBox 11"/>
          <p:cNvSpPr txBox="1"/>
          <p:nvPr/>
        </p:nvSpPr>
        <p:spPr>
          <a:xfrm>
            <a:off x="6295869" y="6610662"/>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116743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latin typeface="Comic Sans MS" panose="030F0702030302020204" pitchFamily="66" charset="0"/>
              </a:rPr>
              <a:t>How to access Abacus </a:t>
            </a:r>
            <a:endParaRPr lang="en-GB" dirty="0">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4911792" y="1843789"/>
            <a:ext cx="6553029" cy="4640253"/>
          </a:xfrm>
          <a:prstGeom prst="rect">
            <a:avLst/>
          </a:prstGeom>
        </p:spPr>
      </p:pic>
      <p:sp>
        <p:nvSpPr>
          <p:cNvPr id="7" name="TextBox 6"/>
          <p:cNvSpPr txBox="1"/>
          <p:nvPr/>
        </p:nvSpPr>
        <p:spPr>
          <a:xfrm>
            <a:off x="152243" y="2212460"/>
            <a:ext cx="4759549" cy="4524315"/>
          </a:xfrm>
          <a:prstGeom prst="rect">
            <a:avLst/>
          </a:prstGeom>
          <a:noFill/>
        </p:spPr>
        <p:txBody>
          <a:bodyPr wrap="square" rtlCol="0">
            <a:spAutoFit/>
          </a:bodyPr>
          <a:lstStyle/>
          <a:p>
            <a:pPr algn="ctr"/>
            <a:r>
              <a:rPr lang="en-GB" dirty="0" smtClean="0">
                <a:latin typeface="Comic Sans MS" panose="030F0702030302020204" pitchFamily="66" charset="0"/>
              </a:rPr>
              <a:t>Abacus also has an online platform linked to key learning objectives which aims to encourage the children to practise skills learnt within lessons.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1. Abacus is part of ‘Active Learn Primary’. Go to </a:t>
            </a:r>
            <a:r>
              <a:rPr lang="en-GB" sz="2400" dirty="0" smtClean="0">
                <a:latin typeface="Comic Sans MS" panose="030F0702030302020204" pitchFamily="66" charset="0"/>
                <a:hlinkClick r:id="rId3"/>
              </a:rPr>
              <a:t>www.activelearnprimary.co.uk</a:t>
            </a:r>
            <a:endParaRPr lang="en-GB" sz="2400" dirty="0" smtClean="0">
              <a:latin typeface="Comic Sans MS" panose="030F0702030302020204" pitchFamily="66" charset="0"/>
            </a:endParaRPr>
          </a:p>
          <a:p>
            <a:endParaRPr lang="en-GB" sz="2400" dirty="0">
              <a:latin typeface="Comic Sans MS" panose="030F0702030302020204" pitchFamily="66" charset="0"/>
            </a:endParaRPr>
          </a:p>
          <a:p>
            <a:r>
              <a:rPr lang="en-GB" sz="2400" dirty="0" smtClean="0">
                <a:latin typeface="Comic Sans MS" panose="030F0702030302020204" pitchFamily="66" charset="0"/>
              </a:rPr>
              <a:t>2. Click ‘Log in’ and enter the login details we have put in the back of your child’s home learning diary. </a:t>
            </a:r>
            <a:endParaRPr lang="en-GB" sz="2400" dirty="0">
              <a:latin typeface="Comic Sans MS" panose="030F0702030302020204" pitchFamily="66" charset="0"/>
            </a:endParaRPr>
          </a:p>
        </p:txBody>
      </p:sp>
    </p:spTree>
    <p:extLst>
      <p:ext uri="{BB962C8B-B14F-4D97-AF65-F5344CB8AC3E}">
        <p14:creationId xmlns:p14="http://schemas.microsoft.com/office/powerpoint/2010/main" val="26244267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Comic Sans MS" panose="030F0702030302020204" pitchFamily="66" charset="0"/>
              </a:rPr>
              <a:t>Abacus Maths games</a:t>
            </a:r>
            <a:endParaRPr lang="en-GB" dirty="0">
              <a:latin typeface="Comic Sans MS" panose="030F0702030302020204" pitchFamily="66" charset="0"/>
            </a:endParaRPr>
          </a:p>
        </p:txBody>
      </p:sp>
      <p:sp>
        <p:nvSpPr>
          <p:cNvPr id="8" name="Content Placeholder 7"/>
          <p:cNvSpPr>
            <a:spLocks noGrp="1"/>
          </p:cNvSpPr>
          <p:nvPr>
            <p:ph sz="quarter" idx="13"/>
          </p:nvPr>
        </p:nvSpPr>
        <p:spPr>
          <a:xfrm>
            <a:off x="434888" y="2233410"/>
            <a:ext cx="5651119" cy="3447288"/>
          </a:xfrm>
        </p:spPr>
        <p:txBody>
          <a:bodyPr>
            <a:normAutofit/>
          </a:bodyPr>
          <a:lstStyle/>
          <a:p>
            <a:r>
              <a:rPr lang="en-GB" sz="2000" dirty="0" smtClean="0">
                <a:solidFill>
                  <a:schemeClr val="tx1"/>
                </a:solidFill>
                <a:latin typeface="Comic Sans MS" panose="030F0702030302020204" pitchFamily="66" charset="0"/>
              </a:rPr>
              <a:t>Look at the ‘My stuff’ section. </a:t>
            </a:r>
          </a:p>
          <a:p>
            <a:r>
              <a:rPr lang="en-GB" sz="2000" dirty="0" smtClean="0">
                <a:solidFill>
                  <a:schemeClr val="tx1"/>
                </a:solidFill>
                <a:latin typeface="Comic Sans MS" panose="030F0702030302020204" pitchFamily="66" charset="0"/>
              </a:rPr>
              <a:t>As part of your child’s home learning activity, they will have an allocated game waiting to be played. </a:t>
            </a:r>
          </a:p>
          <a:p>
            <a:r>
              <a:rPr lang="en-GB" sz="2000" dirty="0" smtClean="0">
                <a:solidFill>
                  <a:schemeClr val="tx1"/>
                </a:solidFill>
                <a:latin typeface="Comic Sans MS" panose="030F0702030302020204" pitchFamily="66" charset="0"/>
              </a:rPr>
              <a:t>If the child does not have an activity waiting for them here, they have been assigned this as part of their home learning for that week</a:t>
            </a:r>
            <a:r>
              <a:rPr lang="en-GB" sz="1800" dirty="0" smtClean="0">
                <a:solidFill>
                  <a:schemeClr val="tx1"/>
                </a:solidFill>
                <a:latin typeface="Comic Sans MS" panose="030F0702030302020204" pitchFamily="66" charset="0"/>
              </a:rPr>
              <a:t>. </a:t>
            </a:r>
            <a:endParaRPr lang="en-GB" sz="1800" dirty="0">
              <a:solidFill>
                <a:schemeClr val="tx1"/>
              </a:solidFill>
              <a:latin typeface="Comic Sans MS" panose="030F0702030302020204" pitchFamily="66" charset="0"/>
            </a:endParaRPr>
          </a:p>
        </p:txBody>
      </p:sp>
      <p:sp>
        <p:nvSpPr>
          <p:cNvPr id="14" name="Content Placeholder 13"/>
          <p:cNvSpPr>
            <a:spLocks noGrp="1"/>
          </p:cNvSpPr>
          <p:nvPr>
            <p:ph sz="quarter" idx="14"/>
          </p:nvPr>
        </p:nvSpPr>
        <p:spPr/>
        <p:txBody>
          <a:bodyPr/>
          <a:lstStyle/>
          <a:p>
            <a:endParaRPr lang="en-GB"/>
          </a:p>
        </p:txBody>
      </p:sp>
      <p:pic>
        <p:nvPicPr>
          <p:cNvPr id="7" name="Picture 6"/>
          <p:cNvPicPr>
            <a:picLocks noChangeAspect="1"/>
          </p:cNvPicPr>
          <p:nvPr/>
        </p:nvPicPr>
        <p:blipFill>
          <a:blip r:embed="rId2"/>
          <a:stretch>
            <a:fillRect/>
          </a:stretch>
        </p:blipFill>
        <p:spPr>
          <a:xfrm>
            <a:off x="6883297" y="2679192"/>
            <a:ext cx="4406495" cy="2167213"/>
          </a:xfrm>
          <a:prstGeom prst="rect">
            <a:avLst/>
          </a:prstGeom>
        </p:spPr>
      </p:pic>
      <p:pic>
        <p:nvPicPr>
          <p:cNvPr id="12" name="Picture 11"/>
          <p:cNvPicPr>
            <a:picLocks noChangeAspect="1"/>
          </p:cNvPicPr>
          <p:nvPr/>
        </p:nvPicPr>
        <p:blipFill>
          <a:blip r:embed="rId3"/>
          <a:stretch>
            <a:fillRect/>
          </a:stretch>
        </p:blipFill>
        <p:spPr>
          <a:xfrm>
            <a:off x="5545279" y="5005569"/>
            <a:ext cx="6367538" cy="1350259"/>
          </a:xfrm>
          <a:prstGeom prst="rect">
            <a:avLst/>
          </a:prstGeom>
        </p:spPr>
      </p:pic>
      <p:pic>
        <p:nvPicPr>
          <p:cNvPr id="13" name="Picture 12"/>
          <p:cNvPicPr>
            <a:picLocks noChangeAspect="1"/>
          </p:cNvPicPr>
          <p:nvPr/>
        </p:nvPicPr>
        <p:blipFill>
          <a:blip r:embed="rId4"/>
          <a:stretch>
            <a:fillRect/>
          </a:stretch>
        </p:blipFill>
        <p:spPr>
          <a:xfrm>
            <a:off x="505024" y="5005569"/>
            <a:ext cx="4459764" cy="1649321"/>
          </a:xfrm>
          <a:prstGeom prst="rect">
            <a:avLst/>
          </a:prstGeom>
        </p:spPr>
      </p:pic>
    </p:spTree>
    <p:extLst>
      <p:ext uri="{BB962C8B-B14F-4D97-AF65-F5344CB8AC3E}">
        <p14:creationId xmlns:p14="http://schemas.microsoft.com/office/powerpoint/2010/main" val="3651358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979109" y="2694263"/>
            <a:ext cx="2908092" cy="2862322"/>
          </a:xfrm>
          <a:prstGeom prst="rect">
            <a:avLst/>
          </a:prstGeom>
          <a:noFill/>
        </p:spPr>
        <p:txBody>
          <a:bodyPr wrap="square" rtlCol="0">
            <a:spAutoFit/>
          </a:bodyPr>
          <a:lstStyle/>
          <a:p>
            <a:pPr marL="285750" indent="-285750" algn="ctr">
              <a:buFont typeface="Arial" panose="020B0604020202020204" pitchFamily="34" charset="0"/>
              <a:buChar char="•"/>
            </a:pPr>
            <a:r>
              <a:rPr lang="en-GB" sz="2000" dirty="0" smtClean="0">
                <a:latin typeface="Comic Sans MS" panose="030F0702030302020204" pitchFamily="66" charset="0"/>
              </a:rPr>
              <a:t>You or your child can choose which area to focus on or your child’s teacher may allocate a specific task (you will be informed if these have been set)</a:t>
            </a:r>
            <a:r>
              <a:rPr lang="en-GB" sz="1600" dirty="0" smtClean="0">
                <a:latin typeface="Comic Sans MS" panose="030F0702030302020204" pitchFamily="66" charset="0"/>
              </a:rPr>
              <a:t>.</a:t>
            </a:r>
            <a:endParaRPr lang="en-GB" dirty="0"/>
          </a:p>
        </p:txBody>
      </p:sp>
      <p:sp>
        <p:nvSpPr>
          <p:cNvPr id="6" name="AutoShape 2" descr="www.educationcity.com/wp-content/themes/educati..."/>
          <p:cNvSpPr>
            <a:spLocks noChangeAspect="1" noChangeArrowheads="1"/>
          </p:cNvSpPr>
          <p:nvPr/>
        </p:nvSpPr>
        <p:spPr bwMode="auto">
          <a:xfrm>
            <a:off x="2568991" y="5344445"/>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a:blip r:embed="rId2"/>
          <a:stretch>
            <a:fillRect/>
          </a:stretch>
        </p:blipFill>
        <p:spPr>
          <a:xfrm>
            <a:off x="1294827" y="369636"/>
            <a:ext cx="9576516" cy="1244947"/>
          </a:xfrm>
          <a:prstGeom prst="rect">
            <a:avLst/>
          </a:prstGeom>
        </p:spPr>
      </p:pic>
      <p:pic>
        <p:nvPicPr>
          <p:cNvPr id="5" name="Picture 4"/>
          <p:cNvPicPr>
            <a:picLocks noChangeAspect="1"/>
          </p:cNvPicPr>
          <p:nvPr/>
        </p:nvPicPr>
        <p:blipFill>
          <a:blip r:embed="rId3"/>
          <a:stretch>
            <a:fillRect/>
          </a:stretch>
        </p:blipFill>
        <p:spPr>
          <a:xfrm>
            <a:off x="512474" y="1889222"/>
            <a:ext cx="8331721" cy="4968778"/>
          </a:xfrm>
          <a:prstGeom prst="rect">
            <a:avLst/>
          </a:prstGeom>
        </p:spPr>
      </p:pic>
    </p:spTree>
    <p:extLst>
      <p:ext uri="{BB962C8B-B14F-4D97-AF65-F5344CB8AC3E}">
        <p14:creationId xmlns:p14="http://schemas.microsoft.com/office/powerpoint/2010/main" val="32815350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62831" y="612644"/>
            <a:ext cx="11344123" cy="5788156"/>
          </a:xfrm>
          <a:prstGeom prst="rect">
            <a:avLst/>
          </a:prstGeom>
        </p:spPr>
      </p:pic>
    </p:spTree>
    <p:extLst>
      <p:ext uri="{BB962C8B-B14F-4D97-AF65-F5344CB8AC3E}">
        <p14:creationId xmlns:p14="http://schemas.microsoft.com/office/powerpoint/2010/main" val="4611141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59230" y="1866432"/>
            <a:ext cx="11346051" cy="4234566"/>
          </a:xfrm>
          <a:prstGeom prst="rect">
            <a:avLst/>
          </a:prstGeom>
        </p:spPr>
      </p:pic>
      <p:sp>
        <p:nvSpPr>
          <p:cNvPr id="4" name="Rectangle 3"/>
          <p:cNvSpPr/>
          <p:nvPr/>
        </p:nvSpPr>
        <p:spPr>
          <a:xfrm>
            <a:off x="2103809" y="489814"/>
            <a:ext cx="8420895" cy="830997"/>
          </a:xfrm>
          <a:prstGeom prst="rect">
            <a:avLst/>
          </a:prstGeom>
        </p:spPr>
        <p:txBody>
          <a:bodyPr wrap="none">
            <a:spAutoFit/>
          </a:bodyPr>
          <a:lstStyle/>
          <a:p>
            <a:r>
              <a:rPr lang="en-GB" sz="4800" dirty="0">
                <a:latin typeface="Comic Sans MS" panose="030F0702030302020204" pitchFamily="66" charset="0"/>
              </a:rPr>
              <a:t>Choosing their own activities</a:t>
            </a:r>
          </a:p>
        </p:txBody>
      </p:sp>
    </p:spTree>
    <p:extLst>
      <p:ext uri="{BB962C8B-B14F-4D97-AF65-F5344CB8AC3E}">
        <p14:creationId xmlns:p14="http://schemas.microsoft.com/office/powerpoint/2010/main" val="26983930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83041" y="1896780"/>
            <a:ext cx="9024079" cy="4713881"/>
          </a:xfrm>
        </p:spPr>
        <p:txBody>
          <a:bodyPr>
            <a:normAutofit/>
          </a:bodyPr>
          <a:lstStyle/>
          <a:p>
            <a:r>
              <a:rPr lang="en-GB" sz="4000" dirty="0" smtClean="0">
                <a:solidFill>
                  <a:schemeClr val="tx1"/>
                </a:solidFill>
                <a:latin typeface="Comic Sans MS" panose="030F0702030302020204" pitchFamily="66" charset="0"/>
              </a:rPr>
              <a:t>Once the children have chosen their subject and year group, clicking the activities tab will take them to a range of games organised by mathematical strand.  </a:t>
            </a:r>
            <a:endParaRPr lang="en-GB" sz="4000"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444707" y="952811"/>
            <a:ext cx="2295525" cy="5657850"/>
          </a:xfrm>
          <a:prstGeom prst="rect">
            <a:avLst/>
          </a:prstGeom>
        </p:spPr>
      </p:pic>
      <p:sp>
        <p:nvSpPr>
          <p:cNvPr id="4" name="Rectangle 3"/>
          <p:cNvSpPr/>
          <p:nvPr/>
        </p:nvSpPr>
        <p:spPr>
          <a:xfrm>
            <a:off x="3340734" y="537312"/>
            <a:ext cx="8420895" cy="830997"/>
          </a:xfrm>
          <a:prstGeom prst="rect">
            <a:avLst/>
          </a:prstGeom>
        </p:spPr>
        <p:txBody>
          <a:bodyPr wrap="none">
            <a:spAutoFit/>
          </a:bodyPr>
          <a:lstStyle/>
          <a:p>
            <a:r>
              <a:rPr lang="en-GB" sz="4800" dirty="0">
                <a:latin typeface="Comic Sans MS" panose="030F0702030302020204" pitchFamily="66" charset="0"/>
              </a:rPr>
              <a:t>Choosing their own activities</a:t>
            </a:r>
          </a:p>
        </p:txBody>
      </p:sp>
    </p:spTree>
    <p:extLst>
      <p:ext uri="{BB962C8B-B14F-4D97-AF65-F5344CB8AC3E}">
        <p14:creationId xmlns:p14="http://schemas.microsoft.com/office/powerpoint/2010/main" val="2514073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26046" y="3758268"/>
            <a:ext cx="5791200" cy="1252728"/>
          </a:xfrm>
        </p:spPr>
        <p:txBody>
          <a:bodyPr>
            <a:normAutofit fontScale="90000"/>
          </a:bodyPr>
          <a:lstStyle/>
          <a:p>
            <a:r>
              <a:rPr lang="en-GB" dirty="0" smtClean="0">
                <a:solidFill>
                  <a:schemeClr val="tx1"/>
                </a:solidFill>
                <a:latin typeface="Comic Sans MS" panose="030F0702030302020204" pitchFamily="66" charset="0"/>
              </a:rPr>
              <a:t>Once you have chosen an activity, clicking on it will identify the national curriculum objective which is being covered within that game.</a:t>
            </a:r>
            <a:endParaRPr lang="en-GB" dirty="0">
              <a:solidFill>
                <a:schemeClr val="tx1"/>
              </a:solidFill>
              <a:latin typeface="Comic Sans MS" panose="030F0702030302020204" pitchFamily="66" charset="0"/>
            </a:endParaRPr>
          </a:p>
        </p:txBody>
      </p:sp>
      <p:pic>
        <p:nvPicPr>
          <p:cNvPr id="3" name="Picture 2"/>
          <p:cNvPicPr>
            <a:picLocks noChangeAspect="1"/>
          </p:cNvPicPr>
          <p:nvPr/>
        </p:nvPicPr>
        <p:blipFill>
          <a:blip r:embed="rId2"/>
          <a:stretch>
            <a:fillRect/>
          </a:stretch>
        </p:blipFill>
        <p:spPr>
          <a:xfrm>
            <a:off x="659567" y="1184822"/>
            <a:ext cx="5366479" cy="5423367"/>
          </a:xfrm>
          <a:prstGeom prst="rect">
            <a:avLst/>
          </a:prstGeom>
        </p:spPr>
      </p:pic>
      <p:sp>
        <p:nvSpPr>
          <p:cNvPr id="4" name="Rectangle 3"/>
          <p:cNvSpPr/>
          <p:nvPr/>
        </p:nvSpPr>
        <p:spPr>
          <a:xfrm>
            <a:off x="2395503" y="233357"/>
            <a:ext cx="8420895" cy="830997"/>
          </a:xfrm>
          <a:prstGeom prst="rect">
            <a:avLst/>
          </a:prstGeom>
        </p:spPr>
        <p:txBody>
          <a:bodyPr wrap="none">
            <a:spAutoFit/>
          </a:bodyPr>
          <a:lstStyle/>
          <a:p>
            <a:r>
              <a:rPr lang="en-GB" sz="4800" dirty="0">
                <a:latin typeface="Comic Sans MS" panose="030F0702030302020204" pitchFamily="66" charset="0"/>
              </a:rPr>
              <a:t>Choosing their own activities</a:t>
            </a:r>
          </a:p>
        </p:txBody>
      </p:sp>
    </p:spTree>
    <p:extLst>
      <p:ext uri="{BB962C8B-B14F-4D97-AF65-F5344CB8AC3E}">
        <p14:creationId xmlns:p14="http://schemas.microsoft.com/office/powerpoint/2010/main" val="4205639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1127462"/>
            <a:ext cx="12020985" cy="5048485"/>
          </a:xfrm>
          <a:prstGeom prst="rect">
            <a:avLst/>
          </a:prstGeom>
        </p:spPr>
      </p:pic>
      <p:sp>
        <p:nvSpPr>
          <p:cNvPr id="2" name="TextBox 1"/>
          <p:cNvSpPr txBox="1"/>
          <p:nvPr/>
        </p:nvSpPr>
        <p:spPr>
          <a:xfrm>
            <a:off x="4014593" y="296465"/>
            <a:ext cx="4241867" cy="830997"/>
          </a:xfrm>
          <a:prstGeom prst="rect">
            <a:avLst/>
          </a:prstGeom>
          <a:noFill/>
        </p:spPr>
        <p:txBody>
          <a:bodyPr wrap="none" rtlCol="0">
            <a:spAutoFit/>
          </a:bodyPr>
          <a:lstStyle/>
          <a:p>
            <a:r>
              <a:rPr lang="en-GB" sz="4800" dirty="0" smtClean="0">
                <a:latin typeface="Comic Sans MS" panose="030F0702030302020204" pitchFamily="66" charset="0"/>
              </a:rPr>
              <a:t>Home learning</a:t>
            </a:r>
            <a:endParaRPr lang="en-GB" sz="4800" dirty="0">
              <a:latin typeface="Comic Sans MS" panose="030F0702030302020204" pitchFamily="66" charset="0"/>
            </a:endParaRPr>
          </a:p>
        </p:txBody>
      </p:sp>
    </p:spTree>
    <p:extLst>
      <p:ext uri="{BB962C8B-B14F-4D97-AF65-F5344CB8AC3E}">
        <p14:creationId xmlns:p14="http://schemas.microsoft.com/office/powerpoint/2010/main" val="10574810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28319"/>
            <a:ext cx="10972800" cy="1789693"/>
          </a:xfrm>
        </p:spPr>
        <p:txBody>
          <a:bodyPr>
            <a:noAutofit/>
          </a:bodyPr>
          <a:lstStyle/>
          <a:p>
            <a:pPr algn="ctr"/>
            <a:r>
              <a:rPr lang="en-GB" sz="4800" dirty="0" smtClean="0">
                <a:solidFill>
                  <a:schemeClr val="tx1"/>
                </a:solidFill>
                <a:latin typeface="Comic Sans MS" panose="030F0702030302020204" pitchFamily="66" charset="0"/>
                <a:cs typeface="Calibri" panose="020F0502020204030204" pitchFamily="34" charset="0"/>
              </a:rPr>
              <a:t>What does Maths look like at GBP?</a:t>
            </a:r>
            <a:br>
              <a:rPr lang="en-GB" sz="4800" dirty="0" smtClean="0">
                <a:solidFill>
                  <a:schemeClr val="tx1"/>
                </a:solidFill>
                <a:latin typeface="Comic Sans MS" panose="030F0702030302020204" pitchFamily="66" charset="0"/>
                <a:cs typeface="Calibri" panose="020F0502020204030204" pitchFamily="34" charset="0"/>
              </a:rPr>
            </a:br>
            <a:endParaRPr lang="en-GB" sz="4800" dirty="0">
              <a:solidFill>
                <a:schemeClr val="tx1"/>
              </a:solidFill>
              <a:latin typeface="Comic Sans MS" panose="030F0702030302020204" pitchFamily="66" charset="0"/>
              <a:cs typeface="Calibri" panose="020F0502020204030204" pitchFamily="34" charset="0"/>
            </a:endParaRPr>
          </a:p>
        </p:txBody>
      </p:sp>
      <p:sp>
        <p:nvSpPr>
          <p:cNvPr id="4" name="Rectangle 3"/>
          <p:cNvSpPr/>
          <p:nvPr/>
        </p:nvSpPr>
        <p:spPr>
          <a:xfrm>
            <a:off x="187234" y="1999168"/>
            <a:ext cx="11809942" cy="4601260"/>
          </a:xfrm>
          <a:prstGeom prst="rect">
            <a:avLst/>
          </a:prstGeom>
        </p:spPr>
        <p:txBody>
          <a:bodyPr wrap="square">
            <a:spAutoFit/>
          </a:bodyPr>
          <a:lstStyle/>
          <a:p>
            <a:r>
              <a:rPr lang="en-GB" sz="2800" dirty="0" smtClean="0">
                <a:latin typeface="Comic Sans MS" panose="030F0702030302020204" pitchFamily="66" charset="0"/>
                <a:cs typeface="Calibri Light" panose="020F0302020204030204" pitchFamily="34" charset="0"/>
              </a:rPr>
              <a:t>The remainder of our Maths presentation includes:</a:t>
            </a:r>
            <a:endParaRPr lang="en-GB" sz="100" dirty="0">
              <a:latin typeface="Comic Sans MS" panose="030F0702030302020204" pitchFamily="66" charset="0"/>
              <a:cs typeface="Calibri Light" panose="020F0302020204030204" pitchFamily="34" charset="0"/>
            </a:endParaRPr>
          </a:p>
          <a:p>
            <a:pPr marL="342900" indent="-342900">
              <a:lnSpc>
                <a:spcPct val="150000"/>
              </a:lnSpc>
              <a:buFont typeface="Arial" panose="020B0604020202020204" pitchFamily="34" charset="0"/>
              <a:buChar char="•"/>
            </a:pPr>
            <a:r>
              <a:rPr lang="en-GB" sz="2600" dirty="0">
                <a:latin typeface="Comic Sans MS" panose="030F0702030302020204" pitchFamily="66" charset="0"/>
                <a:cs typeface="Calibri Light" panose="020F0302020204030204" pitchFamily="34" charset="0"/>
              </a:rPr>
              <a:t>What Maths </a:t>
            </a:r>
            <a:r>
              <a:rPr lang="en-GB" sz="2600" dirty="0" smtClean="0">
                <a:latin typeface="Comic Sans MS" panose="030F0702030302020204" pitchFamily="66" charset="0"/>
                <a:cs typeface="Calibri Light" panose="020F0302020204030204" pitchFamily="34" charset="0"/>
              </a:rPr>
              <a:t>looks </a:t>
            </a:r>
            <a:r>
              <a:rPr lang="en-GB" sz="2600" dirty="0">
                <a:latin typeface="Comic Sans MS" panose="030F0702030302020204" pitchFamily="66" charset="0"/>
                <a:cs typeface="Calibri Light" panose="020F0302020204030204" pitchFamily="34" charset="0"/>
              </a:rPr>
              <a:t>like within each year </a:t>
            </a:r>
            <a:r>
              <a:rPr lang="en-GB" sz="2600" dirty="0" smtClean="0">
                <a:latin typeface="Comic Sans MS" panose="030F0702030302020204" pitchFamily="66" charset="0"/>
                <a:cs typeface="Calibri Light" panose="020F0302020204030204" pitchFamily="34" charset="0"/>
              </a:rPr>
              <a:t>group at GBP</a:t>
            </a:r>
            <a:endParaRPr lang="en-GB" sz="2600" dirty="0">
              <a:latin typeface="Comic Sans MS" panose="030F0702030302020204" pitchFamily="66" charset="0"/>
              <a:cs typeface="Calibri Light" panose="020F0302020204030204" pitchFamily="34" charset="0"/>
            </a:endParaRPr>
          </a:p>
          <a:p>
            <a:pPr marL="342900" indent="-342900">
              <a:lnSpc>
                <a:spcPct val="150000"/>
              </a:lnSpc>
              <a:buFont typeface="Arial" panose="020B0604020202020204" pitchFamily="34" charset="0"/>
              <a:buChar char="•"/>
            </a:pPr>
            <a:r>
              <a:rPr lang="en-GB" sz="2600" dirty="0" smtClean="0">
                <a:latin typeface="Comic Sans MS" panose="030F0702030302020204" pitchFamily="66" charset="0"/>
                <a:cs typeface="Calibri Light" panose="020F0302020204030204" pitchFamily="34" charset="0"/>
              </a:rPr>
              <a:t>Resources available on our website</a:t>
            </a:r>
            <a:r>
              <a:rPr lang="en-GB" sz="2800" dirty="0" smtClean="0">
                <a:latin typeface="Comic Sans MS" panose="030F0702030302020204" pitchFamily="66" charset="0"/>
                <a:cs typeface="Calibri Light" panose="020F0302020204030204" pitchFamily="34" charset="0"/>
              </a:rPr>
              <a:t> </a:t>
            </a:r>
            <a:r>
              <a:rPr lang="en-GB" dirty="0" smtClean="0">
                <a:solidFill>
                  <a:srgbClr val="002060"/>
                </a:solidFill>
                <a:latin typeface="Comic Sans MS" panose="030F0702030302020204" pitchFamily="66" charset="0"/>
                <a:cs typeface="Calibri Light" panose="020F0302020204030204" pitchFamily="34" charset="0"/>
              </a:rPr>
              <a:t>– a wide range including helpful games and top tips to encourage your child to ‘learn’ maths at home!</a:t>
            </a:r>
            <a:endParaRPr lang="en-GB" sz="2800" dirty="0" smtClean="0">
              <a:latin typeface="Comic Sans MS" panose="030F0702030302020204" pitchFamily="66" charset="0"/>
              <a:cs typeface="Calibri Light" panose="020F0302020204030204" pitchFamily="34" charset="0"/>
            </a:endParaRPr>
          </a:p>
          <a:p>
            <a:pPr marL="342900" indent="-342900">
              <a:lnSpc>
                <a:spcPct val="150000"/>
              </a:lnSpc>
              <a:buFont typeface="Arial" panose="020B0604020202020204" pitchFamily="34" charset="0"/>
              <a:buChar char="•"/>
            </a:pPr>
            <a:r>
              <a:rPr lang="en-GB" sz="2600" dirty="0" smtClean="0">
                <a:latin typeface="Comic Sans MS" panose="030F0702030302020204" pitchFamily="66" charset="0"/>
                <a:cs typeface="Calibri Light" panose="020F0302020204030204" pitchFamily="34" charset="0"/>
              </a:rPr>
              <a:t>Strategies to help your child learn their Times Tables, including why this is so important</a:t>
            </a:r>
            <a:r>
              <a:rPr lang="en-GB" sz="2600" dirty="0">
                <a:latin typeface="Comic Sans MS" panose="030F0702030302020204" pitchFamily="66" charset="0"/>
                <a:cs typeface="Calibri Light" panose="020F0302020204030204" pitchFamily="34" charset="0"/>
              </a:rPr>
              <a:t> </a:t>
            </a:r>
            <a:r>
              <a:rPr lang="en-GB" dirty="0" smtClean="0">
                <a:solidFill>
                  <a:srgbClr val="002060"/>
                </a:solidFill>
                <a:latin typeface="Comic Sans MS" panose="030F0702030302020204" pitchFamily="66" charset="0"/>
                <a:cs typeface="Calibri Light" panose="020F0302020204030204" pitchFamily="34" charset="0"/>
              </a:rPr>
              <a:t>– daily practise will help your child become fluent and confident in this area.</a:t>
            </a:r>
            <a:endParaRPr lang="en-GB" sz="2800" dirty="0">
              <a:latin typeface="Comic Sans MS" panose="030F0702030302020204" pitchFamily="66" charset="0"/>
              <a:cs typeface="Calibri Light" panose="020F0302020204030204" pitchFamily="34" charset="0"/>
            </a:endParaRPr>
          </a:p>
          <a:p>
            <a:pPr marL="342900" indent="-342900">
              <a:lnSpc>
                <a:spcPct val="150000"/>
              </a:lnSpc>
              <a:buFont typeface="Arial" panose="020B0604020202020204" pitchFamily="34" charset="0"/>
              <a:buChar char="•"/>
            </a:pPr>
            <a:r>
              <a:rPr lang="en-GB" sz="2600" dirty="0" smtClean="0">
                <a:latin typeface="Comic Sans MS" panose="030F0702030302020204" pitchFamily="66" charset="0"/>
                <a:cs typeface="Calibri Light" panose="020F0302020204030204" pitchFamily="34" charset="0"/>
              </a:rPr>
              <a:t>Examples of resources to use at home (KS1 focus but also links to KS2) </a:t>
            </a:r>
          </a:p>
          <a:p>
            <a:endParaRPr lang="en-GB" sz="2000" dirty="0">
              <a:latin typeface="XCCW Joined 4a" panose="03050602040000000000" pitchFamily="66" charset="0"/>
              <a:cs typeface="Calibri Light" panose="020F0302020204030204" pitchFamily="34" charset="0"/>
              <a:hlinkClick r:id="rId2"/>
            </a:endParaRPr>
          </a:p>
          <a:p>
            <a:pPr marL="342900" indent="-342900">
              <a:buFont typeface="Arial" panose="020B0604020202020204" pitchFamily="34" charset="0"/>
              <a:buChar char="•"/>
            </a:pPr>
            <a:endParaRPr lang="en-GB" sz="2000" dirty="0">
              <a:latin typeface="Calibri Light" panose="020F0302020204030204" pitchFamily="34" charset="0"/>
              <a:cs typeface="Calibri Light" panose="020F0302020204030204" pitchFamily="34" charset="0"/>
              <a:hlinkClick r:id="rId2"/>
            </a:endParaRPr>
          </a:p>
        </p:txBody>
      </p:sp>
      <p:sp>
        <p:nvSpPr>
          <p:cNvPr id="5" name="TextBox 4"/>
          <p:cNvSpPr txBox="1"/>
          <p:nvPr/>
        </p:nvSpPr>
        <p:spPr>
          <a:xfrm>
            <a:off x="187234" y="6012013"/>
            <a:ext cx="10484660" cy="830997"/>
          </a:xfrm>
          <a:prstGeom prst="rect">
            <a:avLst/>
          </a:prstGeom>
          <a:noFill/>
        </p:spPr>
        <p:txBody>
          <a:bodyPr wrap="square" rtlCol="0">
            <a:spAutoFit/>
          </a:bodyPr>
          <a:lstStyle/>
          <a:p>
            <a:pPr algn="ctr"/>
            <a:r>
              <a:rPr lang="en-GB" sz="1600" dirty="0" smtClean="0">
                <a:solidFill>
                  <a:srgbClr val="FF0000"/>
                </a:solidFill>
                <a:latin typeface="Comic Sans MS" panose="030F0702030302020204" pitchFamily="66" charset="0"/>
              </a:rPr>
              <a:t>This presentation provides information targeting children from Years 1-6. Please see our separate Early Years Maths presentation led by our experienced Early Years team for more information about the Early Years curriculum.</a:t>
            </a:r>
            <a:endParaRPr lang="en-GB" sz="1600" b="1" dirty="0">
              <a:solidFill>
                <a:srgbClr val="FF0000"/>
              </a:solidFill>
              <a:latin typeface="Comic Sans MS" panose="030F0702030302020204" pitchFamily="66" charset="0"/>
            </a:endParaRPr>
          </a:p>
        </p:txBody>
      </p:sp>
      <p:pic>
        <p:nvPicPr>
          <p:cNvPr id="6" name="Picture 5"/>
          <p:cNvPicPr>
            <a:picLocks noChangeAspect="1"/>
          </p:cNvPicPr>
          <p:nvPr/>
        </p:nvPicPr>
        <p:blipFill>
          <a:blip r:embed="rId3"/>
          <a:stretch>
            <a:fillRect/>
          </a:stretch>
        </p:blipFill>
        <p:spPr>
          <a:xfrm>
            <a:off x="10978214" y="5741233"/>
            <a:ext cx="1018961" cy="997281"/>
          </a:xfrm>
          <a:prstGeom prst="rect">
            <a:avLst/>
          </a:prstGeom>
        </p:spPr>
      </p:pic>
    </p:spTree>
    <p:extLst>
      <p:ext uri="{BB962C8B-B14F-4D97-AF65-F5344CB8AC3E}">
        <p14:creationId xmlns:p14="http://schemas.microsoft.com/office/powerpoint/2010/main" val="136763732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2437" y="2465605"/>
            <a:ext cx="11542426" cy="3450696"/>
          </a:xfrm>
        </p:spPr>
        <p:txBody>
          <a:bodyPr>
            <a:normAutofit/>
          </a:bodyPr>
          <a:lstStyle/>
          <a:p>
            <a:pPr marL="0" indent="0" algn="ctr">
              <a:buNone/>
            </a:pPr>
            <a:r>
              <a:rPr lang="en-GB" dirty="0" smtClean="0">
                <a:solidFill>
                  <a:schemeClr val="tx1"/>
                </a:solidFill>
                <a:latin typeface="Comic Sans MS" panose="030F0702030302020204" pitchFamily="66" charset="0"/>
              </a:rPr>
              <a:t>On the next few slides, you will see an example of a child’s piece of learning who is working at age related expectations within each year group. </a:t>
            </a:r>
          </a:p>
          <a:p>
            <a:pPr marL="0" indent="0" algn="ctr">
              <a:buNone/>
            </a:pPr>
            <a:r>
              <a:rPr lang="en-GB" dirty="0" smtClean="0">
                <a:solidFill>
                  <a:schemeClr val="tx1"/>
                </a:solidFill>
                <a:latin typeface="Comic Sans MS" panose="030F0702030302020204" pitchFamily="66" charset="0"/>
              </a:rPr>
              <a:t>You will also notice a selection of the key focus areas within each year group around the outside of piece of work. These are not a full list of objectives but just a few key elements crucial to the year group’s Maths curriculum</a:t>
            </a:r>
            <a:r>
              <a:rPr lang="en-GB" smtClean="0">
                <a:solidFill>
                  <a:schemeClr val="tx1"/>
                </a:solidFill>
                <a:latin typeface="Comic Sans MS" panose="030F0702030302020204" pitchFamily="66" charset="0"/>
              </a:rPr>
              <a:t>. </a:t>
            </a:r>
          </a:p>
          <a:p>
            <a:pPr marL="0" indent="0" algn="ctr">
              <a:buNone/>
            </a:pPr>
            <a:r>
              <a:rPr lang="en-GB" smtClean="0">
                <a:solidFill>
                  <a:schemeClr val="tx1"/>
                </a:solidFill>
                <a:latin typeface="Comic Sans MS" panose="030F0702030302020204" pitchFamily="66" charset="0"/>
              </a:rPr>
              <a:t>We </a:t>
            </a:r>
            <a:r>
              <a:rPr lang="en-GB" dirty="0" smtClean="0">
                <a:solidFill>
                  <a:schemeClr val="tx1"/>
                </a:solidFill>
                <a:latin typeface="Comic Sans MS" panose="030F0702030302020204" pitchFamily="66" charset="0"/>
              </a:rPr>
              <a:t>feel it’s important to share this with you so you have a clear understanding of the expectations your child will be working to achieve within each year group in Maths. </a:t>
            </a:r>
            <a:endParaRPr lang="en-GB" dirty="0">
              <a:solidFill>
                <a:schemeClr val="tx1"/>
              </a:solidFill>
              <a:latin typeface="Comic Sans MS" panose="030F0702030302020204" pitchFamily="66" charset="0"/>
            </a:endParaRPr>
          </a:p>
        </p:txBody>
      </p:sp>
      <p:sp>
        <p:nvSpPr>
          <p:cNvPr id="3" name="Title 2"/>
          <p:cNvSpPr>
            <a:spLocks noGrp="1"/>
          </p:cNvSpPr>
          <p:nvPr>
            <p:ph type="title"/>
          </p:nvPr>
        </p:nvSpPr>
        <p:spPr>
          <a:xfrm>
            <a:off x="689548" y="518210"/>
            <a:ext cx="10972800" cy="1252728"/>
          </a:xfrm>
        </p:spPr>
        <p:txBody>
          <a:bodyPr>
            <a:normAutofit fontScale="90000"/>
          </a:bodyPr>
          <a:lstStyle/>
          <a:p>
            <a:r>
              <a:rPr lang="en-GB" dirty="0" smtClean="0">
                <a:solidFill>
                  <a:schemeClr val="tx1"/>
                </a:solidFill>
                <a:latin typeface="Comic Sans MS" panose="030F0702030302020204" pitchFamily="66" charset="0"/>
              </a:rPr>
              <a:t>What does Maths learning look like at Great </a:t>
            </a:r>
            <a:r>
              <a:rPr lang="en-GB" dirty="0" err="1" smtClean="0">
                <a:solidFill>
                  <a:schemeClr val="tx1"/>
                </a:solidFill>
                <a:latin typeface="Comic Sans MS" panose="030F0702030302020204" pitchFamily="66" charset="0"/>
              </a:rPr>
              <a:t>Binfields</a:t>
            </a:r>
            <a:r>
              <a:rPr lang="en-GB" dirty="0" smtClean="0">
                <a:solidFill>
                  <a:schemeClr val="tx1"/>
                </a:solidFill>
                <a:latin typeface="Comic Sans MS" panose="030F0702030302020204" pitchFamily="66" charset="0"/>
              </a:rPr>
              <a:t>?</a:t>
            </a:r>
            <a:endParaRPr lang="en-GB"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a:stretch>
            <a:fillRect/>
          </a:stretch>
        </p:blipFill>
        <p:spPr>
          <a:xfrm>
            <a:off x="109382" y="5319389"/>
            <a:ext cx="2154416" cy="1433666"/>
          </a:xfrm>
          <a:prstGeom prst="rect">
            <a:avLst/>
          </a:prstGeom>
        </p:spPr>
      </p:pic>
      <p:pic>
        <p:nvPicPr>
          <p:cNvPr id="8" name="Picture 7"/>
          <p:cNvPicPr>
            <a:picLocks noChangeAspect="1"/>
          </p:cNvPicPr>
          <p:nvPr/>
        </p:nvPicPr>
        <p:blipFill>
          <a:blip r:embed="rId3"/>
          <a:stretch>
            <a:fillRect/>
          </a:stretch>
        </p:blipFill>
        <p:spPr>
          <a:xfrm>
            <a:off x="9903502" y="5319389"/>
            <a:ext cx="2163580" cy="1434548"/>
          </a:xfrm>
          <a:prstGeom prst="rect">
            <a:avLst/>
          </a:prstGeom>
        </p:spPr>
      </p:pic>
    </p:spTree>
    <p:extLst>
      <p:ext uri="{BB962C8B-B14F-4D97-AF65-F5344CB8AC3E}">
        <p14:creationId xmlns:p14="http://schemas.microsoft.com/office/powerpoint/2010/main" val="218112878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016" y="315059"/>
            <a:ext cx="10401721" cy="1056541"/>
          </a:xfrm>
        </p:spPr>
        <p:txBody>
          <a:bodyPr>
            <a:normAutofit/>
          </a:bodyPr>
          <a:lstStyle/>
          <a:p>
            <a:r>
              <a:rPr lang="en-GB" sz="4000" dirty="0" smtClean="0">
                <a:solidFill>
                  <a:schemeClr val="tx1"/>
                </a:solidFill>
                <a:latin typeface="Comic Sans MS" panose="030F0702030302020204" pitchFamily="66" charset="0"/>
              </a:rPr>
              <a:t>What does Maths looks like in EYFS?</a:t>
            </a:r>
            <a:br>
              <a:rPr lang="en-GB" sz="4000" dirty="0" smtClean="0">
                <a:solidFill>
                  <a:schemeClr val="tx1"/>
                </a:solidFill>
                <a:latin typeface="Comic Sans MS" panose="030F0702030302020204" pitchFamily="66" charset="0"/>
              </a:rPr>
            </a:br>
            <a:endParaRPr lang="en-GB" sz="2000" dirty="0">
              <a:solidFill>
                <a:srgbClr val="002060"/>
              </a:solidFill>
              <a:latin typeface="Comic Sans MS" panose="030F0702030302020204" pitchFamily="66" charset="0"/>
            </a:endParaRPr>
          </a:p>
        </p:txBody>
      </p:sp>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800492" y="4536809"/>
            <a:ext cx="2190700" cy="2155649"/>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558016" y="1226832"/>
            <a:ext cx="2098965" cy="1567746"/>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828279" y="1754129"/>
            <a:ext cx="2067290" cy="1544087"/>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9174" y="3016840"/>
            <a:ext cx="2186554" cy="1633167"/>
          </a:xfrm>
          <a:prstGeom prst="rect">
            <a:avLst/>
          </a:prstGeom>
        </p:spPr>
      </p:pic>
      <p:pic>
        <p:nvPicPr>
          <p:cNvPr id="8" name="Picture 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28279" y="3720225"/>
            <a:ext cx="2186554" cy="1633167"/>
          </a:xfrm>
          <a:prstGeom prst="rect">
            <a:avLst/>
          </a:prstGeom>
        </p:spPr>
      </p:pic>
      <p:pic>
        <p:nvPicPr>
          <p:cNvPr id="9" name="Picture 8"/>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38784" y="4836640"/>
            <a:ext cx="2083219" cy="1555985"/>
          </a:xfrm>
          <a:prstGeom prst="rect">
            <a:avLst/>
          </a:prstGeom>
        </p:spPr>
      </p:pic>
      <p:pic>
        <p:nvPicPr>
          <p:cNvPr id="10" name="Picture 9"/>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308120" y="1258401"/>
            <a:ext cx="2014434" cy="1504608"/>
          </a:xfrm>
          <a:prstGeom prst="rect">
            <a:avLst/>
          </a:prstGeom>
        </p:spPr>
      </p:pic>
      <p:pic>
        <p:nvPicPr>
          <p:cNvPr id="11" name="Picture 10"/>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877812" y="1979136"/>
            <a:ext cx="2098965" cy="1567745"/>
          </a:xfrm>
          <a:prstGeom prst="rect">
            <a:avLst/>
          </a:prstGeom>
        </p:spPr>
      </p:pic>
      <p:pic>
        <p:nvPicPr>
          <p:cNvPr id="12" name="Picture 1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31239" y="1398096"/>
            <a:ext cx="2014434" cy="1504608"/>
          </a:xfrm>
          <a:prstGeom prst="rect">
            <a:avLst/>
          </a:prstGeom>
        </p:spPr>
      </p:pic>
      <p:sp>
        <p:nvSpPr>
          <p:cNvPr id="13" name="TextBox 12"/>
          <p:cNvSpPr txBox="1"/>
          <p:nvPr/>
        </p:nvSpPr>
        <p:spPr>
          <a:xfrm>
            <a:off x="5210992" y="2991706"/>
            <a:ext cx="5400880" cy="3785652"/>
          </a:xfrm>
          <a:prstGeom prst="rect">
            <a:avLst/>
          </a:prstGeom>
          <a:noFill/>
        </p:spPr>
        <p:txBody>
          <a:bodyPr wrap="square" rtlCol="0">
            <a:spAutoFit/>
          </a:bodyPr>
          <a:lstStyle/>
          <a:p>
            <a:pPr marL="285750" indent="-285750">
              <a:buFont typeface="Wingdings" panose="05000000000000000000" pitchFamily="2" charset="2"/>
              <a:buChar char="Ø"/>
            </a:pPr>
            <a:r>
              <a:rPr lang="en-GB" sz="2000" dirty="0" smtClean="0">
                <a:latin typeface="Comic Sans MS" panose="030F0702030302020204" pitchFamily="66" charset="0"/>
              </a:rPr>
              <a:t>Learning through play.</a:t>
            </a:r>
          </a:p>
          <a:p>
            <a:pPr marL="285750" indent="-285750">
              <a:buFont typeface="Wingdings" panose="05000000000000000000" pitchFamily="2" charset="2"/>
              <a:buChar char="Ø"/>
            </a:pPr>
            <a:r>
              <a:rPr lang="en-GB" sz="2000" dirty="0" smtClean="0">
                <a:latin typeface="Comic Sans MS" panose="030F0702030302020204" pitchFamily="66" charset="0"/>
              </a:rPr>
              <a:t>Outdoor activities.</a:t>
            </a:r>
          </a:p>
          <a:p>
            <a:pPr marL="285750" indent="-285750">
              <a:buFont typeface="Wingdings" panose="05000000000000000000" pitchFamily="2" charset="2"/>
              <a:buChar char="Ø"/>
            </a:pPr>
            <a:r>
              <a:rPr lang="en-GB" sz="2000" dirty="0" smtClean="0">
                <a:latin typeface="Comic Sans MS" panose="030F0702030302020204" pitchFamily="66" charset="0"/>
              </a:rPr>
              <a:t>Counting, counting and more counting!</a:t>
            </a:r>
          </a:p>
          <a:p>
            <a:pPr marL="285750" indent="-285750">
              <a:buFont typeface="Wingdings" panose="05000000000000000000" pitchFamily="2" charset="2"/>
              <a:buChar char="Ø"/>
            </a:pPr>
            <a:r>
              <a:rPr lang="en-GB" sz="2000" dirty="0" smtClean="0">
                <a:latin typeface="Comic Sans MS" panose="030F0702030302020204" pitchFamily="66" charset="0"/>
              </a:rPr>
              <a:t>Pattern spotting</a:t>
            </a:r>
          </a:p>
          <a:p>
            <a:pPr marL="285750" indent="-285750">
              <a:buFont typeface="Wingdings" panose="05000000000000000000" pitchFamily="2" charset="2"/>
              <a:buChar char="Ø"/>
            </a:pPr>
            <a:r>
              <a:rPr lang="en-GB" sz="2000" dirty="0" smtClean="0">
                <a:latin typeface="Comic Sans MS" panose="030F0702030302020204" pitchFamily="66" charset="0"/>
              </a:rPr>
              <a:t>Number recognition and ordering to 10.</a:t>
            </a:r>
          </a:p>
          <a:p>
            <a:pPr marL="285750" indent="-285750">
              <a:buFont typeface="Wingdings" panose="05000000000000000000" pitchFamily="2" charset="2"/>
              <a:buChar char="Ø"/>
            </a:pPr>
            <a:r>
              <a:rPr lang="en-GB" sz="2000" dirty="0" smtClean="0">
                <a:latin typeface="Comic Sans MS" panose="030F0702030302020204" pitchFamily="66" charset="0"/>
              </a:rPr>
              <a:t>Learning numbers bond up to 10.</a:t>
            </a:r>
          </a:p>
          <a:p>
            <a:pPr marL="285750" indent="-285750">
              <a:buFont typeface="Wingdings" panose="05000000000000000000" pitchFamily="2" charset="2"/>
              <a:buChar char="Ø"/>
            </a:pPr>
            <a:r>
              <a:rPr lang="en-GB" sz="2000" dirty="0" smtClean="0">
                <a:latin typeface="Comic Sans MS" panose="030F0702030302020204" pitchFamily="66" charset="0"/>
              </a:rPr>
              <a:t>Shape recognition, 2D and 3D.</a:t>
            </a:r>
          </a:p>
          <a:p>
            <a:pPr marL="285750" indent="-285750">
              <a:buFont typeface="Wingdings" panose="05000000000000000000" pitchFamily="2" charset="2"/>
              <a:buChar char="Ø"/>
            </a:pPr>
            <a:r>
              <a:rPr lang="en-GB" sz="2000" dirty="0" smtClean="0">
                <a:latin typeface="Comic Sans MS" panose="030F0702030302020204" pitchFamily="66" charset="0"/>
              </a:rPr>
              <a:t>Addition and subtraction using single digit numbers.</a:t>
            </a:r>
          </a:p>
          <a:p>
            <a:pPr marL="285750" indent="-285750">
              <a:buFont typeface="Wingdings" panose="05000000000000000000" pitchFamily="2" charset="2"/>
              <a:buChar char="Ø"/>
            </a:pPr>
            <a:endParaRPr lang="en-GB" sz="2000" dirty="0">
              <a:latin typeface="Comic Sans MS" panose="030F0702030302020204" pitchFamily="66" charset="0"/>
            </a:endParaRPr>
          </a:p>
          <a:p>
            <a:pPr marL="285750" indent="-285750">
              <a:buFont typeface="Wingdings" panose="05000000000000000000" pitchFamily="2" charset="2"/>
              <a:buChar char="Ø"/>
            </a:pPr>
            <a:r>
              <a:rPr lang="en-GB" sz="2000" dirty="0" smtClean="0">
                <a:latin typeface="Comic Sans MS" panose="030F0702030302020204" pitchFamily="66" charset="0"/>
              </a:rPr>
              <a:t>For more information see the EYFS power point.</a:t>
            </a:r>
            <a:endParaRPr lang="en-GB" sz="2000" dirty="0">
              <a:latin typeface="Comic Sans MS" panose="030F0702030302020204" pitchFamily="66" charset="0"/>
            </a:endParaRPr>
          </a:p>
        </p:txBody>
      </p:sp>
    </p:spTree>
    <p:extLst>
      <p:ext uri="{BB962C8B-B14F-4D97-AF65-F5344CB8AC3E}">
        <p14:creationId xmlns:p14="http://schemas.microsoft.com/office/powerpoint/2010/main" val="4608656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463134" y="5188849"/>
            <a:ext cx="1528058" cy="1503609"/>
          </a:xfrm>
          <a:prstGeom prst="rect">
            <a:avLst/>
          </a:prstGeom>
        </p:spPr>
      </p:pic>
      <p:sp>
        <p:nvSpPr>
          <p:cNvPr id="14" name="TextBox 13"/>
          <p:cNvSpPr txBox="1"/>
          <p:nvPr/>
        </p:nvSpPr>
        <p:spPr>
          <a:xfrm>
            <a:off x="257360" y="226423"/>
            <a:ext cx="7697920" cy="584775"/>
          </a:xfrm>
          <a:prstGeom prst="rect">
            <a:avLst/>
          </a:prstGeom>
          <a:noFill/>
        </p:spPr>
        <p:txBody>
          <a:bodyPr wrap="square" rtlCol="0">
            <a:spAutoFit/>
          </a:bodyPr>
          <a:lstStyle/>
          <a:p>
            <a:r>
              <a:rPr lang="en-GB" sz="3200" dirty="0" smtClean="0">
                <a:latin typeface="Comic Sans MS" panose="030F0702030302020204" pitchFamily="66" charset="0"/>
              </a:rPr>
              <a:t>What does Maths look like in Year 1?</a:t>
            </a:r>
            <a:endParaRPr lang="en-GB" sz="3200" dirty="0">
              <a:latin typeface="Comic Sans MS" panose="030F0702030302020204" pitchFamily="66" charset="0"/>
            </a:endParaRPr>
          </a:p>
        </p:txBody>
      </p:sp>
      <p:pic>
        <p:nvPicPr>
          <p:cNvPr id="16" name="Picture 15"/>
          <p:cNvPicPr/>
          <p:nvPr/>
        </p:nvPicPr>
        <p:blipFill>
          <a:blip r:embed="rId3"/>
          <a:stretch>
            <a:fillRect/>
          </a:stretch>
        </p:blipFill>
        <p:spPr>
          <a:xfrm rot="16200000">
            <a:off x="-15527" y="4023743"/>
            <a:ext cx="2828112" cy="2509319"/>
          </a:xfrm>
          <a:prstGeom prst="rect">
            <a:avLst/>
          </a:prstGeom>
        </p:spPr>
      </p:pic>
      <p:pic>
        <p:nvPicPr>
          <p:cNvPr id="17" name="Picture 16"/>
          <p:cNvPicPr/>
          <p:nvPr/>
        </p:nvPicPr>
        <p:blipFill>
          <a:blip r:embed="rId4"/>
          <a:stretch>
            <a:fillRect/>
          </a:stretch>
        </p:blipFill>
        <p:spPr>
          <a:xfrm rot="16200000">
            <a:off x="9204009" y="-217714"/>
            <a:ext cx="2105025" cy="3048000"/>
          </a:xfrm>
          <a:prstGeom prst="rect">
            <a:avLst/>
          </a:prstGeom>
        </p:spPr>
      </p:pic>
      <p:sp>
        <p:nvSpPr>
          <p:cNvPr id="18" name="TextBox 17"/>
          <p:cNvSpPr txBox="1"/>
          <p:nvPr/>
        </p:nvSpPr>
        <p:spPr>
          <a:xfrm>
            <a:off x="7869591" y="2552322"/>
            <a:ext cx="3910931" cy="1107996"/>
          </a:xfrm>
          <a:prstGeom prst="rect">
            <a:avLst/>
          </a:prstGeom>
          <a:noFill/>
        </p:spPr>
        <p:txBody>
          <a:bodyPr wrap="square" rtlCol="0">
            <a:spAutoFit/>
          </a:bodyPr>
          <a:lstStyle/>
          <a:p>
            <a:r>
              <a:rPr lang="en-GB" sz="1600" dirty="0">
                <a:latin typeface="Comic Sans MS" panose="030F0702030302020204" pitchFamily="66" charset="0"/>
              </a:rPr>
              <a:t>Compose numbers to 10 from 2 parts, and partition numbers to 10 into parts, including recognising odd and even numbers. </a:t>
            </a:r>
            <a:r>
              <a:rPr lang="en-GB" dirty="0">
                <a:latin typeface="Comic Sans MS" panose="030F0702030302020204" pitchFamily="66" charset="0"/>
              </a:rPr>
              <a:t>	</a:t>
            </a:r>
          </a:p>
        </p:txBody>
      </p:sp>
      <p:sp>
        <p:nvSpPr>
          <p:cNvPr id="19" name="Rectangle 18"/>
          <p:cNvSpPr/>
          <p:nvPr/>
        </p:nvSpPr>
        <p:spPr>
          <a:xfrm>
            <a:off x="5801912" y="5417781"/>
            <a:ext cx="4135358" cy="1354217"/>
          </a:xfrm>
          <a:prstGeom prst="rect">
            <a:avLst/>
          </a:prstGeom>
        </p:spPr>
        <p:txBody>
          <a:bodyPr wrap="square">
            <a:spAutoFit/>
          </a:bodyPr>
          <a:lstStyle/>
          <a:p>
            <a:r>
              <a:rPr lang="en-GB" sz="1600" dirty="0">
                <a:solidFill>
                  <a:srgbClr val="000000"/>
                </a:solidFill>
                <a:latin typeface="Comic Sans MS" panose="030F0702030302020204" pitchFamily="66" charset="0"/>
              </a:rPr>
              <a:t>Recognise common 2D and 3D shapes presented in different orientations, and know that rectangles, triangles, cuboids and pyramids are not always similar to one another. </a:t>
            </a:r>
            <a:r>
              <a:rPr lang="en-GB" dirty="0">
                <a:solidFill>
                  <a:srgbClr val="000000"/>
                </a:solidFill>
                <a:latin typeface="Arial" panose="020B0604020202020204" pitchFamily="34" charset="0"/>
              </a:rPr>
              <a:t>	</a:t>
            </a:r>
          </a:p>
        </p:txBody>
      </p:sp>
      <p:sp>
        <p:nvSpPr>
          <p:cNvPr id="20" name="Rectangle 19"/>
          <p:cNvSpPr/>
          <p:nvPr/>
        </p:nvSpPr>
        <p:spPr>
          <a:xfrm>
            <a:off x="2758469" y="5664003"/>
            <a:ext cx="2919830" cy="861774"/>
          </a:xfrm>
          <a:prstGeom prst="rect">
            <a:avLst/>
          </a:prstGeom>
        </p:spPr>
        <p:txBody>
          <a:bodyPr wrap="square">
            <a:spAutoFit/>
          </a:bodyPr>
          <a:lstStyle/>
          <a:p>
            <a:r>
              <a:rPr lang="en-GB" sz="1600" dirty="0">
                <a:solidFill>
                  <a:srgbClr val="000000"/>
                </a:solidFill>
                <a:latin typeface="Comic Sans MS" panose="030F0702030302020204" pitchFamily="66" charset="0"/>
              </a:rPr>
              <a:t>Count within 100, forwards and backwards, starting with any number. </a:t>
            </a:r>
            <a:r>
              <a:rPr lang="en-GB" dirty="0">
                <a:solidFill>
                  <a:srgbClr val="000000"/>
                </a:solidFill>
                <a:latin typeface="Arial" panose="020B0604020202020204" pitchFamily="34" charset="0"/>
              </a:rPr>
              <a:t>	</a:t>
            </a:r>
          </a:p>
        </p:txBody>
      </p:sp>
      <p:sp>
        <p:nvSpPr>
          <p:cNvPr id="21" name="Rectangle 20"/>
          <p:cNvSpPr/>
          <p:nvPr/>
        </p:nvSpPr>
        <p:spPr>
          <a:xfrm>
            <a:off x="2699680" y="4166948"/>
            <a:ext cx="2088665" cy="1077218"/>
          </a:xfrm>
          <a:prstGeom prst="rect">
            <a:avLst/>
          </a:prstGeom>
        </p:spPr>
        <p:txBody>
          <a:bodyPr wrap="square">
            <a:spAutoFit/>
          </a:bodyPr>
          <a:lstStyle/>
          <a:p>
            <a:r>
              <a:rPr lang="en-GB" sz="1600" dirty="0">
                <a:solidFill>
                  <a:srgbClr val="000000"/>
                </a:solidFill>
                <a:latin typeface="Comic Sans MS" panose="030F0702030302020204" pitchFamily="66" charset="0"/>
              </a:rPr>
              <a:t>Count forwards and backwards in multiples of 2, 5 and </a:t>
            </a:r>
            <a:r>
              <a:rPr lang="en-GB" sz="1600" dirty="0" smtClean="0">
                <a:solidFill>
                  <a:srgbClr val="000000"/>
                </a:solidFill>
                <a:latin typeface="Comic Sans MS" panose="030F0702030302020204" pitchFamily="66" charset="0"/>
              </a:rPr>
              <a:t>10.</a:t>
            </a:r>
            <a:r>
              <a:rPr lang="en-GB" sz="1600" dirty="0">
                <a:solidFill>
                  <a:srgbClr val="000000"/>
                </a:solidFill>
                <a:latin typeface="Arial" panose="020B0604020202020204" pitchFamily="34" charset="0"/>
              </a:rPr>
              <a:t>	</a:t>
            </a:r>
          </a:p>
        </p:txBody>
      </p:sp>
      <p:sp>
        <p:nvSpPr>
          <p:cNvPr id="22" name="TextBox 21"/>
          <p:cNvSpPr txBox="1"/>
          <p:nvPr/>
        </p:nvSpPr>
        <p:spPr>
          <a:xfrm>
            <a:off x="2856869" y="1910998"/>
            <a:ext cx="1931476" cy="584775"/>
          </a:xfrm>
          <a:prstGeom prst="rect">
            <a:avLst/>
          </a:prstGeom>
          <a:noFill/>
        </p:spPr>
        <p:txBody>
          <a:bodyPr wrap="square" rtlCol="0">
            <a:spAutoFit/>
          </a:bodyPr>
          <a:lstStyle/>
          <a:p>
            <a:r>
              <a:rPr lang="en-GB" sz="1600" dirty="0" smtClean="0">
                <a:latin typeface="Comic Sans MS" panose="030F0702030302020204" pitchFamily="66" charset="0"/>
              </a:rPr>
              <a:t>Number bonds to 10 and within 10.</a:t>
            </a:r>
            <a:endParaRPr lang="en-GB" sz="1600" dirty="0">
              <a:latin typeface="Comic Sans MS" panose="030F0702030302020204" pitchFamily="66" charset="0"/>
            </a:endParaRPr>
          </a:p>
        </p:txBody>
      </p:sp>
      <p:sp>
        <p:nvSpPr>
          <p:cNvPr id="23" name="Rectangle 22"/>
          <p:cNvSpPr/>
          <p:nvPr/>
        </p:nvSpPr>
        <p:spPr>
          <a:xfrm>
            <a:off x="8061095" y="4151860"/>
            <a:ext cx="3478794" cy="830997"/>
          </a:xfrm>
          <a:prstGeom prst="rect">
            <a:avLst/>
          </a:prstGeom>
        </p:spPr>
        <p:txBody>
          <a:bodyPr wrap="square">
            <a:spAutoFit/>
          </a:bodyPr>
          <a:lstStyle/>
          <a:p>
            <a:r>
              <a:rPr lang="en-GB" sz="1600" dirty="0">
                <a:solidFill>
                  <a:srgbClr val="000000"/>
                </a:solidFill>
                <a:latin typeface="Comic Sans MS" panose="030F0702030302020204" pitchFamily="66" charset="0"/>
              </a:rPr>
              <a:t>Read, write and interpret equations </a:t>
            </a:r>
            <a:r>
              <a:rPr lang="en-GB" sz="1600" dirty="0" smtClean="0">
                <a:solidFill>
                  <a:srgbClr val="000000"/>
                </a:solidFill>
                <a:latin typeface="Comic Sans MS" panose="030F0702030302020204" pitchFamily="66" charset="0"/>
              </a:rPr>
              <a:t>containing +, - and = symbols.</a:t>
            </a:r>
            <a:r>
              <a:rPr lang="en-GB" sz="1600" dirty="0">
                <a:solidFill>
                  <a:srgbClr val="000000"/>
                </a:solidFill>
                <a:latin typeface="Comic Sans MS" panose="030F0702030302020204" pitchFamily="66" charset="0"/>
              </a:rPr>
              <a:t>	</a:t>
            </a:r>
          </a:p>
        </p:txBody>
      </p:sp>
      <p:sp>
        <p:nvSpPr>
          <p:cNvPr id="13" name="TextBox 12"/>
          <p:cNvSpPr txBox="1"/>
          <p:nvPr/>
        </p:nvSpPr>
        <p:spPr>
          <a:xfrm>
            <a:off x="276861" y="3103229"/>
            <a:ext cx="2302960" cy="584775"/>
          </a:xfrm>
          <a:prstGeom prst="rect">
            <a:avLst/>
          </a:prstGeom>
          <a:noFill/>
        </p:spPr>
        <p:txBody>
          <a:bodyPr wrap="square" rtlCol="0">
            <a:spAutoFit/>
          </a:bodyPr>
          <a:lstStyle/>
          <a:p>
            <a:r>
              <a:rPr lang="en-GB" sz="1600" dirty="0" smtClean="0">
                <a:latin typeface="Comic Sans MS" panose="030F0702030302020204" pitchFamily="66" charset="0"/>
              </a:rPr>
              <a:t>To read time to O'clock and Half Past.</a:t>
            </a:r>
            <a:endParaRPr lang="en-GB" sz="1600" dirty="0">
              <a:latin typeface="Comic Sans MS" panose="030F0702030302020204" pitchFamily="66" charset="0"/>
            </a:endParaRPr>
          </a:p>
        </p:txBody>
      </p:sp>
      <p:pic>
        <p:nvPicPr>
          <p:cNvPr id="2" name="Picture 1"/>
          <p:cNvPicPr>
            <a:picLocks noChangeAspect="1"/>
          </p:cNvPicPr>
          <p:nvPr/>
        </p:nvPicPr>
        <p:blipFill>
          <a:blip r:embed="rId5"/>
          <a:stretch>
            <a:fillRect/>
          </a:stretch>
        </p:blipFill>
        <p:spPr>
          <a:xfrm>
            <a:off x="4788345" y="853490"/>
            <a:ext cx="3034512" cy="4390676"/>
          </a:xfrm>
          <a:prstGeom prst="rect">
            <a:avLst/>
          </a:prstGeom>
        </p:spPr>
      </p:pic>
      <p:pic>
        <p:nvPicPr>
          <p:cNvPr id="1026" name="Picture 2" descr="https://attachments.office.net/owa/G.OHagan%40greatbinfields.hants.sch.uk/service.svc/s/GetAttachmentThumbnail?id=AAMkADRjYmZlNzMzLWZhZGEtNGJhZi1hMzY3LWMwMGMyZjg0ZjBhMABGAAAAAADUnJcHE8x2SKSIg2zVYh92BwDj7gU3jFTPRa5Uh51DC4hVAAAAAAEMAADj7gU3jFTPRa5Uh51DC4hVAAMZvCPJAAABEgAQACA9rtCTFUZDjOZE6txmvBs%3D&amp;thumbnailType=2&amp;token=eyJhbGciOiJSUzI1NiIsImtpZCI6IjMwODE3OUNFNUY0QjUyRTc4QjJEQjg5NjZCQUY0RUNDMzcyN0FFRUUiLCJ0eXAiOiJKV1QiLCJ4NXQiOiJNSUY1emw5TFV1ZUxMYmlXYTY5T3pEY25ydTQifQ.eyJvcmlnaW4iOiJodHRwczovL291dGxvb2sub2ZmaWNlLmNvbSIsInVjIjoiNTZhYTI3N2ZiOWM4NGNiMDllYmE0ZjcwMWI2OGI1ZTkiLCJzaWduaW5fc3RhdGUiOiJbXCJrbXNpXCJdIiwidmVyIjoiRXhjaGFuZ2UuQ2FsbGJhY2suVjEiLCJhcHBjdHhzZW5kZXIiOiJPd2FEb3dubG9hZEBmNDdkODQyOS0yZGJlLTRmYTItYjViYy0zOTExODkzMDkyMTMiLCJpc3NyaW5nIjoiV1ciLCJhcHBjdHgiOiJ7XCJtc2V4Y2hwcm90XCI6XCJvd2FcIixcInB1aWRcIjpcIjExNTM4MzYyOTY4ODMxNjI3NTJcIixcInNjb3BlXCI6XCJPd2FEb3dubG9hZFwiLFwib2lkXCI6XCI0NWU0MmEyOS02Y2Y5LTQzY2MtOTk4Ni1lMzc5YzY3YjhiNjFcIixcInByaW1hcnlzaWRcIjpcIlMtMS01LTIxLTEwNTUzNTkzMTctMjM0NzUzMDI3Ni0zOTQ3NDc5MjM1LTE2OTcwMDAzXCJ9IiwibmJmIjoxNjM1OTU2NjQ3LCJleHAiOjE2MzU5NTcyNDcsImlzcyI6IjAwMDAwMDAyLTAwMDAtMGZmMS1jZTAwLTAwMDAwMDAwMDAwMEBmNDdkODQyOS0yZGJlLTRmYTItYjViYy0zOTExODkzMDkyMTMiLCJhdWQiOiIwMDAwMDAwMi0wMDAwLTBmZjEtY2UwMC0wMDAwMDAwMDAwMDAvYXR0YWNobWVudHMub2ZmaWNlLm5ldEBmNDdkODQyOS0yZGJlLTRmYTItYjViYy0zOTExODkzMDkyMTMiLCJoYXBwIjoib3dhIn0.R_mm3KXNIbXFlrN2nOovjUjRGOBWWqi7jg8GFGiOVUw8FGja853R29MOr_2f9rnxQUy_Etzo2M1bHXCf-KA24dARpZ8mC6UKcsJ_mZGuetR8Werh0KAz6mXEoEYm85lvuJMkwtD0TnPY5HstBO8rWTCdVTqrxJ_E1ZfZy-YRew5-mD6AdDIvCX6dCRQXsZ8W2t9_1iBKaxEn7vt43wK1RZl6xgAVfcV3EuKhuCitaUdNBR7LV2lKYrPBmgZKig2sIWhpS2R5cIlgGORpbsEUYCV2jrIvHfypfkTnkm3-BLqzWA1E2f91A9JuDIP7VYZFwZZGuNlvyRuocqkZU7_P-A&amp;X-OWA-CANARY=iX88fhd1ckG_k2RtrGVTqvDCGWXmntkYTdRa_1cyFGCkRP9MOiySR-ouLfIvN5y7iUyZbByIpfM.&amp;owa=outlook.office.com&amp;scriptVer=20211025002.13&amp;animation=tru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861" y="954075"/>
            <a:ext cx="2551794" cy="19138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9247992" y="3634676"/>
            <a:ext cx="2743200" cy="338554"/>
          </a:xfrm>
          <a:prstGeom prst="rect">
            <a:avLst/>
          </a:prstGeom>
          <a:noFill/>
        </p:spPr>
        <p:txBody>
          <a:bodyPr wrap="square" rtlCol="0">
            <a:spAutoFit/>
          </a:bodyPr>
          <a:lstStyle/>
          <a:p>
            <a:r>
              <a:rPr lang="en-GB" sz="1600" dirty="0" smtClean="0">
                <a:latin typeface="Comic Sans MS" panose="030F0702030302020204" pitchFamily="66" charset="0"/>
              </a:rPr>
              <a:t>To double numbers to 10. </a:t>
            </a:r>
            <a:endParaRPr lang="en-GB" sz="1600" dirty="0">
              <a:latin typeface="Comic Sans MS" panose="030F0702030302020204" pitchFamily="66" charset="0"/>
            </a:endParaRPr>
          </a:p>
        </p:txBody>
      </p:sp>
    </p:spTree>
    <p:extLst>
      <p:ext uri="{BB962C8B-B14F-4D97-AF65-F5344CB8AC3E}">
        <p14:creationId xmlns:p14="http://schemas.microsoft.com/office/powerpoint/2010/main" val="190341433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316992" y="5045046"/>
            <a:ext cx="1674199" cy="1647412"/>
          </a:xfrm>
          <a:prstGeom prst="rect">
            <a:avLst/>
          </a:prstGeom>
        </p:spPr>
      </p:pic>
      <p:sp>
        <p:nvSpPr>
          <p:cNvPr id="14" name="TextBox 13"/>
          <p:cNvSpPr txBox="1"/>
          <p:nvPr/>
        </p:nvSpPr>
        <p:spPr>
          <a:xfrm>
            <a:off x="257360" y="226423"/>
            <a:ext cx="8691768"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smtClean="0">
                <a:ln>
                  <a:noFill/>
                </a:ln>
                <a:solidFill>
                  <a:prstClr val="black"/>
                </a:solidFill>
                <a:effectLst/>
                <a:uLnTx/>
                <a:uFillTx/>
                <a:latin typeface="Comic Sans MS" panose="030F0702030302020204" pitchFamily="66" charset="0"/>
              </a:rPr>
              <a:t>What does Maths look like in Year 2?</a:t>
            </a:r>
            <a:endParaRPr kumimoji="0" lang="en-GB" sz="3600" b="0" i="0" u="none" strike="noStrike" kern="1200" cap="none" spc="0" normalizeH="0" baseline="0" noProof="0" dirty="0">
              <a:ln>
                <a:noFill/>
              </a:ln>
              <a:solidFill>
                <a:prstClr val="black"/>
              </a:solidFill>
              <a:effectLst/>
              <a:uLnTx/>
              <a:uFillTx/>
              <a:latin typeface="Comic Sans MS" panose="030F0702030302020204" pitchFamily="66" charset="0"/>
            </a:endParaRPr>
          </a:p>
        </p:txBody>
      </p:sp>
      <p:sp>
        <p:nvSpPr>
          <p:cNvPr id="13" name="TextBox 12"/>
          <p:cNvSpPr txBox="1"/>
          <p:nvPr/>
        </p:nvSpPr>
        <p:spPr>
          <a:xfrm>
            <a:off x="6439150" y="6022491"/>
            <a:ext cx="3899003" cy="584775"/>
          </a:xfrm>
          <a:prstGeom prst="rect">
            <a:avLst/>
          </a:prstGeom>
          <a:noFill/>
        </p:spPr>
        <p:txBody>
          <a:bodyPr wrap="square" rtlCol="0">
            <a:spAutoFit/>
          </a:bodyPr>
          <a:lstStyle/>
          <a:p>
            <a:r>
              <a:rPr lang="en-GB" sz="1600" dirty="0" smtClean="0">
                <a:latin typeface="Comic Sans MS" panose="030F0702030302020204" pitchFamily="66" charset="0"/>
              </a:rPr>
              <a:t>Secure fluency in addition and subtraction facts within 10. </a:t>
            </a:r>
            <a:endParaRPr lang="en-GB" sz="1600" dirty="0">
              <a:latin typeface="Comic Sans MS" panose="030F0702030302020204" pitchFamily="66" charset="0"/>
            </a:endParaRPr>
          </a:p>
        </p:txBody>
      </p:sp>
      <p:sp>
        <p:nvSpPr>
          <p:cNvPr id="24" name="Rectangle 23"/>
          <p:cNvSpPr/>
          <p:nvPr/>
        </p:nvSpPr>
        <p:spPr>
          <a:xfrm>
            <a:off x="8259719" y="3745399"/>
            <a:ext cx="3352800" cy="584775"/>
          </a:xfrm>
          <a:prstGeom prst="rect">
            <a:avLst/>
          </a:prstGeom>
        </p:spPr>
        <p:txBody>
          <a:bodyPr wrap="square">
            <a:spAutoFit/>
          </a:bodyPr>
          <a:lstStyle/>
          <a:p>
            <a:r>
              <a:rPr lang="en-GB" sz="1600" dirty="0">
                <a:solidFill>
                  <a:srgbClr val="0D0D0D"/>
                </a:solidFill>
                <a:latin typeface="Comic Sans MS" panose="030F0702030302020204" pitchFamily="66" charset="0"/>
              </a:rPr>
              <a:t>Recognise the place value of each digit in two-digit </a:t>
            </a:r>
            <a:r>
              <a:rPr lang="en-GB" sz="1600" dirty="0" smtClean="0">
                <a:solidFill>
                  <a:srgbClr val="0D0D0D"/>
                </a:solidFill>
                <a:latin typeface="Comic Sans MS" panose="030F0702030302020204" pitchFamily="66" charset="0"/>
              </a:rPr>
              <a:t>numbers.</a:t>
            </a:r>
            <a:r>
              <a:rPr lang="en-GB" sz="1600" dirty="0">
                <a:solidFill>
                  <a:srgbClr val="000000"/>
                </a:solidFill>
                <a:latin typeface="Comic Sans MS" panose="030F0702030302020204" pitchFamily="66" charset="0"/>
              </a:rPr>
              <a:t>	</a:t>
            </a:r>
          </a:p>
        </p:txBody>
      </p:sp>
      <p:sp>
        <p:nvSpPr>
          <p:cNvPr id="25" name="Rectangle 24"/>
          <p:cNvSpPr/>
          <p:nvPr/>
        </p:nvSpPr>
        <p:spPr>
          <a:xfrm>
            <a:off x="2049857" y="5776269"/>
            <a:ext cx="3813323" cy="830997"/>
          </a:xfrm>
          <a:prstGeom prst="rect">
            <a:avLst/>
          </a:prstGeom>
        </p:spPr>
        <p:txBody>
          <a:bodyPr wrap="square">
            <a:spAutoFit/>
          </a:bodyPr>
          <a:lstStyle/>
          <a:p>
            <a:r>
              <a:rPr lang="en-GB" sz="1600" dirty="0" smtClean="0">
                <a:solidFill>
                  <a:srgbClr val="0D0D0D"/>
                </a:solidFill>
                <a:latin typeface="Comic Sans MS" panose="030F0702030302020204" pitchFamily="66" charset="0"/>
              </a:rPr>
              <a:t>Recognise the subtraction structure of ‘difference’ and answer questions such as “How many more…?”. 	</a:t>
            </a:r>
            <a:endParaRPr lang="en-GB" sz="1600" dirty="0">
              <a:solidFill>
                <a:srgbClr val="0D0D0D"/>
              </a:solidFill>
              <a:latin typeface="Comic Sans MS" panose="030F0702030302020204" pitchFamily="66" charset="0"/>
            </a:endParaRPr>
          </a:p>
        </p:txBody>
      </p:sp>
      <p:sp>
        <p:nvSpPr>
          <p:cNvPr id="26" name="TextBox 25"/>
          <p:cNvSpPr txBox="1"/>
          <p:nvPr/>
        </p:nvSpPr>
        <p:spPr>
          <a:xfrm>
            <a:off x="5852671" y="2445752"/>
            <a:ext cx="2674878" cy="584775"/>
          </a:xfrm>
          <a:prstGeom prst="rect">
            <a:avLst/>
          </a:prstGeom>
          <a:noFill/>
        </p:spPr>
        <p:txBody>
          <a:bodyPr wrap="square" rtlCol="0">
            <a:spAutoFit/>
          </a:bodyPr>
          <a:lstStyle/>
          <a:p>
            <a:r>
              <a:rPr lang="en-GB" sz="1600" dirty="0" smtClean="0">
                <a:latin typeface="Comic Sans MS" panose="030F0702030302020204" pitchFamily="66" charset="0"/>
              </a:rPr>
              <a:t>Practical learning using a variety of resources. </a:t>
            </a:r>
            <a:endParaRPr lang="en-GB" sz="1600" dirty="0">
              <a:latin typeface="Comic Sans MS" panose="030F0702030302020204" pitchFamily="66" charset="0"/>
            </a:endParaRPr>
          </a:p>
        </p:txBody>
      </p:sp>
      <p:sp>
        <p:nvSpPr>
          <p:cNvPr id="27" name="Rectangle 26"/>
          <p:cNvSpPr/>
          <p:nvPr/>
        </p:nvSpPr>
        <p:spPr>
          <a:xfrm>
            <a:off x="3337892" y="1017833"/>
            <a:ext cx="6462600" cy="830997"/>
          </a:xfrm>
          <a:prstGeom prst="rect">
            <a:avLst/>
          </a:prstGeom>
        </p:spPr>
        <p:txBody>
          <a:bodyPr wrap="square">
            <a:spAutoFit/>
          </a:bodyPr>
          <a:lstStyle/>
          <a:p>
            <a:r>
              <a:rPr lang="en-GB" sz="1600" dirty="0">
                <a:solidFill>
                  <a:srgbClr val="0D0D0D"/>
                </a:solidFill>
                <a:latin typeface="Comic Sans MS" panose="030F0702030302020204" pitchFamily="66" charset="0"/>
              </a:rPr>
              <a:t>Add and subtract within 100 by applying </a:t>
            </a:r>
            <a:r>
              <a:rPr lang="en-GB" sz="1600" dirty="0" smtClean="0">
                <a:solidFill>
                  <a:srgbClr val="0D0D0D"/>
                </a:solidFill>
                <a:latin typeface="Comic Sans MS" panose="030F0702030302020204" pitchFamily="66" charset="0"/>
              </a:rPr>
              <a:t> </a:t>
            </a:r>
            <a:r>
              <a:rPr lang="en-GB" sz="1600" dirty="0">
                <a:solidFill>
                  <a:srgbClr val="0D0D0D"/>
                </a:solidFill>
                <a:latin typeface="Comic Sans MS" panose="030F0702030302020204" pitchFamily="66" charset="0"/>
              </a:rPr>
              <a:t>one-digit addition and subtraction </a:t>
            </a:r>
            <a:r>
              <a:rPr lang="en-GB" sz="1600" dirty="0" smtClean="0">
                <a:solidFill>
                  <a:srgbClr val="0D0D0D"/>
                </a:solidFill>
                <a:latin typeface="Comic Sans MS" panose="030F0702030302020204" pitchFamily="66" charset="0"/>
              </a:rPr>
              <a:t>facts. To add </a:t>
            </a:r>
            <a:r>
              <a:rPr lang="en-GB" sz="1600" dirty="0">
                <a:solidFill>
                  <a:srgbClr val="0D0D0D"/>
                </a:solidFill>
                <a:latin typeface="Comic Sans MS" panose="030F0702030302020204" pitchFamily="66" charset="0"/>
              </a:rPr>
              <a:t>and subtract any 2 two-digit numbers. 	</a:t>
            </a:r>
          </a:p>
        </p:txBody>
      </p:sp>
      <p:sp>
        <p:nvSpPr>
          <p:cNvPr id="28" name="Rectangle 27"/>
          <p:cNvSpPr/>
          <p:nvPr/>
        </p:nvSpPr>
        <p:spPr>
          <a:xfrm>
            <a:off x="2338466" y="4433597"/>
            <a:ext cx="3172441" cy="830997"/>
          </a:xfrm>
          <a:prstGeom prst="rect">
            <a:avLst/>
          </a:prstGeom>
        </p:spPr>
        <p:txBody>
          <a:bodyPr wrap="square">
            <a:spAutoFit/>
          </a:bodyPr>
          <a:lstStyle/>
          <a:p>
            <a:r>
              <a:rPr lang="en-GB" sz="1600" dirty="0" smtClean="0">
                <a:solidFill>
                  <a:srgbClr val="0D0D0D"/>
                </a:solidFill>
                <a:latin typeface="Comic Sans MS" panose="030F0702030302020204" pitchFamily="66" charset="0"/>
              </a:rPr>
              <a:t>To  describe </a:t>
            </a:r>
            <a:r>
              <a:rPr lang="en-GB" sz="1600" dirty="0">
                <a:solidFill>
                  <a:srgbClr val="0D0D0D"/>
                </a:solidFill>
                <a:latin typeface="Comic Sans MS" panose="030F0702030302020204" pitchFamily="66" charset="0"/>
              </a:rPr>
              <a:t>the properties of 2D and 3D </a:t>
            </a:r>
            <a:r>
              <a:rPr lang="en-GB" sz="1600" dirty="0" smtClean="0">
                <a:solidFill>
                  <a:srgbClr val="0D0D0D"/>
                </a:solidFill>
                <a:latin typeface="Comic Sans MS" panose="030F0702030302020204" pitchFamily="66" charset="0"/>
              </a:rPr>
              <a:t>shapes and c</a:t>
            </a:r>
            <a:r>
              <a:rPr lang="en-GB" sz="1600" dirty="0" smtClean="0">
                <a:latin typeface="Comic Sans MS" panose="030F0702030302020204" pitchFamily="66" charset="0"/>
              </a:rPr>
              <a:t>ompare </a:t>
            </a:r>
            <a:r>
              <a:rPr lang="en-GB" sz="1600" dirty="0">
                <a:latin typeface="Comic Sans MS" panose="030F0702030302020204" pitchFamily="66" charset="0"/>
              </a:rPr>
              <a:t>shapes </a:t>
            </a:r>
            <a:r>
              <a:rPr lang="en-GB" sz="1600" dirty="0" smtClean="0">
                <a:latin typeface="Comic Sans MS" panose="030F0702030302020204" pitchFamily="66" charset="0"/>
              </a:rPr>
              <a:t>by their properties</a:t>
            </a:r>
            <a:endParaRPr lang="en-GB" sz="1600" dirty="0">
              <a:solidFill>
                <a:srgbClr val="0D0D0D"/>
              </a:solidFill>
              <a:latin typeface="Comic Sans MS" panose="030F0702030302020204" pitchFamily="66" charset="0"/>
            </a:endParaRPr>
          </a:p>
        </p:txBody>
      </p:sp>
      <p:sp>
        <p:nvSpPr>
          <p:cNvPr id="29" name="Rectangle 28"/>
          <p:cNvSpPr/>
          <p:nvPr/>
        </p:nvSpPr>
        <p:spPr>
          <a:xfrm>
            <a:off x="166090" y="3540581"/>
            <a:ext cx="3075971" cy="584775"/>
          </a:xfrm>
          <a:prstGeom prst="rect">
            <a:avLst/>
          </a:prstGeom>
        </p:spPr>
        <p:txBody>
          <a:bodyPr wrap="square">
            <a:spAutoFit/>
          </a:bodyPr>
          <a:lstStyle/>
          <a:p>
            <a:r>
              <a:rPr lang="en-GB" sz="1600" dirty="0" smtClean="0">
                <a:solidFill>
                  <a:srgbClr val="0D0D0D"/>
                </a:solidFill>
                <a:latin typeface="Comic Sans MS" panose="030F0702030302020204" pitchFamily="66" charset="0"/>
              </a:rPr>
              <a:t>To read the time to the nearest five minutes 	</a:t>
            </a:r>
            <a:endParaRPr lang="en-GB" sz="1600" dirty="0">
              <a:solidFill>
                <a:srgbClr val="0D0D0D"/>
              </a:solidFill>
              <a:latin typeface="Comic Sans MS" panose="030F0702030302020204" pitchFamily="66" charset="0"/>
            </a:endParaRP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1059" t="8649"/>
          <a:stretch/>
        </p:blipFill>
        <p:spPr>
          <a:xfrm rot="5400000">
            <a:off x="9536591" y="1025478"/>
            <a:ext cx="2645234" cy="1974362"/>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7264" y="1232917"/>
            <a:ext cx="2584230" cy="1938173"/>
          </a:xfrm>
          <a:prstGeom prst="rect">
            <a:avLst/>
          </a:prstGeom>
        </p:spPr>
      </p:pic>
      <p:pic>
        <p:nvPicPr>
          <p:cNvPr id="6" name="Picture 5"/>
          <p:cNvPicPr>
            <a:picLocks noChangeAspect="1"/>
          </p:cNvPicPr>
          <p:nvPr/>
        </p:nvPicPr>
        <p:blipFill rotWithShape="1">
          <a:blip r:embed="rId5" cstate="print">
            <a:extLst>
              <a:ext uri="{28A0092B-C50C-407E-A947-70E740481C1C}">
                <a14:useLocalDpi xmlns:a14="http://schemas.microsoft.com/office/drawing/2010/main" val="0"/>
              </a:ext>
            </a:extLst>
          </a:blip>
          <a:srcRect l="46851" t="4383" r="-6210" b="10227"/>
          <a:stretch/>
        </p:blipFill>
        <p:spPr>
          <a:xfrm rot="5400000">
            <a:off x="2992980" y="1799249"/>
            <a:ext cx="2282581" cy="2462557"/>
          </a:xfrm>
          <a:prstGeom prst="rect">
            <a:avLst/>
          </a:prstGeom>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5400000">
            <a:off x="5746761" y="3475564"/>
            <a:ext cx="2629377" cy="1972033"/>
          </a:xfrm>
          <a:prstGeom prst="rect">
            <a:avLst/>
          </a:prstGeom>
        </p:spPr>
      </p:pic>
      <p:pic>
        <p:nvPicPr>
          <p:cNvPr id="8" name="Picture 7"/>
          <p:cNvPicPr>
            <a:picLocks noChangeAspect="1"/>
          </p:cNvPicPr>
          <p:nvPr/>
        </p:nvPicPr>
        <p:blipFill rotWithShape="1">
          <a:blip r:embed="rId7" cstate="print">
            <a:extLst>
              <a:ext uri="{28A0092B-C50C-407E-A947-70E740481C1C}">
                <a14:useLocalDpi xmlns:a14="http://schemas.microsoft.com/office/drawing/2010/main" val="0"/>
              </a:ext>
            </a:extLst>
          </a:blip>
          <a:srcRect l="8816" t="10467" r="14692" b="18889"/>
          <a:stretch/>
        </p:blipFill>
        <p:spPr>
          <a:xfrm rot="5400000">
            <a:off x="-207424" y="4559164"/>
            <a:ext cx="2520640" cy="1745948"/>
          </a:xfrm>
          <a:prstGeom prst="rect">
            <a:avLst/>
          </a:prstGeom>
        </p:spPr>
      </p:pic>
    </p:spTree>
    <p:extLst>
      <p:ext uri="{BB962C8B-B14F-4D97-AF65-F5344CB8AC3E}">
        <p14:creationId xmlns:p14="http://schemas.microsoft.com/office/powerpoint/2010/main" val="9756938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ubtitle 2"/>
          <p:cNvSpPr txBox="1">
            <a:spLocks/>
          </p:cNvSpPr>
          <p:nvPr/>
        </p:nvSpPr>
        <p:spPr>
          <a:xfrm>
            <a:off x="1824143" y="425053"/>
            <a:ext cx="9144000" cy="774019"/>
          </a:xfrm>
          <a:prstGeom prst="rect">
            <a:avLst/>
          </a:prstGeom>
        </p:spPr>
        <p:txBody>
          <a:bodyPr>
            <a:normAutofit/>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r>
              <a:rPr lang="en-GB" sz="3600" dirty="0">
                <a:solidFill>
                  <a:schemeClr val="tx1"/>
                </a:solidFill>
                <a:latin typeface="Comic Sans MS" panose="030F0702030302020204" pitchFamily="66" charset="0"/>
                <a:ea typeface="+mj-ea"/>
                <a:cs typeface="+mj-cs"/>
              </a:rPr>
              <a:t>What does Maths look like in Year </a:t>
            </a:r>
            <a:r>
              <a:rPr lang="en-GB" sz="3600" dirty="0" smtClean="0">
                <a:solidFill>
                  <a:schemeClr val="tx1"/>
                </a:solidFill>
                <a:latin typeface="Comic Sans MS" panose="030F0702030302020204" pitchFamily="66" charset="0"/>
                <a:ea typeface="+mj-ea"/>
                <a:cs typeface="+mj-cs"/>
              </a:rPr>
              <a:t>3?</a:t>
            </a:r>
            <a:endParaRPr lang="en-GB" sz="3600" dirty="0">
              <a:solidFill>
                <a:schemeClr val="tx1"/>
              </a:solidFill>
              <a:latin typeface="Comic Sans MS" panose="030F0702030302020204" pitchFamily="66" charset="0"/>
              <a:ea typeface="+mj-ea"/>
              <a:cs typeface="+mj-cs"/>
            </a:endParaRPr>
          </a:p>
        </p:txBody>
      </p:sp>
      <p:sp>
        <p:nvSpPr>
          <p:cNvPr id="15" name="TextBox 14"/>
          <p:cNvSpPr txBox="1"/>
          <p:nvPr/>
        </p:nvSpPr>
        <p:spPr>
          <a:xfrm>
            <a:off x="363810" y="1939145"/>
            <a:ext cx="2588623" cy="830997"/>
          </a:xfrm>
          <a:prstGeom prst="rect">
            <a:avLst/>
          </a:prstGeom>
          <a:noFill/>
        </p:spPr>
        <p:txBody>
          <a:bodyPr wrap="square" rtlCol="0">
            <a:spAutoFit/>
          </a:bodyPr>
          <a:lstStyle/>
          <a:p>
            <a:r>
              <a:rPr lang="en-GB" sz="1600" dirty="0" smtClean="0">
                <a:latin typeface="Comic Sans MS" panose="030F0702030302020204" pitchFamily="66" charset="0"/>
              </a:rPr>
              <a:t>Consistently use the correct number formation (0-9).</a:t>
            </a:r>
            <a:endParaRPr lang="en-GB" sz="1600" dirty="0">
              <a:latin typeface="Comic Sans MS" panose="030F0702030302020204" pitchFamily="66" charset="0"/>
            </a:endParaRPr>
          </a:p>
        </p:txBody>
      </p:sp>
      <p:sp>
        <p:nvSpPr>
          <p:cNvPr id="16" name="TextBox 15"/>
          <p:cNvSpPr txBox="1"/>
          <p:nvPr/>
        </p:nvSpPr>
        <p:spPr>
          <a:xfrm>
            <a:off x="149838" y="3013500"/>
            <a:ext cx="2780642" cy="1323439"/>
          </a:xfrm>
          <a:prstGeom prst="rect">
            <a:avLst/>
          </a:prstGeom>
          <a:noFill/>
        </p:spPr>
        <p:txBody>
          <a:bodyPr wrap="square" rtlCol="0">
            <a:spAutoFit/>
          </a:bodyPr>
          <a:lstStyle/>
          <a:p>
            <a:r>
              <a:rPr lang="en-GB" sz="1600" dirty="0" smtClean="0">
                <a:latin typeface="Comic Sans MS" panose="030F0702030302020204" pitchFamily="66" charset="0"/>
              </a:rPr>
              <a:t>To recognise </a:t>
            </a:r>
            <a:r>
              <a:rPr lang="en-GB" sz="1600" dirty="0">
                <a:latin typeface="Comic Sans MS" panose="030F0702030302020204" pitchFamily="66" charset="0"/>
              </a:rPr>
              <a:t>the place value of each digit in a three-digit number (hundreds, tens and ones</a:t>
            </a:r>
            <a:r>
              <a:rPr lang="en-GB" sz="1600" dirty="0" smtClean="0">
                <a:latin typeface="Comic Sans MS" panose="030F0702030302020204" pitchFamily="66" charset="0"/>
              </a:rPr>
              <a:t>).</a:t>
            </a:r>
            <a:endParaRPr lang="en-GB" sz="1600" dirty="0">
              <a:latin typeface="Comic Sans MS" panose="030F0702030302020204" pitchFamily="66" charset="0"/>
            </a:endParaRPr>
          </a:p>
          <a:p>
            <a:endParaRPr lang="en-GB" sz="1600" dirty="0">
              <a:latin typeface="Comic Sans MS" panose="030F0702030302020204" pitchFamily="66" charset="0"/>
            </a:endParaRPr>
          </a:p>
        </p:txBody>
      </p:sp>
      <p:sp>
        <p:nvSpPr>
          <p:cNvPr id="17" name="TextBox 16"/>
          <p:cNvSpPr txBox="1"/>
          <p:nvPr/>
        </p:nvSpPr>
        <p:spPr>
          <a:xfrm>
            <a:off x="8988584" y="4374873"/>
            <a:ext cx="2686595" cy="830997"/>
          </a:xfrm>
          <a:prstGeom prst="rect">
            <a:avLst/>
          </a:prstGeom>
          <a:noFill/>
        </p:spPr>
        <p:txBody>
          <a:bodyPr wrap="square" rtlCol="0">
            <a:spAutoFit/>
          </a:bodyPr>
          <a:lstStyle/>
          <a:p>
            <a:r>
              <a:rPr lang="en-GB" sz="1600" dirty="0" smtClean="0">
                <a:latin typeface="Comic Sans MS" panose="030F0702030302020204" pitchFamily="66" charset="0"/>
              </a:rPr>
              <a:t>To identify angles greater than or less than a right angle</a:t>
            </a:r>
          </a:p>
        </p:txBody>
      </p:sp>
      <p:sp>
        <p:nvSpPr>
          <p:cNvPr id="18" name="TextBox 17"/>
          <p:cNvSpPr txBox="1"/>
          <p:nvPr/>
        </p:nvSpPr>
        <p:spPr>
          <a:xfrm>
            <a:off x="8941792" y="1775660"/>
            <a:ext cx="3043646" cy="1815882"/>
          </a:xfrm>
          <a:prstGeom prst="rect">
            <a:avLst/>
          </a:prstGeom>
          <a:noFill/>
        </p:spPr>
        <p:txBody>
          <a:bodyPr wrap="square" rtlCol="0">
            <a:spAutoFit/>
          </a:bodyPr>
          <a:lstStyle/>
          <a:p>
            <a:r>
              <a:rPr lang="en-GB" sz="1600" dirty="0" smtClean="0">
                <a:latin typeface="Comic Sans MS" panose="030F0702030302020204" pitchFamily="66" charset="0"/>
              </a:rPr>
              <a:t>To use choose strategies to help me answer questions such as partitioning, number lines, counting on, counting back, bar models and eventually formal methods such as the column method.</a:t>
            </a:r>
            <a:endParaRPr lang="en-GB" sz="1600" dirty="0">
              <a:latin typeface="Comic Sans MS" panose="030F0702030302020204" pitchFamily="66" charset="0"/>
            </a:endParaRPr>
          </a:p>
        </p:txBody>
      </p:sp>
      <p:pic>
        <p:nvPicPr>
          <p:cNvPr id="19" name="Picture 2" descr="https://attachments.office.net/owa/A.James%40greatbinfields.hants.sch.uk/service.svc/s/GetAttachmentThumbnail?id=AAMkADUwY2M4MjVhLTEzZmQtNGNlZS1hMWU0LTg3NjkwMTEyOWM4OQBGAAAAAAAXSONPUi4ZQqJltzBGuMIrBwCtcgmmQ6ZKT4AY0wNiNWNYAAAAAAEMAACtcgmmQ6ZKT4AY0wNiNWNYAAMIlUofAAABEgAQAL2dzm6Oh0RNvJld6taS4Zs%3D&amp;thumbnailType=2&amp;token=eyJhbGciOiJSUzI1NiIsImtpZCI6IjMwODE3OUNFNUY0QjUyRTc4QjJEQjg5NjZCQUY0RUNDMzcyN0FFRUUiLCJ0eXAiOiJKV1QiLCJ4NXQiOiJNSUY1emw5TFV1ZUxMYmlXYTY5T3pEY25ydTQifQ.eyJvcmlnaW4iOiJodHRwczovL291dGxvb2sub2ZmaWNlLmNvbSIsInVjIjoiZGJlZmE3ODMzYTAxNDFjNGIwNGIwMjQ0MDZhN2NlOGEiLCJzaWduaW5fc3RhdGUiOiJbXCJrbXNpXCJdIiwidmVyIjoiRXhjaGFuZ2UuQ2FsbGJhY2suVjEiLCJhcHBjdHhzZW5kZXIiOiJPd2FEb3dubG9hZEBmNDdkODQyOS0yZGJlLTRmYTItYjViYy0zOTExODkzMDkyMTMiLCJpc3NyaW5nIjoiV1ciLCJhcHBjdHgiOiJ7XCJtc2V4Y2hwcm90XCI6XCJvd2FcIixcInB1aWRcIjpcIjExNTM5MDY2NjEzMjQ3MDQ5ODdcIixcInNjb3BlXCI6XCJPd2FEb3dubG9hZFwiLFwib2lkXCI6XCI2N2MxZjFkYi01YTZjLTQ2NjktOGE3ZS04ZWY1YmMwMGViZjNcIixcInByaW1hcnlzaWRcIjpcIlMtMS01LTIxLTEwNTUzNTkzMTctMjM0NzUzMDI3Ni0zOTQ3NDc5MjM1LTE2OTcwMDAxXCJ9IiwibmJmIjoxNjMzNjE2NjY0LCJleHAiOjE2MzM2MTcyNjQsImlzcyI6IjAwMDAwMDAyLTAwMDAtMGZmMS1jZTAwLTAwMDAwMDAwMDAwMEBmNDdkODQyOS0yZGJlLTRmYTItYjViYy0zOTExODkzMDkyMTMiLCJhdWQiOiIwMDAwMDAwMi0wMDAwLTBmZjEtY2UwMC0wMDAwMDAwMDAwMDAvYXR0YWNobWVudHMub2ZmaWNlLm5ldEBmNDdkODQyOS0yZGJlLTRmYTItYjViYy0zOTExODkzMDkyMTMiLCJoYXBwIjoib3dhIn0.Xzyj3VNRVs37tZBMPJ3sOs73_BIZe3SLVmZXJEwGd3yrunEqOL8OyWj0FWFCrB6IRgBveb_3kFnKO7YoJdN2kG7BGwiYXgPNz_AKK5nlb-QxY7XMd-BMwo4siPnhxKQ9xAWH4_OTThwl9JVhYX7sVH685buB4vthxkOA4_fRpC41Mm7aSwLFbWU2C7CzpUq-j34tJNSTRsWLnj-YpfoC_YqtBEcd5bNuN_MTbjLDAOOs2ACNbPgXePpMXmUQO1pRjLERVPID8nu8WXSO7P8BoNsK33BlTxxF1C1-eZGsUB_F7HQvENoeIZrmmJZtzXzUet4T3EUeVnIQfsfBq9aQEg&amp;X-OWA-CANARY=PYAe8-7JY0eESLvb4y_IAsA8X1qeidkYdLlJukoducRYd8y0eJ-2kQyXAfXSq72FZKkqt0DN6wg.&amp;owa=outlook.office.com&amp;scriptVer=20210927003.07&amp;animation=tru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3672720" y="616057"/>
            <a:ext cx="4321719" cy="576229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308738" y="4497985"/>
            <a:ext cx="2416629" cy="584775"/>
          </a:xfrm>
          <a:prstGeom prst="rect">
            <a:avLst/>
          </a:prstGeom>
          <a:noFill/>
        </p:spPr>
        <p:txBody>
          <a:bodyPr wrap="square" rtlCol="0">
            <a:spAutoFit/>
          </a:bodyPr>
          <a:lstStyle/>
          <a:p>
            <a:r>
              <a:rPr lang="en-GB" sz="1600" dirty="0" smtClean="0">
                <a:latin typeface="Comic Sans MS" panose="030F0702030302020204" pitchFamily="66" charset="0"/>
              </a:rPr>
              <a:t>To read and write numbers up to 1,000</a:t>
            </a:r>
            <a:endParaRPr lang="en-GB" sz="1600" dirty="0">
              <a:latin typeface="Comic Sans MS" panose="030F0702030302020204" pitchFamily="66" charset="0"/>
            </a:endParaRPr>
          </a:p>
        </p:txBody>
      </p:sp>
      <p:sp>
        <p:nvSpPr>
          <p:cNvPr id="21" name="TextBox 20"/>
          <p:cNvSpPr txBox="1"/>
          <p:nvPr/>
        </p:nvSpPr>
        <p:spPr>
          <a:xfrm>
            <a:off x="5678775" y="5795334"/>
            <a:ext cx="3208339" cy="830997"/>
          </a:xfrm>
          <a:prstGeom prst="rect">
            <a:avLst/>
          </a:prstGeom>
          <a:noFill/>
        </p:spPr>
        <p:txBody>
          <a:bodyPr wrap="square" rtlCol="0">
            <a:spAutoFit/>
          </a:bodyPr>
          <a:lstStyle/>
          <a:p>
            <a:r>
              <a:rPr lang="en-GB" sz="1600" dirty="0" smtClean="0">
                <a:latin typeface="Comic Sans MS" panose="030F0702030302020204" pitchFamily="66" charset="0"/>
              </a:rPr>
              <a:t>To solve number and practical problems, including reasoning using my number knowledge. </a:t>
            </a:r>
            <a:endParaRPr lang="en-GB" sz="1600" dirty="0">
              <a:latin typeface="Comic Sans MS" panose="030F0702030302020204" pitchFamily="66" charset="0"/>
            </a:endParaRPr>
          </a:p>
        </p:txBody>
      </p:sp>
      <p:sp>
        <p:nvSpPr>
          <p:cNvPr id="22" name="TextBox 21"/>
          <p:cNvSpPr txBox="1"/>
          <p:nvPr/>
        </p:nvSpPr>
        <p:spPr>
          <a:xfrm>
            <a:off x="149838" y="5431658"/>
            <a:ext cx="2416629" cy="1077218"/>
          </a:xfrm>
          <a:prstGeom prst="rect">
            <a:avLst/>
          </a:prstGeom>
          <a:noFill/>
        </p:spPr>
        <p:txBody>
          <a:bodyPr wrap="square" rtlCol="0">
            <a:spAutoFit/>
          </a:bodyPr>
          <a:lstStyle/>
          <a:p>
            <a:r>
              <a:rPr lang="en-GB" sz="1600" dirty="0" smtClean="0">
                <a:latin typeface="Comic Sans MS" panose="030F0702030302020204" pitchFamily="66" charset="0"/>
              </a:rPr>
              <a:t>To add and subtract mentally and scaling these by 10 e.g. 6 + 3 = 9, 60 + 30 = 90. </a:t>
            </a:r>
            <a:endParaRPr lang="en-GB" sz="1600" dirty="0">
              <a:latin typeface="Comic Sans MS" panose="030F0702030302020204" pitchFamily="66" charset="0"/>
            </a:endParaRPr>
          </a:p>
        </p:txBody>
      </p:sp>
      <p:sp>
        <p:nvSpPr>
          <p:cNvPr id="23" name="TextBox 22"/>
          <p:cNvSpPr txBox="1"/>
          <p:nvPr/>
        </p:nvSpPr>
        <p:spPr>
          <a:xfrm>
            <a:off x="2930480" y="5698050"/>
            <a:ext cx="2517133" cy="1077218"/>
          </a:xfrm>
          <a:prstGeom prst="rect">
            <a:avLst/>
          </a:prstGeom>
          <a:noFill/>
        </p:spPr>
        <p:txBody>
          <a:bodyPr wrap="square" rtlCol="0">
            <a:spAutoFit/>
          </a:bodyPr>
          <a:lstStyle/>
          <a:p>
            <a:r>
              <a:rPr lang="en-GB" sz="1600" dirty="0" smtClean="0">
                <a:latin typeface="Comic Sans MS" panose="030F0702030302020204" pitchFamily="66" charset="0"/>
              </a:rPr>
              <a:t>To understand the inverse relationship between add and subtract</a:t>
            </a:r>
            <a:endParaRPr lang="en-GB" sz="1600" dirty="0">
              <a:latin typeface="Comic Sans MS" panose="030F0702030302020204" pitchFamily="66" charset="0"/>
            </a:endParaRPr>
          </a:p>
        </p:txBody>
      </p:sp>
      <p:sp>
        <p:nvSpPr>
          <p:cNvPr id="24" name="TextBox 23"/>
          <p:cNvSpPr txBox="1"/>
          <p:nvPr/>
        </p:nvSpPr>
        <p:spPr>
          <a:xfrm>
            <a:off x="9118276" y="5677879"/>
            <a:ext cx="2556903" cy="830997"/>
          </a:xfrm>
          <a:prstGeom prst="rect">
            <a:avLst/>
          </a:prstGeom>
          <a:noFill/>
        </p:spPr>
        <p:txBody>
          <a:bodyPr wrap="square" rtlCol="0">
            <a:spAutoFit/>
          </a:bodyPr>
          <a:lstStyle/>
          <a:p>
            <a:r>
              <a:rPr lang="en-GB" sz="1600" dirty="0" smtClean="0">
                <a:latin typeface="Comic Sans MS" panose="030F0702030302020204" pitchFamily="66" charset="0"/>
              </a:rPr>
              <a:t>To recall my 2, 5, 10s, 3, 4 and 8 times tables and related division facts. </a:t>
            </a:r>
            <a:endParaRPr lang="en-GB" sz="1600" dirty="0">
              <a:latin typeface="Comic Sans MS" panose="030F0702030302020204" pitchFamily="66" charset="0"/>
            </a:endParaRPr>
          </a:p>
        </p:txBody>
      </p:sp>
    </p:spTree>
    <p:extLst>
      <p:ext uri="{BB962C8B-B14F-4D97-AF65-F5344CB8AC3E}">
        <p14:creationId xmlns:p14="http://schemas.microsoft.com/office/powerpoint/2010/main" val="29073368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87258" y="1811706"/>
            <a:ext cx="2998942" cy="3998588"/>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6"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115079" y="1811706"/>
            <a:ext cx="2998941" cy="3998588"/>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p:cNvSpPr txBox="1"/>
          <p:nvPr/>
        </p:nvSpPr>
        <p:spPr>
          <a:xfrm>
            <a:off x="644192" y="389038"/>
            <a:ext cx="11275437" cy="646331"/>
          </a:xfrm>
          <a:prstGeom prst="rect">
            <a:avLst/>
          </a:prstGeom>
          <a:noFill/>
        </p:spPr>
        <p:txBody>
          <a:bodyPr wrap="square" rtlCol="0">
            <a:spAutoFit/>
          </a:bodyPr>
          <a:lstStyle/>
          <a:p>
            <a:pPr algn="ctr"/>
            <a:r>
              <a:rPr lang="en-GB" sz="3600" dirty="0" smtClean="0">
                <a:latin typeface="Comic Sans MS" panose="030F0702030302020204" pitchFamily="66" charset="0"/>
              </a:rPr>
              <a:t>What does Maths look like in Year 4?</a:t>
            </a:r>
            <a:endParaRPr lang="en-GB" sz="3600" dirty="0">
              <a:latin typeface="Comic Sans MS" panose="030F0702030302020204" pitchFamily="66" charset="0"/>
            </a:endParaRPr>
          </a:p>
        </p:txBody>
      </p:sp>
      <p:sp>
        <p:nvSpPr>
          <p:cNvPr id="27" name="TextBox 26"/>
          <p:cNvSpPr txBox="1"/>
          <p:nvPr/>
        </p:nvSpPr>
        <p:spPr>
          <a:xfrm>
            <a:off x="181968" y="2191609"/>
            <a:ext cx="3100251" cy="830997"/>
          </a:xfrm>
          <a:prstGeom prst="rect">
            <a:avLst/>
          </a:prstGeom>
          <a:noFill/>
        </p:spPr>
        <p:txBody>
          <a:bodyPr wrap="square" rtlCol="0">
            <a:spAutoFit/>
          </a:bodyPr>
          <a:lstStyle/>
          <a:p>
            <a:r>
              <a:rPr lang="en-GB" sz="1600" dirty="0" smtClean="0">
                <a:latin typeface="Comic Sans MS" panose="030F0702030302020204" pitchFamily="66" charset="0"/>
              </a:rPr>
              <a:t>Begin to use expanded formal methods for addition and subtraction.</a:t>
            </a:r>
            <a:endParaRPr lang="en-GB" sz="1600" dirty="0">
              <a:latin typeface="Comic Sans MS" panose="030F0702030302020204" pitchFamily="66" charset="0"/>
            </a:endParaRPr>
          </a:p>
        </p:txBody>
      </p:sp>
      <p:sp>
        <p:nvSpPr>
          <p:cNvPr id="28" name="TextBox 27"/>
          <p:cNvSpPr txBox="1"/>
          <p:nvPr/>
        </p:nvSpPr>
        <p:spPr>
          <a:xfrm>
            <a:off x="9250430" y="4071788"/>
            <a:ext cx="2665251" cy="1077218"/>
          </a:xfrm>
          <a:prstGeom prst="rect">
            <a:avLst/>
          </a:prstGeom>
          <a:noFill/>
        </p:spPr>
        <p:txBody>
          <a:bodyPr wrap="square" rtlCol="0">
            <a:spAutoFit/>
          </a:bodyPr>
          <a:lstStyle/>
          <a:p>
            <a:r>
              <a:rPr lang="en-GB" sz="1600" dirty="0" smtClean="0">
                <a:latin typeface="Comic Sans MS" panose="030F0702030302020204" pitchFamily="66" charset="0"/>
              </a:rPr>
              <a:t>Recognise common groups of equivalent fractions and finding the corresponding decimal. </a:t>
            </a:r>
            <a:endParaRPr lang="en-GB" sz="1600" dirty="0">
              <a:latin typeface="Comic Sans MS" panose="030F0702030302020204" pitchFamily="66" charset="0"/>
            </a:endParaRPr>
          </a:p>
        </p:txBody>
      </p:sp>
      <p:sp>
        <p:nvSpPr>
          <p:cNvPr id="29" name="TextBox 28"/>
          <p:cNvSpPr txBox="1"/>
          <p:nvPr/>
        </p:nvSpPr>
        <p:spPr>
          <a:xfrm>
            <a:off x="9264635" y="5494062"/>
            <a:ext cx="2508068" cy="1077218"/>
          </a:xfrm>
          <a:prstGeom prst="rect">
            <a:avLst/>
          </a:prstGeom>
          <a:noFill/>
        </p:spPr>
        <p:txBody>
          <a:bodyPr wrap="square" rtlCol="0">
            <a:spAutoFit/>
          </a:bodyPr>
          <a:lstStyle/>
          <a:p>
            <a:r>
              <a:rPr lang="en-GB" sz="1600" dirty="0" smtClean="0">
                <a:latin typeface="Comic Sans MS" panose="030F0702030302020204" pitchFamily="66" charset="0"/>
              </a:rPr>
              <a:t>To confidently and securely know times tables facts, including the inverse up to 12x12</a:t>
            </a:r>
          </a:p>
        </p:txBody>
      </p:sp>
      <p:sp>
        <p:nvSpPr>
          <p:cNvPr id="30" name="TextBox 29"/>
          <p:cNvSpPr txBox="1"/>
          <p:nvPr/>
        </p:nvSpPr>
        <p:spPr>
          <a:xfrm>
            <a:off x="296132" y="3402509"/>
            <a:ext cx="2848609" cy="1569660"/>
          </a:xfrm>
          <a:prstGeom prst="rect">
            <a:avLst/>
          </a:prstGeom>
          <a:noFill/>
        </p:spPr>
        <p:txBody>
          <a:bodyPr wrap="square" rtlCol="0">
            <a:spAutoFit/>
          </a:bodyPr>
          <a:lstStyle/>
          <a:p>
            <a:r>
              <a:rPr lang="en-GB" sz="1600" dirty="0" smtClean="0">
                <a:latin typeface="Comic Sans MS" panose="030F0702030302020204" pitchFamily="66" charset="0"/>
              </a:rPr>
              <a:t>Have a secure understanding of number: confidently identifying the value of each digit in a 4 digit number E.g. 2378 the 3 represents 300.  </a:t>
            </a:r>
            <a:endParaRPr lang="en-GB" sz="1600" dirty="0">
              <a:latin typeface="Comic Sans MS" panose="030F0702030302020204" pitchFamily="66" charset="0"/>
            </a:endParaRPr>
          </a:p>
        </p:txBody>
      </p:sp>
      <p:sp>
        <p:nvSpPr>
          <p:cNvPr id="31" name="Rectangle 30"/>
          <p:cNvSpPr/>
          <p:nvPr/>
        </p:nvSpPr>
        <p:spPr>
          <a:xfrm>
            <a:off x="3699558" y="5981372"/>
            <a:ext cx="4831042" cy="584775"/>
          </a:xfrm>
          <a:prstGeom prst="rect">
            <a:avLst/>
          </a:prstGeom>
        </p:spPr>
        <p:txBody>
          <a:bodyPr wrap="square">
            <a:spAutoFit/>
          </a:bodyPr>
          <a:lstStyle/>
          <a:p>
            <a:r>
              <a:rPr lang="en-GB" sz="1600" dirty="0" smtClean="0">
                <a:solidFill>
                  <a:srgbClr val="0B0C0C"/>
                </a:solidFill>
                <a:latin typeface="Comic Sans MS" panose="030F0702030302020204" pitchFamily="66" charset="0"/>
              </a:rPr>
              <a:t>Multiply </a:t>
            </a:r>
            <a:r>
              <a:rPr lang="en-GB" sz="1600" dirty="0">
                <a:solidFill>
                  <a:srgbClr val="0B0C0C"/>
                </a:solidFill>
                <a:latin typeface="Comic Sans MS" panose="030F0702030302020204" pitchFamily="66" charset="0"/>
              </a:rPr>
              <a:t>two-digit and three-digit numbers by a one-digit number using formal written layout</a:t>
            </a:r>
            <a:endParaRPr lang="en-GB" sz="1600" b="0" i="0" dirty="0">
              <a:solidFill>
                <a:srgbClr val="0B0C0C"/>
              </a:solidFill>
              <a:effectLst/>
              <a:latin typeface="Comic Sans MS" panose="030F0702030302020204" pitchFamily="66" charset="0"/>
            </a:endParaRPr>
          </a:p>
        </p:txBody>
      </p:sp>
      <p:sp>
        <p:nvSpPr>
          <p:cNvPr id="32" name="Rectangle 31"/>
          <p:cNvSpPr/>
          <p:nvPr/>
        </p:nvSpPr>
        <p:spPr>
          <a:xfrm>
            <a:off x="336288" y="5488929"/>
            <a:ext cx="2791615" cy="1077218"/>
          </a:xfrm>
          <a:prstGeom prst="rect">
            <a:avLst/>
          </a:prstGeom>
        </p:spPr>
        <p:txBody>
          <a:bodyPr wrap="square">
            <a:spAutoFit/>
          </a:bodyPr>
          <a:lstStyle/>
          <a:p>
            <a:r>
              <a:rPr lang="en-GB" sz="1600" dirty="0" smtClean="0">
                <a:latin typeface="Comic Sans MS" panose="030F0702030302020204" pitchFamily="66" charset="0"/>
              </a:rPr>
              <a:t>To solve practical and number problems using reasoning to justify answers. </a:t>
            </a:r>
          </a:p>
        </p:txBody>
      </p:sp>
      <p:sp>
        <p:nvSpPr>
          <p:cNvPr id="33" name="Rectangle 32"/>
          <p:cNvSpPr/>
          <p:nvPr/>
        </p:nvSpPr>
        <p:spPr>
          <a:xfrm>
            <a:off x="9199053" y="2630860"/>
            <a:ext cx="2853039" cy="1077218"/>
          </a:xfrm>
          <a:prstGeom prst="rect">
            <a:avLst/>
          </a:prstGeom>
        </p:spPr>
        <p:txBody>
          <a:bodyPr wrap="square">
            <a:spAutoFit/>
          </a:bodyPr>
          <a:lstStyle/>
          <a:p>
            <a:r>
              <a:rPr lang="en-GB" sz="1600" dirty="0" smtClean="0">
                <a:solidFill>
                  <a:srgbClr val="0B0C0C"/>
                </a:solidFill>
                <a:latin typeface="Comic Sans MS" panose="030F0702030302020204" pitchFamily="66" charset="0"/>
              </a:rPr>
              <a:t>Solve addition and subtraction two-step deciding which operations and methods to use and why</a:t>
            </a:r>
            <a:endParaRPr lang="en-GB" sz="1600" b="0" i="0" dirty="0">
              <a:solidFill>
                <a:srgbClr val="0B0C0C"/>
              </a:solidFill>
              <a:effectLst/>
              <a:latin typeface="Comic Sans MS" panose="030F0702030302020204" pitchFamily="66" charset="0"/>
            </a:endParaRPr>
          </a:p>
        </p:txBody>
      </p:sp>
      <p:sp>
        <p:nvSpPr>
          <p:cNvPr id="2" name="Rectangle 1"/>
          <p:cNvSpPr/>
          <p:nvPr/>
        </p:nvSpPr>
        <p:spPr>
          <a:xfrm>
            <a:off x="307790" y="1255065"/>
            <a:ext cx="5189241" cy="338554"/>
          </a:xfrm>
          <a:prstGeom prst="rect">
            <a:avLst/>
          </a:prstGeom>
        </p:spPr>
        <p:txBody>
          <a:bodyPr wrap="none">
            <a:spAutoFit/>
          </a:bodyPr>
          <a:lstStyle/>
          <a:p>
            <a:r>
              <a:rPr lang="en-GB" sz="1600" dirty="0">
                <a:latin typeface="Comic Sans MS" panose="030F0702030302020204" pitchFamily="66" charset="0"/>
                <a:ea typeface="Georgia" panose="02040502050405020303" pitchFamily="18" charset="0"/>
                <a:cs typeface="Georgia" panose="02040502050405020303" pitchFamily="18" charset="0"/>
              </a:rPr>
              <a:t>Find the perimeter of regular and irregular polygons</a:t>
            </a:r>
            <a:endParaRPr lang="en-GB" sz="1600" dirty="0">
              <a:latin typeface="Comic Sans MS" panose="030F0702030302020204" pitchFamily="66" charset="0"/>
            </a:endParaRPr>
          </a:p>
        </p:txBody>
      </p:sp>
      <p:sp>
        <p:nvSpPr>
          <p:cNvPr id="3" name="Rectangle 2"/>
          <p:cNvSpPr/>
          <p:nvPr/>
        </p:nvSpPr>
        <p:spPr>
          <a:xfrm>
            <a:off x="9313887" y="1439941"/>
            <a:ext cx="2538335" cy="830997"/>
          </a:xfrm>
          <a:prstGeom prst="rect">
            <a:avLst/>
          </a:prstGeom>
        </p:spPr>
        <p:txBody>
          <a:bodyPr wrap="square">
            <a:spAutoFit/>
          </a:bodyPr>
          <a:lstStyle/>
          <a:p>
            <a:r>
              <a:rPr lang="en-GB" sz="1600" dirty="0">
                <a:latin typeface="Comic Sans MS" panose="030F0702030302020204" pitchFamily="66" charset="0"/>
                <a:ea typeface="Georgia" panose="02040502050405020303" pitchFamily="18" charset="0"/>
                <a:cs typeface="Georgia" panose="02040502050405020303" pitchFamily="18" charset="0"/>
              </a:rPr>
              <a:t>Convert mixed numbers to improper fractions and vice versa</a:t>
            </a:r>
            <a:endParaRPr lang="en-GB" sz="1600" dirty="0">
              <a:latin typeface="Comic Sans MS" panose="030F0702030302020204" pitchFamily="66" charset="0"/>
            </a:endParaRPr>
          </a:p>
        </p:txBody>
      </p:sp>
    </p:spTree>
    <p:extLst>
      <p:ext uri="{BB962C8B-B14F-4D97-AF65-F5344CB8AC3E}">
        <p14:creationId xmlns:p14="http://schemas.microsoft.com/office/powerpoint/2010/main" val="388438831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420174" y="382107"/>
            <a:ext cx="11275437" cy="646331"/>
          </a:xfrm>
          <a:prstGeom prst="rect">
            <a:avLst/>
          </a:prstGeom>
          <a:noFill/>
        </p:spPr>
        <p:txBody>
          <a:bodyPr wrap="square" rtlCol="0">
            <a:spAutoFit/>
          </a:bodyPr>
          <a:lstStyle/>
          <a:p>
            <a:pPr algn="ctr"/>
            <a:r>
              <a:rPr lang="en-GB" sz="3600" dirty="0" smtClean="0">
                <a:latin typeface="Comic Sans MS" panose="030F0702030302020204" pitchFamily="66" charset="0"/>
              </a:rPr>
              <a:t>What does Maths look like in Year 5?</a:t>
            </a:r>
            <a:endParaRPr lang="en-GB" sz="3600" dirty="0">
              <a:latin typeface="Comic Sans MS" panose="030F0702030302020204" pitchFamily="66" charset="0"/>
            </a:endParaRPr>
          </a:p>
        </p:txBody>
      </p:sp>
      <p:sp>
        <p:nvSpPr>
          <p:cNvPr id="15" name="TextBox 14"/>
          <p:cNvSpPr txBox="1"/>
          <p:nvPr/>
        </p:nvSpPr>
        <p:spPr>
          <a:xfrm>
            <a:off x="224341" y="3206545"/>
            <a:ext cx="2638430" cy="1246495"/>
          </a:xfrm>
          <a:prstGeom prst="rect">
            <a:avLst/>
          </a:prstGeom>
          <a:noFill/>
        </p:spPr>
        <p:txBody>
          <a:bodyPr wrap="square" rtlCol="0">
            <a:spAutoFit/>
          </a:bodyPr>
          <a:lstStyle/>
          <a:p>
            <a:r>
              <a:rPr lang="en-GB" sz="1500" dirty="0" smtClean="0">
                <a:latin typeface="Comic Sans MS" panose="030F0702030302020204" pitchFamily="66" charset="0"/>
              </a:rPr>
              <a:t>To use the formal written methods for all four operations (addition, subtraction, division and multiplication)</a:t>
            </a:r>
            <a:endParaRPr lang="en-GB" sz="1500" dirty="0">
              <a:latin typeface="Comic Sans MS" panose="030F0702030302020204" pitchFamily="66" charset="0"/>
            </a:endParaRPr>
          </a:p>
        </p:txBody>
      </p:sp>
      <p:sp>
        <p:nvSpPr>
          <p:cNvPr id="17" name="Rectangle 16"/>
          <p:cNvSpPr/>
          <p:nvPr/>
        </p:nvSpPr>
        <p:spPr>
          <a:xfrm>
            <a:off x="106901" y="4835442"/>
            <a:ext cx="2768721" cy="830997"/>
          </a:xfrm>
          <a:prstGeom prst="rect">
            <a:avLst/>
          </a:prstGeom>
        </p:spPr>
        <p:txBody>
          <a:bodyPr wrap="square">
            <a:spAutoFit/>
          </a:bodyPr>
          <a:lstStyle/>
          <a:p>
            <a:pPr algn="ctr"/>
            <a:r>
              <a:rPr lang="en-GB" sz="1600" dirty="0">
                <a:latin typeface="Comic Sans MS" panose="030F0702030302020204" pitchFamily="66" charset="0"/>
              </a:rPr>
              <a:t>Rapid and accurate recall of </a:t>
            </a:r>
            <a:r>
              <a:rPr lang="en-GB" sz="1600" b="1" dirty="0">
                <a:latin typeface="Comic Sans MS" panose="030F0702030302020204" pitchFamily="66" charset="0"/>
              </a:rPr>
              <a:t>ALL</a:t>
            </a:r>
            <a:r>
              <a:rPr lang="en-GB" sz="1600" dirty="0">
                <a:latin typeface="Comic Sans MS" panose="030F0702030302020204" pitchFamily="66" charset="0"/>
              </a:rPr>
              <a:t> times </a:t>
            </a:r>
            <a:r>
              <a:rPr lang="en-GB" sz="1600" dirty="0" smtClean="0">
                <a:latin typeface="Comic Sans MS" panose="030F0702030302020204" pitchFamily="66" charset="0"/>
              </a:rPr>
              <a:t>tables and related division facts</a:t>
            </a:r>
            <a:endParaRPr lang="en-GB" sz="1600" dirty="0">
              <a:latin typeface="Comic Sans MS" panose="030F0702030302020204" pitchFamily="66" charset="0"/>
            </a:endParaRPr>
          </a:p>
        </p:txBody>
      </p:sp>
      <p:sp>
        <p:nvSpPr>
          <p:cNvPr id="18" name="Rectangle 17"/>
          <p:cNvSpPr/>
          <p:nvPr/>
        </p:nvSpPr>
        <p:spPr>
          <a:xfrm>
            <a:off x="130291" y="6031372"/>
            <a:ext cx="4044874" cy="584775"/>
          </a:xfrm>
          <a:prstGeom prst="rect">
            <a:avLst/>
          </a:prstGeom>
        </p:spPr>
        <p:txBody>
          <a:bodyPr wrap="square">
            <a:spAutoFit/>
          </a:bodyPr>
          <a:lstStyle/>
          <a:p>
            <a:pPr algn="ctr"/>
            <a:r>
              <a:rPr lang="en-GB" sz="1600" dirty="0" smtClean="0">
                <a:latin typeface="Comic Sans MS" panose="030F0702030302020204" pitchFamily="66" charset="0"/>
              </a:rPr>
              <a:t>Draw </a:t>
            </a:r>
            <a:r>
              <a:rPr lang="en-GB" sz="1600" dirty="0">
                <a:latin typeface="Comic Sans MS" panose="030F0702030302020204" pitchFamily="66" charset="0"/>
              </a:rPr>
              <a:t>upon a variety of mental maths strategies to support arithmetic skills </a:t>
            </a:r>
          </a:p>
        </p:txBody>
      </p:sp>
      <p:sp>
        <p:nvSpPr>
          <p:cNvPr id="20" name="TextBox 19"/>
          <p:cNvSpPr txBox="1"/>
          <p:nvPr/>
        </p:nvSpPr>
        <p:spPr>
          <a:xfrm>
            <a:off x="9541813" y="4453040"/>
            <a:ext cx="2155932" cy="830997"/>
          </a:xfrm>
          <a:prstGeom prst="rect">
            <a:avLst/>
          </a:prstGeom>
          <a:noFill/>
        </p:spPr>
        <p:txBody>
          <a:bodyPr wrap="square" rtlCol="0">
            <a:spAutoFit/>
          </a:bodyPr>
          <a:lstStyle/>
          <a:p>
            <a:r>
              <a:rPr lang="en-GB" sz="1600" dirty="0" smtClean="0">
                <a:latin typeface="Comic Sans MS" panose="030F0702030302020204" pitchFamily="66" charset="0"/>
              </a:rPr>
              <a:t>Convert between units of measure e.g. grams to kilograms</a:t>
            </a:r>
            <a:endParaRPr lang="en-GB" sz="1600" dirty="0">
              <a:latin typeface="Comic Sans MS" panose="030F0702030302020204" pitchFamily="66" charset="0"/>
            </a:endParaRPr>
          </a:p>
        </p:txBody>
      </p:sp>
      <p:sp>
        <p:nvSpPr>
          <p:cNvPr id="21" name="Rectangle 20"/>
          <p:cNvSpPr/>
          <p:nvPr/>
        </p:nvSpPr>
        <p:spPr>
          <a:xfrm>
            <a:off x="9329044" y="2629662"/>
            <a:ext cx="2581469" cy="1569660"/>
          </a:xfrm>
          <a:prstGeom prst="rect">
            <a:avLst/>
          </a:prstGeom>
        </p:spPr>
        <p:txBody>
          <a:bodyPr wrap="square">
            <a:spAutoFit/>
          </a:bodyPr>
          <a:lstStyle/>
          <a:p>
            <a:pPr algn="ctr"/>
            <a:r>
              <a:rPr lang="en-GB" sz="1600" dirty="0">
                <a:latin typeface="Comic Sans MS" panose="030F0702030302020204" pitchFamily="66" charset="0"/>
              </a:rPr>
              <a:t>Secure understanding of fractions including simplifying, </a:t>
            </a:r>
            <a:r>
              <a:rPr lang="en-GB" sz="1600" dirty="0" smtClean="0">
                <a:latin typeface="Comic Sans MS" panose="030F0702030302020204" pitchFamily="66" charset="0"/>
              </a:rPr>
              <a:t>equivalent fractions </a:t>
            </a:r>
            <a:r>
              <a:rPr lang="en-GB" sz="1600" dirty="0">
                <a:latin typeface="Comic Sans MS" panose="030F0702030302020204" pitchFamily="66" charset="0"/>
              </a:rPr>
              <a:t>and calculating with fractions (+ </a:t>
            </a:r>
            <a:r>
              <a:rPr lang="en-GB" sz="1600" dirty="0" smtClean="0">
                <a:latin typeface="Comic Sans MS" panose="030F0702030302020204" pitchFamily="66" charset="0"/>
              </a:rPr>
              <a:t>- and x by integers)</a:t>
            </a:r>
            <a:endParaRPr lang="en-GB" sz="1600" dirty="0">
              <a:latin typeface="Comic Sans MS" panose="030F0702030302020204" pitchFamily="66" charset="0"/>
            </a:endParaRPr>
          </a:p>
        </p:txBody>
      </p:sp>
      <p:sp>
        <p:nvSpPr>
          <p:cNvPr id="22" name="Rectangle 21"/>
          <p:cNvSpPr/>
          <p:nvPr/>
        </p:nvSpPr>
        <p:spPr>
          <a:xfrm>
            <a:off x="4679098" y="5800546"/>
            <a:ext cx="4423955" cy="830997"/>
          </a:xfrm>
          <a:prstGeom prst="rect">
            <a:avLst/>
          </a:prstGeom>
        </p:spPr>
        <p:txBody>
          <a:bodyPr wrap="square">
            <a:spAutoFit/>
          </a:bodyPr>
          <a:lstStyle/>
          <a:p>
            <a:pPr algn="ctr"/>
            <a:r>
              <a:rPr lang="en-GB" sz="1600" dirty="0" smtClean="0">
                <a:latin typeface="Comic Sans MS" panose="030F0702030302020204" pitchFamily="66" charset="0"/>
              </a:rPr>
              <a:t>To solve number problems using reasoning to justify my answers and to prove and disprove.</a:t>
            </a:r>
            <a:endParaRPr lang="en-GB" sz="1600" dirty="0">
              <a:latin typeface="Comic Sans MS" panose="030F0702030302020204" pitchFamily="66" charset="0"/>
            </a:endParaRPr>
          </a:p>
        </p:txBody>
      </p:sp>
      <p:pic>
        <p:nvPicPr>
          <p:cNvPr id="23" name="Picture 2" descr="Image previe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62771" y="1284523"/>
            <a:ext cx="3184242" cy="4245656"/>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4" descr="Image previe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0484" y="1284523"/>
            <a:ext cx="3194954" cy="425993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06901" y="1993146"/>
            <a:ext cx="2755870" cy="830997"/>
          </a:xfrm>
          <a:prstGeom prst="rect">
            <a:avLst/>
          </a:prstGeom>
        </p:spPr>
        <p:txBody>
          <a:bodyPr wrap="square">
            <a:spAutoFit/>
          </a:bodyPr>
          <a:lstStyle/>
          <a:p>
            <a:r>
              <a:rPr lang="en-GB" sz="1600" dirty="0">
                <a:latin typeface="Comic Sans MS" panose="030F0702030302020204" pitchFamily="66" charset="0"/>
                <a:ea typeface="Georgia" panose="02040502050405020303" pitchFamily="18" charset="0"/>
                <a:cs typeface="Georgia" panose="02040502050405020303" pitchFamily="18" charset="0"/>
              </a:rPr>
              <a:t>Recognise the place value of each digit in numbers with up to 2 decimal places</a:t>
            </a:r>
            <a:endParaRPr lang="en-GB" sz="1600" dirty="0">
              <a:latin typeface="Comic Sans MS" panose="030F0702030302020204" pitchFamily="66" charset="0"/>
            </a:endParaRPr>
          </a:p>
        </p:txBody>
      </p:sp>
      <p:sp>
        <p:nvSpPr>
          <p:cNvPr id="3" name="Rectangle 2"/>
          <p:cNvSpPr/>
          <p:nvPr/>
        </p:nvSpPr>
        <p:spPr>
          <a:xfrm>
            <a:off x="9606987" y="5785150"/>
            <a:ext cx="1622787" cy="830997"/>
          </a:xfrm>
          <a:prstGeom prst="rect">
            <a:avLst/>
          </a:prstGeom>
        </p:spPr>
        <p:txBody>
          <a:bodyPr wrap="square">
            <a:spAutoFit/>
          </a:bodyPr>
          <a:lstStyle/>
          <a:p>
            <a:r>
              <a:rPr lang="en-GB" sz="1600" dirty="0">
                <a:latin typeface="Comic Sans MS" panose="030F0702030302020204" pitchFamily="66" charset="0"/>
                <a:ea typeface="Georgia" panose="02040502050405020303" pitchFamily="18" charset="0"/>
                <a:cs typeface="Georgia" panose="02040502050405020303" pitchFamily="18" charset="0"/>
              </a:rPr>
              <a:t>Find non-unit fractions of quantities.</a:t>
            </a:r>
            <a:endParaRPr lang="en-GB" sz="1600" dirty="0">
              <a:latin typeface="Comic Sans MS" panose="030F0702030302020204" pitchFamily="66" charset="0"/>
            </a:endParaRPr>
          </a:p>
        </p:txBody>
      </p:sp>
      <p:sp>
        <p:nvSpPr>
          <p:cNvPr id="4" name="Rectangle 3"/>
          <p:cNvSpPr/>
          <p:nvPr/>
        </p:nvSpPr>
        <p:spPr>
          <a:xfrm>
            <a:off x="9329044" y="1408371"/>
            <a:ext cx="2642115" cy="830997"/>
          </a:xfrm>
          <a:prstGeom prst="rect">
            <a:avLst/>
          </a:prstGeom>
        </p:spPr>
        <p:txBody>
          <a:bodyPr wrap="square">
            <a:spAutoFit/>
          </a:bodyPr>
          <a:lstStyle/>
          <a:p>
            <a:r>
              <a:rPr lang="en-GB" sz="1600" dirty="0" smtClean="0">
                <a:latin typeface="Comic Sans MS" panose="030F0702030302020204" pitchFamily="66" charset="0"/>
                <a:ea typeface="Georgia" panose="02040502050405020303" pitchFamily="18" charset="0"/>
                <a:cs typeface="Georgia" panose="02040502050405020303" pitchFamily="18" charset="0"/>
              </a:rPr>
              <a:t>Measure </a:t>
            </a:r>
            <a:r>
              <a:rPr lang="en-GB" sz="1600" dirty="0">
                <a:latin typeface="Comic Sans MS" panose="030F0702030302020204" pitchFamily="66" charset="0"/>
                <a:ea typeface="Georgia" panose="02040502050405020303" pitchFamily="18" charset="0"/>
                <a:cs typeface="Georgia" panose="02040502050405020303" pitchFamily="18" charset="0"/>
              </a:rPr>
              <a:t>angles in degrees (°) and draw angles of a given size.</a:t>
            </a:r>
            <a:endParaRPr lang="en-GB" sz="1600" dirty="0">
              <a:latin typeface="Comic Sans MS" panose="030F0702030302020204" pitchFamily="66" charset="0"/>
            </a:endParaRPr>
          </a:p>
        </p:txBody>
      </p:sp>
    </p:spTree>
    <p:extLst>
      <p:ext uri="{BB962C8B-B14F-4D97-AF65-F5344CB8AC3E}">
        <p14:creationId xmlns:p14="http://schemas.microsoft.com/office/powerpoint/2010/main" val="14785318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3686121" y="235623"/>
            <a:ext cx="833170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600" dirty="0" smtClean="0">
                <a:solidFill>
                  <a:schemeClr val="accent4">
                    <a:lumMod val="10000"/>
                  </a:schemeClr>
                </a:solidFill>
                <a:latin typeface="Comic Sans MS" panose="030F0702030302020204" pitchFamily="66" charset="0"/>
                <a:cs typeface="Arial" charset="0"/>
              </a:rPr>
              <a:t>What does Maths look like in Year 6?</a:t>
            </a:r>
            <a:endParaRPr lang="en-US" altLang="en-US" sz="3600" dirty="0">
              <a:solidFill>
                <a:schemeClr val="accent4">
                  <a:lumMod val="10000"/>
                </a:schemeClr>
              </a:solidFill>
              <a:latin typeface="Comic Sans MS" panose="030F0702030302020204" pitchFamily="66" charset="0"/>
              <a:cs typeface="Arial" charset="0"/>
            </a:endParaRPr>
          </a:p>
        </p:txBody>
      </p:sp>
      <p:pic>
        <p:nvPicPr>
          <p:cNvPr id="16" name="Picture 2" descr="Image preview"/>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741" t="2935" r="1817" b="4189"/>
          <a:stretch/>
        </p:blipFill>
        <p:spPr bwMode="auto">
          <a:xfrm rot="10800000">
            <a:off x="2099707" y="2026533"/>
            <a:ext cx="4307816" cy="313295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4" descr="Image preview"/>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5492" r="7344" b="14655"/>
          <a:stretch/>
        </p:blipFill>
        <p:spPr bwMode="auto">
          <a:xfrm rot="10800000">
            <a:off x="6407523" y="2026532"/>
            <a:ext cx="4265474" cy="313233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58922" y="4980894"/>
            <a:ext cx="1972491" cy="1323439"/>
          </a:xfrm>
          <a:prstGeom prst="rect">
            <a:avLst/>
          </a:prstGeom>
          <a:noFill/>
        </p:spPr>
        <p:txBody>
          <a:bodyPr wrap="square" rtlCol="0">
            <a:spAutoFit/>
          </a:bodyPr>
          <a:lstStyle/>
          <a:p>
            <a:pPr algn="ctr"/>
            <a:r>
              <a:rPr lang="en-GB" sz="1600" dirty="0" smtClean="0">
                <a:latin typeface="Comic Sans MS" panose="030F0702030302020204" pitchFamily="66" charset="0"/>
              </a:rPr>
              <a:t>To consolidate the formal written methods and use alongside efficient mental strategies</a:t>
            </a:r>
            <a:endParaRPr lang="en-GB" sz="1600" dirty="0">
              <a:latin typeface="Comic Sans MS" panose="030F0702030302020204" pitchFamily="66" charset="0"/>
            </a:endParaRPr>
          </a:p>
        </p:txBody>
      </p:sp>
      <p:sp>
        <p:nvSpPr>
          <p:cNvPr id="26" name="TextBox 25"/>
          <p:cNvSpPr txBox="1"/>
          <p:nvPr/>
        </p:nvSpPr>
        <p:spPr>
          <a:xfrm>
            <a:off x="4435032" y="5558627"/>
            <a:ext cx="1972491" cy="830997"/>
          </a:xfrm>
          <a:prstGeom prst="rect">
            <a:avLst/>
          </a:prstGeom>
          <a:noFill/>
        </p:spPr>
        <p:txBody>
          <a:bodyPr wrap="square" rtlCol="0">
            <a:spAutoFit/>
          </a:bodyPr>
          <a:lstStyle/>
          <a:p>
            <a:pPr algn="ctr"/>
            <a:r>
              <a:rPr lang="en-GB" sz="1600" dirty="0" smtClean="0">
                <a:latin typeface="Comic Sans MS" panose="030F0702030302020204" pitchFamily="66" charset="0"/>
              </a:rPr>
              <a:t>Systematic and methodical workings</a:t>
            </a:r>
            <a:endParaRPr lang="en-GB" sz="1600" dirty="0">
              <a:latin typeface="Comic Sans MS" panose="030F0702030302020204" pitchFamily="66" charset="0"/>
            </a:endParaRPr>
          </a:p>
        </p:txBody>
      </p:sp>
      <p:sp>
        <p:nvSpPr>
          <p:cNvPr id="27" name="TextBox 26"/>
          <p:cNvSpPr txBox="1"/>
          <p:nvPr/>
        </p:nvSpPr>
        <p:spPr>
          <a:xfrm>
            <a:off x="2281123" y="5545393"/>
            <a:ext cx="1972491" cy="830997"/>
          </a:xfrm>
          <a:prstGeom prst="rect">
            <a:avLst/>
          </a:prstGeom>
          <a:noFill/>
        </p:spPr>
        <p:txBody>
          <a:bodyPr wrap="square" rtlCol="0">
            <a:spAutoFit/>
          </a:bodyPr>
          <a:lstStyle/>
          <a:p>
            <a:pPr algn="ctr"/>
            <a:r>
              <a:rPr lang="en-GB" sz="1600" dirty="0" smtClean="0">
                <a:latin typeface="Comic Sans MS" panose="030F0702030302020204" pitchFamily="66" charset="0"/>
              </a:rPr>
              <a:t>Working with numbers beyond 6 and 7 digits</a:t>
            </a:r>
            <a:endParaRPr lang="en-GB" sz="1600" dirty="0">
              <a:latin typeface="Comic Sans MS" panose="030F0702030302020204" pitchFamily="66" charset="0"/>
            </a:endParaRPr>
          </a:p>
        </p:txBody>
      </p:sp>
      <p:sp>
        <p:nvSpPr>
          <p:cNvPr id="28" name="TextBox 27"/>
          <p:cNvSpPr txBox="1"/>
          <p:nvPr/>
        </p:nvSpPr>
        <p:spPr>
          <a:xfrm>
            <a:off x="1641565" y="1145362"/>
            <a:ext cx="2512423" cy="830997"/>
          </a:xfrm>
          <a:prstGeom prst="rect">
            <a:avLst/>
          </a:prstGeom>
          <a:noFill/>
        </p:spPr>
        <p:txBody>
          <a:bodyPr wrap="square" rtlCol="0">
            <a:spAutoFit/>
          </a:bodyPr>
          <a:lstStyle/>
          <a:p>
            <a:pPr algn="ctr"/>
            <a:r>
              <a:rPr lang="en-GB" sz="1600" dirty="0" smtClean="0">
                <a:latin typeface="Comic Sans MS" panose="030F0702030302020204" pitchFamily="66" charset="0"/>
              </a:rPr>
              <a:t>Rapid and accurate recall of </a:t>
            </a:r>
            <a:r>
              <a:rPr lang="en-GB" sz="1600" b="1" dirty="0" smtClean="0">
                <a:latin typeface="Comic Sans MS" panose="030F0702030302020204" pitchFamily="66" charset="0"/>
              </a:rPr>
              <a:t>ALL</a:t>
            </a:r>
            <a:r>
              <a:rPr lang="en-GB" sz="1600" dirty="0" smtClean="0">
                <a:latin typeface="Comic Sans MS" panose="030F0702030302020204" pitchFamily="66" charset="0"/>
              </a:rPr>
              <a:t> times tables</a:t>
            </a:r>
            <a:endParaRPr lang="en-GB" sz="1600" dirty="0">
              <a:latin typeface="Comic Sans MS" panose="030F0702030302020204" pitchFamily="66" charset="0"/>
            </a:endParaRPr>
          </a:p>
        </p:txBody>
      </p:sp>
      <p:sp>
        <p:nvSpPr>
          <p:cNvPr id="29" name="TextBox 28"/>
          <p:cNvSpPr txBox="1"/>
          <p:nvPr/>
        </p:nvSpPr>
        <p:spPr>
          <a:xfrm>
            <a:off x="59474" y="2026533"/>
            <a:ext cx="1972491" cy="830997"/>
          </a:xfrm>
          <a:prstGeom prst="rect">
            <a:avLst/>
          </a:prstGeom>
          <a:noFill/>
        </p:spPr>
        <p:txBody>
          <a:bodyPr wrap="square" rtlCol="0">
            <a:spAutoFit/>
          </a:bodyPr>
          <a:lstStyle/>
          <a:p>
            <a:pPr algn="ctr"/>
            <a:r>
              <a:rPr lang="en-GB" sz="1600" dirty="0" smtClean="0">
                <a:latin typeface="Comic Sans MS" panose="030F0702030302020204" pitchFamily="66" charset="0"/>
              </a:rPr>
              <a:t>Solve problems involving ratio relationships</a:t>
            </a:r>
            <a:endParaRPr lang="en-GB" sz="1600" dirty="0">
              <a:latin typeface="Comic Sans MS" panose="030F0702030302020204" pitchFamily="66" charset="0"/>
            </a:endParaRPr>
          </a:p>
        </p:txBody>
      </p:sp>
      <p:sp>
        <p:nvSpPr>
          <p:cNvPr id="30" name="TextBox 29"/>
          <p:cNvSpPr txBox="1"/>
          <p:nvPr/>
        </p:nvSpPr>
        <p:spPr>
          <a:xfrm>
            <a:off x="6588941" y="5545393"/>
            <a:ext cx="2512423" cy="1077218"/>
          </a:xfrm>
          <a:prstGeom prst="rect">
            <a:avLst/>
          </a:prstGeom>
          <a:noFill/>
        </p:spPr>
        <p:txBody>
          <a:bodyPr wrap="square" rtlCol="0">
            <a:spAutoFit/>
          </a:bodyPr>
          <a:lstStyle/>
          <a:p>
            <a:pPr algn="ctr"/>
            <a:r>
              <a:rPr lang="en-GB" sz="1600" dirty="0" smtClean="0">
                <a:latin typeface="Comic Sans MS" panose="030F0702030302020204" pitchFamily="66" charset="0"/>
              </a:rPr>
              <a:t>Draw upon a variety of mental maths strategies to support arithmetic skills </a:t>
            </a:r>
            <a:endParaRPr lang="en-GB" sz="1600" dirty="0">
              <a:latin typeface="Comic Sans MS" panose="030F0702030302020204" pitchFamily="66" charset="0"/>
            </a:endParaRPr>
          </a:p>
        </p:txBody>
      </p:sp>
      <p:sp>
        <p:nvSpPr>
          <p:cNvPr id="31" name="TextBox 30"/>
          <p:cNvSpPr txBox="1"/>
          <p:nvPr/>
        </p:nvSpPr>
        <p:spPr>
          <a:xfrm>
            <a:off x="10715340" y="2799206"/>
            <a:ext cx="1408919" cy="830997"/>
          </a:xfrm>
          <a:prstGeom prst="rect">
            <a:avLst/>
          </a:prstGeom>
          <a:noFill/>
        </p:spPr>
        <p:txBody>
          <a:bodyPr wrap="square" rtlCol="0">
            <a:spAutoFit/>
          </a:bodyPr>
          <a:lstStyle/>
          <a:p>
            <a:pPr algn="ctr"/>
            <a:r>
              <a:rPr lang="en-GB" sz="1600" dirty="0" smtClean="0">
                <a:latin typeface="Comic Sans MS" panose="030F0702030302020204" pitchFamily="66" charset="0"/>
              </a:rPr>
              <a:t>Solve multi-step word problems</a:t>
            </a:r>
            <a:endParaRPr lang="en-GB" sz="1600" dirty="0">
              <a:latin typeface="Comic Sans MS" panose="030F0702030302020204" pitchFamily="66" charset="0"/>
            </a:endParaRPr>
          </a:p>
        </p:txBody>
      </p:sp>
      <p:sp>
        <p:nvSpPr>
          <p:cNvPr id="32" name="TextBox 31"/>
          <p:cNvSpPr txBox="1"/>
          <p:nvPr/>
        </p:nvSpPr>
        <p:spPr>
          <a:xfrm>
            <a:off x="9335590" y="5233601"/>
            <a:ext cx="2682238" cy="1569660"/>
          </a:xfrm>
          <a:prstGeom prst="rect">
            <a:avLst/>
          </a:prstGeom>
          <a:noFill/>
        </p:spPr>
        <p:txBody>
          <a:bodyPr wrap="square" rtlCol="0">
            <a:spAutoFit/>
          </a:bodyPr>
          <a:lstStyle/>
          <a:p>
            <a:pPr algn="ctr"/>
            <a:r>
              <a:rPr lang="en-GB" sz="1600" dirty="0" smtClean="0">
                <a:latin typeface="Comic Sans MS" panose="030F0702030302020204" pitchFamily="66" charset="0"/>
              </a:rPr>
              <a:t>Use common factors and multiples to simplify fractions. To securely use all four operations when calculating with fractions (+ - x ÷)</a:t>
            </a:r>
            <a:endParaRPr lang="en-GB" sz="1600" dirty="0">
              <a:latin typeface="Comic Sans MS" panose="030F0702030302020204" pitchFamily="66" charset="0"/>
            </a:endParaRPr>
          </a:p>
        </p:txBody>
      </p:sp>
      <p:sp>
        <p:nvSpPr>
          <p:cNvPr id="33" name="TextBox 32"/>
          <p:cNvSpPr txBox="1"/>
          <p:nvPr/>
        </p:nvSpPr>
        <p:spPr>
          <a:xfrm>
            <a:off x="10809366" y="4286283"/>
            <a:ext cx="1136181" cy="369332"/>
          </a:xfrm>
          <a:prstGeom prst="rect">
            <a:avLst/>
          </a:prstGeom>
          <a:noFill/>
        </p:spPr>
        <p:txBody>
          <a:bodyPr wrap="square" rtlCol="0">
            <a:spAutoFit/>
          </a:bodyPr>
          <a:lstStyle/>
          <a:p>
            <a:pPr algn="ctr"/>
            <a:r>
              <a:rPr lang="en-GB" dirty="0" smtClean="0">
                <a:latin typeface="Comic Sans MS" panose="030F0702030302020204" pitchFamily="66" charset="0"/>
              </a:rPr>
              <a:t>Algebra</a:t>
            </a:r>
            <a:endParaRPr lang="en-GB" dirty="0">
              <a:latin typeface="Comic Sans MS" panose="030F0702030302020204" pitchFamily="66" charset="0"/>
            </a:endParaRPr>
          </a:p>
        </p:txBody>
      </p:sp>
      <p:sp>
        <p:nvSpPr>
          <p:cNvPr id="34" name="TextBox 33"/>
          <p:cNvSpPr txBox="1"/>
          <p:nvPr/>
        </p:nvSpPr>
        <p:spPr>
          <a:xfrm>
            <a:off x="30563" y="3196632"/>
            <a:ext cx="1972491" cy="1569660"/>
          </a:xfrm>
          <a:prstGeom prst="rect">
            <a:avLst/>
          </a:prstGeom>
          <a:noFill/>
        </p:spPr>
        <p:txBody>
          <a:bodyPr wrap="square" rtlCol="0">
            <a:spAutoFit/>
          </a:bodyPr>
          <a:lstStyle/>
          <a:p>
            <a:pPr algn="ctr"/>
            <a:r>
              <a:rPr lang="en-GB" sz="1600" dirty="0" smtClean="0">
                <a:latin typeface="Comic Sans MS" panose="030F0702030302020204" pitchFamily="66" charset="0"/>
              </a:rPr>
              <a:t>Recognise the place value of each digit in numbers up to 10 million, including decimal fractions</a:t>
            </a:r>
            <a:endParaRPr lang="en-GB" sz="1600" dirty="0">
              <a:latin typeface="Comic Sans MS" panose="030F0702030302020204" pitchFamily="66" charset="0"/>
            </a:endParaRPr>
          </a:p>
        </p:txBody>
      </p:sp>
      <p:sp>
        <p:nvSpPr>
          <p:cNvPr id="35" name="TextBox 34"/>
          <p:cNvSpPr txBox="1"/>
          <p:nvPr/>
        </p:nvSpPr>
        <p:spPr>
          <a:xfrm>
            <a:off x="4253614" y="1178923"/>
            <a:ext cx="5465686" cy="584775"/>
          </a:xfrm>
          <a:prstGeom prst="rect">
            <a:avLst/>
          </a:prstGeom>
          <a:noFill/>
        </p:spPr>
        <p:txBody>
          <a:bodyPr wrap="square" rtlCol="0">
            <a:spAutoFit/>
          </a:bodyPr>
          <a:lstStyle/>
          <a:p>
            <a:pPr algn="ctr"/>
            <a:r>
              <a:rPr lang="en-GB" sz="1600" dirty="0" smtClean="0">
                <a:latin typeface="Comic Sans MS" panose="030F0702030302020204" pitchFamily="66" charset="0"/>
              </a:rPr>
              <a:t>Draw, compose and decompose shapes according to given properties, including dimensions, angles and area</a:t>
            </a:r>
            <a:endParaRPr lang="en-GB" sz="1600" dirty="0">
              <a:latin typeface="Comic Sans MS" panose="030F0702030302020204" pitchFamily="66" charset="0"/>
            </a:endParaRPr>
          </a:p>
        </p:txBody>
      </p:sp>
      <p:sp>
        <p:nvSpPr>
          <p:cNvPr id="36" name="TextBox 35"/>
          <p:cNvSpPr txBox="1"/>
          <p:nvPr/>
        </p:nvSpPr>
        <p:spPr>
          <a:xfrm>
            <a:off x="9829409" y="1101397"/>
            <a:ext cx="2089853" cy="830997"/>
          </a:xfrm>
          <a:prstGeom prst="rect">
            <a:avLst/>
          </a:prstGeom>
          <a:noFill/>
        </p:spPr>
        <p:txBody>
          <a:bodyPr wrap="square" rtlCol="0">
            <a:spAutoFit/>
          </a:bodyPr>
          <a:lstStyle/>
          <a:p>
            <a:pPr algn="ctr"/>
            <a:r>
              <a:rPr lang="en-GB" sz="1600" dirty="0" smtClean="0">
                <a:latin typeface="Comic Sans MS" panose="030F0702030302020204" pitchFamily="66" charset="0"/>
              </a:rPr>
              <a:t>Find equivalent fractions, decimals and percentages</a:t>
            </a:r>
            <a:endParaRPr lang="en-GB" sz="1600" dirty="0">
              <a:latin typeface="Comic Sans MS" panose="030F0702030302020204" pitchFamily="66" charset="0"/>
            </a:endParaRPr>
          </a:p>
        </p:txBody>
      </p:sp>
    </p:spTree>
    <p:extLst>
      <p:ext uri="{BB962C8B-B14F-4D97-AF65-F5344CB8AC3E}">
        <p14:creationId xmlns:p14="http://schemas.microsoft.com/office/powerpoint/2010/main" val="299195386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918" y="55789"/>
            <a:ext cx="10972800" cy="1491181"/>
          </a:xfrm>
        </p:spPr>
        <p:txBody>
          <a:bodyPr>
            <a:noAutofit/>
          </a:bodyPr>
          <a:lstStyle/>
          <a:p>
            <a:pPr algn="ctr"/>
            <a:r>
              <a:rPr lang="en-GB" sz="4800" dirty="0" smtClean="0">
                <a:solidFill>
                  <a:schemeClr val="tx1"/>
                </a:solidFill>
                <a:latin typeface="Comic Sans MS" panose="030F0702030302020204" pitchFamily="66" charset="0"/>
                <a:cs typeface="Calibri" panose="020F0502020204030204" pitchFamily="34" charset="0"/>
              </a:rPr>
              <a:t>Navigating our GBP website</a:t>
            </a:r>
            <a:endParaRPr lang="en-GB" sz="4800" dirty="0">
              <a:solidFill>
                <a:schemeClr val="tx1"/>
              </a:solidFill>
              <a:latin typeface="Comic Sans MS" panose="030F0702030302020204" pitchFamily="66" charset="0"/>
              <a:cs typeface="Calibri" panose="020F0502020204030204" pitchFamily="34" charset="0"/>
            </a:endParaRPr>
          </a:p>
        </p:txBody>
      </p:sp>
      <p:sp>
        <p:nvSpPr>
          <p:cNvPr id="4" name="Rectangle 3"/>
          <p:cNvSpPr/>
          <p:nvPr/>
        </p:nvSpPr>
        <p:spPr>
          <a:xfrm>
            <a:off x="25656" y="2875519"/>
            <a:ext cx="9746275" cy="4154984"/>
          </a:xfrm>
          <a:prstGeom prst="rect">
            <a:avLst/>
          </a:prstGeom>
        </p:spPr>
        <p:txBody>
          <a:bodyPr wrap="square">
            <a:spAutoFit/>
          </a:bodyPr>
          <a:lstStyle/>
          <a:p>
            <a:pPr algn="ctr"/>
            <a:r>
              <a:rPr lang="en-GB" dirty="0" smtClean="0">
                <a:latin typeface="Comic Sans MS" panose="030F0702030302020204" pitchFamily="66" charset="0"/>
                <a:cs typeface="Calibri Light" panose="020F0302020204030204" pitchFamily="34" charset="0"/>
              </a:rPr>
              <a:t>We have a wealth of resources on our </a:t>
            </a:r>
            <a:r>
              <a:rPr lang="en-GB" dirty="0" smtClean="0">
                <a:latin typeface="Comic Sans MS" panose="030F0702030302020204" pitchFamily="66" charset="0"/>
                <a:cs typeface="Calibri Light" panose="020F0302020204030204" pitchFamily="34" charset="0"/>
                <a:hlinkClick r:id="rId5"/>
              </a:rPr>
              <a:t>website</a:t>
            </a:r>
            <a:r>
              <a:rPr lang="en-GB" dirty="0" smtClean="0">
                <a:latin typeface="Comic Sans MS" panose="030F0702030302020204" pitchFamily="66" charset="0"/>
                <a:cs typeface="Calibri Light" panose="020F0302020204030204" pitchFamily="34" charset="0"/>
              </a:rPr>
              <a:t> available for you to use with your children to support their Maths learning or to guide your own understanding of the Maths curriculum. </a:t>
            </a:r>
          </a:p>
          <a:p>
            <a:pPr algn="ctr"/>
            <a:endParaRPr lang="en-GB" sz="2000" dirty="0">
              <a:latin typeface="Comic Sans MS" panose="030F0702030302020204" pitchFamily="66" charset="0"/>
              <a:cs typeface="Calibri Light" panose="020F0302020204030204" pitchFamily="34" charset="0"/>
            </a:endParaRPr>
          </a:p>
          <a:p>
            <a:pPr algn="ctr"/>
            <a:r>
              <a:rPr lang="en-GB" sz="2000" b="1" dirty="0" smtClean="0">
                <a:solidFill>
                  <a:srgbClr val="002060"/>
                </a:solidFill>
                <a:latin typeface="Comic Sans MS" panose="030F0702030302020204" pitchFamily="66" charset="0"/>
                <a:cs typeface="Calibri Light" panose="020F0302020204030204" pitchFamily="34" charset="0"/>
              </a:rPr>
              <a:t>Key Areas covered on the Main Maths Page:</a:t>
            </a:r>
          </a:p>
          <a:p>
            <a:pPr marL="342900" indent="-342900" algn="ctr">
              <a:lnSpc>
                <a:spcPct val="150000"/>
              </a:lnSpc>
              <a:buFont typeface="Arial" panose="020B0604020202020204" pitchFamily="34" charset="0"/>
              <a:buChar char="•"/>
            </a:pPr>
            <a:r>
              <a:rPr lang="en-GB" sz="2000" dirty="0" smtClean="0">
                <a:latin typeface="Comic Sans MS" panose="030F0702030302020204" pitchFamily="66" charset="0"/>
                <a:cs typeface="Calibri Light" panose="020F0302020204030204" pitchFamily="34" charset="0"/>
              </a:rPr>
              <a:t>Link to the Maths National Curriculum </a:t>
            </a:r>
            <a:r>
              <a:rPr lang="en-GB" sz="1400" dirty="0" smtClean="0">
                <a:latin typeface="Comic Sans MS" panose="030F0702030302020204" pitchFamily="66" charset="0"/>
                <a:cs typeface="Calibri Light" panose="020F0302020204030204" pitchFamily="34" charset="0"/>
              </a:rPr>
              <a:t>(objectives your child will be learning)</a:t>
            </a:r>
          </a:p>
          <a:p>
            <a:pPr marL="342900" indent="-342900" algn="ctr">
              <a:lnSpc>
                <a:spcPct val="150000"/>
              </a:lnSpc>
              <a:buFont typeface="Arial" panose="020B0604020202020204" pitchFamily="34" charset="0"/>
              <a:buChar char="•"/>
            </a:pPr>
            <a:r>
              <a:rPr lang="en-GB" sz="2000" dirty="0" smtClean="0">
                <a:latin typeface="Comic Sans MS" panose="030F0702030302020204" pitchFamily="66" charset="0"/>
                <a:cs typeface="Calibri Light" panose="020F0302020204030204" pitchFamily="34" charset="0"/>
              </a:rPr>
              <a:t>Maths Calculation Policy </a:t>
            </a:r>
          </a:p>
          <a:p>
            <a:pPr marL="342900" indent="-342900" algn="ctr">
              <a:lnSpc>
                <a:spcPct val="150000"/>
              </a:lnSpc>
              <a:buFont typeface="Arial" panose="020B0604020202020204" pitchFamily="34" charset="0"/>
              <a:buChar char="•"/>
            </a:pPr>
            <a:r>
              <a:rPr lang="en-GB" sz="2000" dirty="0" smtClean="0">
                <a:latin typeface="Comic Sans MS" panose="030F0702030302020204" pitchFamily="66" charset="0"/>
                <a:cs typeface="Calibri Light" panose="020F0302020204030204" pitchFamily="34" charset="0"/>
              </a:rPr>
              <a:t>Becoming a Mathematician</a:t>
            </a:r>
          </a:p>
          <a:p>
            <a:pPr marL="342900" indent="-342900" algn="ctr">
              <a:lnSpc>
                <a:spcPct val="150000"/>
              </a:lnSpc>
              <a:buFont typeface="Arial" panose="020B0604020202020204" pitchFamily="34" charset="0"/>
              <a:buChar char="•"/>
            </a:pPr>
            <a:r>
              <a:rPr lang="en-GB" sz="2000" dirty="0" smtClean="0">
                <a:latin typeface="Comic Sans MS" panose="030F0702030302020204" pitchFamily="66" charset="0"/>
                <a:cs typeface="Calibri Light" panose="020F0302020204030204" pitchFamily="34" charset="0"/>
              </a:rPr>
              <a:t>Maths Dictionary for Parents</a:t>
            </a:r>
          </a:p>
          <a:p>
            <a:pPr marL="342900" indent="-342900" algn="ctr">
              <a:lnSpc>
                <a:spcPct val="150000"/>
              </a:lnSpc>
              <a:buFont typeface="Arial" panose="020B0604020202020204" pitchFamily="34" charset="0"/>
              <a:buChar char="•"/>
            </a:pPr>
            <a:r>
              <a:rPr lang="en-GB" sz="2000" dirty="0" smtClean="0">
                <a:latin typeface="Comic Sans MS" panose="030F0702030302020204" pitchFamily="66" charset="0"/>
                <a:cs typeface="Calibri Light" panose="020F0302020204030204" pitchFamily="34" charset="0"/>
              </a:rPr>
              <a:t>Recommended Games and website for Maths at Home</a:t>
            </a:r>
            <a:endParaRPr lang="en-GB" sz="2000" dirty="0">
              <a:latin typeface="Comic Sans MS" panose="030F0702030302020204" pitchFamily="66" charset="0"/>
              <a:cs typeface="Calibri Light" panose="020F0302020204030204" pitchFamily="34" charset="0"/>
              <a:hlinkClick r:id="rId6"/>
            </a:endParaRPr>
          </a:p>
          <a:p>
            <a:pPr marL="342900" indent="-342900">
              <a:buFont typeface="Arial" panose="020B0604020202020204" pitchFamily="34" charset="0"/>
              <a:buChar char="•"/>
            </a:pPr>
            <a:endParaRPr lang="en-GB" sz="2000" dirty="0">
              <a:latin typeface="Comic Sans MS" panose="030F0702030302020204" pitchFamily="66" charset="0"/>
              <a:cs typeface="Calibri Light" panose="020F0302020204030204" pitchFamily="34" charset="0"/>
              <a:hlinkClick r:id="rId6"/>
            </a:endParaRPr>
          </a:p>
        </p:txBody>
      </p:sp>
      <p:pic>
        <p:nvPicPr>
          <p:cNvPr id="6" name="Picture 5"/>
          <p:cNvPicPr>
            <a:picLocks noChangeAspect="1"/>
          </p:cNvPicPr>
          <p:nvPr/>
        </p:nvPicPr>
        <p:blipFill>
          <a:blip r:embed="rId7"/>
          <a:stretch>
            <a:fillRect/>
          </a:stretch>
        </p:blipFill>
        <p:spPr>
          <a:xfrm>
            <a:off x="10960616" y="5636301"/>
            <a:ext cx="1141490" cy="1117203"/>
          </a:xfrm>
          <a:prstGeom prst="rect">
            <a:avLst/>
          </a:prstGeom>
        </p:spPr>
      </p:pic>
      <p:pic>
        <p:nvPicPr>
          <p:cNvPr id="3" name="Picture 2">
            <a:hlinkClick r:id="rId5"/>
          </p:cNvPr>
          <p:cNvPicPr>
            <a:picLocks noChangeAspect="1"/>
          </p:cNvPicPr>
          <p:nvPr/>
        </p:nvPicPr>
        <p:blipFill>
          <a:blip r:embed="rId8"/>
          <a:stretch>
            <a:fillRect/>
          </a:stretch>
        </p:blipFill>
        <p:spPr>
          <a:xfrm>
            <a:off x="9771931" y="2458387"/>
            <a:ext cx="2147196" cy="1943272"/>
          </a:xfrm>
          <a:prstGeom prst="rect">
            <a:avLst/>
          </a:prstGeom>
        </p:spPr>
      </p:pic>
      <p:sp>
        <p:nvSpPr>
          <p:cNvPr id="8" name="TextBox 7"/>
          <p:cNvSpPr txBox="1"/>
          <p:nvPr/>
        </p:nvSpPr>
        <p:spPr>
          <a:xfrm>
            <a:off x="892040" y="1874906"/>
            <a:ext cx="8235693" cy="830997"/>
          </a:xfrm>
          <a:prstGeom prst="rect">
            <a:avLst/>
          </a:prstGeom>
          <a:solidFill>
            <a:schemeClr val="bg1"/>
          </a:solidFill>
        </p:spPr>
        <p:txBody>
          <a:bodyPr wrap="square" rtlCol="0">
            <a:spAutoFit/>
          </a:bodyPr>
          <a:lstStyle/>
          <a:p>
            <a:pPr algn="ctr"/>
            <a:r>
              <a:rPr lang="en-GB" sz="2400" dirty="0" smtClean="0">
                <a:solidFill>
                  <a:srgbClr val="FF0000"/>
                </a:solidFill>
                <a:latin typeface="Comic Sans MS" panose="030F0702030302020204" pitchFamily="66" charset="0"/>
                <a:cs typeface="Calibri Light" panose="020F0302020204030204" pitchFamily="34" charset="0"/>
              </a:rPr>
              <a:t>Click </a:t>
            </a:r>
            <a:r>
              <a:rPr lang="en-GB" sz="2400" dirty="0">
                <a:solidFill>
                  <a:srgbClr val="FF0000"/>
                </a:solidFill>
                <a:latin typeface="Comic Sans MS" panose="030F0702030302020204" pitchFamily="66" charset="0"/>
                <a:cs typeface="Calibri Light" panose="020F0302020204030204" pitchFamily="34" charset="0"/>
              </a:rPr>
              <a:t>on the picture to access our Maths curriculum page on the Great </a:t>
            </a:r>
            <a:r>
              <a:rPr lang="en-GB" sz="2400" dirty="0" err="1">
                <a:solidFill>
                  <a:srgbClr val="FF0000"/>
                </a:solidFill>
                <a:latin typeface="Comic Sans MS" panose="030F0702030302020204" pitchFamily="66" charset="0"/>
                <a:cs typeface="Calibri Light" panose="020F0302020204030204" pitchFamily="34" charset="0"/>
              </a:rPr>
              <a:t>Binfields</a:t>
            </a:r>
            <a:r>
              <a:rPr lang="en-GB" sz="2400" dirty="0">
                <a:solidFill>
                  <a:srgbClr val="FF0000"/>
                </a:solidFill>
                <a:latin typeface="Comic Sans MS" panose="030F0702030302020204" pitchFamily="66" charset="0"/>
                <a:cs typeface="Calibri Light" panose="020F0302020204030204" pitchFamily="34" charset="0"/>
              </a:rPr>
              <a:t> website</a:t>
            </a:r>
            <a:r>
              <a:rPr lang="en-GB" sz="2400" dirty="0" smtClean="0">
                <a:solidFill>
                  <a:srgbClr val="FF0000"/>
                </a:solidFill>
                <a:latin typeface="Comic Sans MS" panose="030F0702030302020204" pitchFamily="66" charset="0"/>
                <a:cs typeface="Calibri Light" panose="020F0302020204030204" pitchFamily="34" charset="0"/>
              </a:rPr>
              <a:t>.</a:t>
            </a:r>
            <a:endParaRPr lang="en-GB" sz="2400" dirty="0">
              <a:solidFill>
                <a:srgbClr val="FF0000"/>
              </a:solidFill>
              <a:latin typeface="Comic Sans MS" panose="030F0702030302020204" pitchFamily="66" charset="0"/>
              <a:cs typeface="Calibri Light" panose="020F0302020204030204" pitchFamily="34" charset="0"/>
            </a:endParaRPr>
          </a:p>
        </p:txBody>
      </p:sp>
      <p:sp>
        <p:nvSpPr>
          <p:cNvPr id="9" name="TextBox 8"/>
          <p:cNvSpPr txBox="1"/>
          <p:nvPr/>
        </p:nvSpPr>
        <p:spPr>
          <a:xfrm>
            <a:off x="9989336" y="4483374"/>
            <a:ext cx="1781587" cy="1323439"/>
          </a:xfrm>
          <a:prstGeom prst="rect">
            <a:avLst/>
          </a:prstGeom>
          <a:noFill/>
        </p:spPr>
        <p:txBody>
          <a:bodyPr wrap="square" rtlCol="0">
            <a:spAutoFit/>
          </a:bodyPr>
          <a:lstStyle/>
          <a:p>
            <a:pPr algn="ctr"/>
            <a:r>
              <a:rPr lang="en-GB" sz="1600" dirty="0" smtClean="0"/>
              <a:t>Navigation from GBP homepage:</a:t>
            </a:r>
          </a:p>
          <a:p>
            <a:r>
              <a:rPr lang="en-GB" sz="1600" dirty="0" smtClean="0"/>
              <a:t>- Key Information</a:t>
            </a:r>
          </a:p>
          <a:p>
            <a:r>
              <a:rPr lang="en-GB" sz="1600" dirty="0" smtClean="0"/>
              <a:t>- Curriculum</a:t>
            </a:r>
          </a:p>
          <a:p>
            <a:r>
              <a:rPr lang="en-GB" sz="1600" dirty="0" smtClean="0"/>
              <a:t>- Maths</a:t>
            </a:r>
            <a:endParaRPr lang="en-GB" sz="1600" dirty="0"/>
          </a:p>
        </p:txBody>
      </p:sp>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0270530" y="1546970"/>
            <a:ext cx="609600" cy="609600"/>
          </a:xfrm>
          <a:prstGeom prst="rect">
            <a:avLst/>
          </a:prstGeom>
        </p:spPr>
      </p:pic>
    </p:spTree>
    <p:extLst>
      <p:ext uri="{BB962C8B-B14F-4D97-AF65-F5344CB8AC3E}">
        <p14:creationId xmlns:p14="http://schemas.microsoft.com/office/powerpoint/2010/main" val="258751985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8006" fill="hold"/>
                                        <p:tgtEl>
                                          <p:spTgt spid="5"/>
                                        </p:tgtEl>
                                      </p:cBhvr>
                                    </p:cmd>
                                  </p:childTnLst>
                                </p:cTn>
                              </p:par>
                            </p:childTnLst>
                          </p:cTn>
                        </p:par>
                      </p:childTnLst>
                    </p:cTn>
                  </p:par>
                </p:childTnLst>
              </p:cTn>
              <p:nextCondLst>
                <p:cond evt="onClick" delay="0">
                  <p:tgtEl>
                    <p:spTgt spid="5"/>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338328"/>
            <a:ext cx="10972800" cy="1338072"/>
          </a:xfrm>
        </p:spPr>
        <p:txBody>
          <a:bodyPr>
            <a:normAutofit/>
          </a:bodyPr>
          <a:lstStyle/>
          <a:p>
            <a:pPr algn="ctr"/>
            <a:r>
              <a:rPr lang="en-GB" sz="4800" b="1" dirty="0" smtClean="0">
                <a:solidFill>
                  <a:schemeClr val="tx1"/>
                </a:solidFill>
                <a:latin typeface="Comic Sans MS" panose="030F0702030302020204" pitchFamily="66" charset="0"/>
              </a:rPr>
              <a:t>What will my child be learning?</a:t>
            </a:r>
            <a:endParaRPr lang="en-GB" sz="4000" b="1" dirty="0">
              <a:solidFill>
                <a:schemeClr val="tx1"/>
              </a:solidFill>
              <a:latin typeface="Comic Sans MS" panose="030F0702030302020204" pitchFamily="66" charset="0"/>
            </a:endParaRPr>
          </a:p>
        </p:txBody>
      </p:sp>
      <p:sp>
        <p:nvSpPr>
          <p:cNvPr id="3" name="TextBox 2"/>
          <p:cNvSpPr txBox="1"/>
          <p:nvPr/>
        </p:nvSpPr>
        <p:spPr>
          <a:xfrm>
            <a:off x="630051" y="4699674"/>
            <a:ext cx="9822384" cy="830997"/>
          </a:xfrm>
          <a:prstGeom prst="rect">
            <a:avLst/>
          </a:prstGeom>
          <a:noFill/>
        </p:spPr>
        <p:txBody>
          <a:bodyPr wrap="square" rtlCol="0">
            <a:spAutoFit/>
          </a:bodyPr>
          <a:lstStyle/>
          <a:p>
            <a:pPr algn="ctr"/>
            <a:r>
              <a:rPr lang="en-GB" sz="2400" dirty="0" smtClean="0">
                <a:latin typeface="Comic Sans MS" panose="030F0702030302020204" pitchFamily="66" charset="0"/>
                <a:hlinkClick r:id="rId4"/>
              </a:rPr>
              <a:t>National Curriculum Programmes of Study for Key Stage 1 and Key Stage 2</a:t>
            </a:r>
            <a:endParaRPr lang="en-GB" sz="2400" dirty="0">
              <a:latin typeface="Comic Sans MS" panose="030F0702030302020204" pitchFamily="66" charset="0"/>
              <a:hlinkClick r:id="rId5"/>
            </a:endParaRPr>
          </a:p>
        </p:txBody>
      </p:sp>
      <p:sp>
        <p:nvSpPr>
          <p:cNvPr id="4" name="Rectangle 3"/>
          <p:cNvSpPr/>
          <p:nvPr/>
        </p:nvSpPr>
        <p:spPr>
          <a:xfrm>
            <a:off x="430257" y="2760132"/>
            <a:ext cx="10785566" cy="1877437"/>
          </a:xfrm>
          <a:prstGeom prst="rect">
            <a:avLst/>
          </a:prstGeom>
        </p:spPr>
        <p:txBody>
          <a:bodyPr wrap="square">
            <a:spAutoFit/>
          </a:bodyPr>
          <a:lstStyle/>
          <a:p>
            <a:pPr algn="ctr"/>
            <a:r>
              <a:rPr lang="en-GB" sz="2400" dirty="0">
                <a:latin typeface="Comic Sans MS" panose="030F0702030302020204" pitchFamily="66" charset="0"/>
              </a:rPr>
              <a:t>The link below will take you to the programmes of study for each year group. This shows </a:t>
            </a:r>
            <a:r>
              <a:rPr lang="en-GB" sz="2400" dirty="0" smtClean="0">
                <a:latin typeface="Comic Sans MS" panose="030F0702030302020204" pitchFamily="66" charset="0"/>
              </a:rPr>
              <a:t>you what your child </a:t>
            </a:r>
            <a:r>
              <a:rPr lang="en-GB" sz="2400" dirty="0">
                <a:latin typeface="Comic Sans MS" panose="030F0702030302020204" pitchFamily="66" charset="0"/>
              </a:rPr>
              <a:t>will </a:t>
            </a:r>
            <a:r>
              <a:rPr lang="en-GB" sz="2400" dirty="0" smtClean="0">
                <a:latin typeface="Comic Sans MS" panose="030F0702030302020204" pitchFamily="66" charset="0"/>
              </a:rPr>
              <a:t>be learning when at </a:t>
            </a:r>
            <a:r>
              <a:rPr lang="en-GB" sz="2400" dirty="0">
                <a:latin typeface="Comic Sans MS" panose="030F0702030302020204" pitchFamily="66" charset="0"/>
              </a:rPr>
              <a:t>school and what a child of that age </a:t>
            </a:r>
            <a:r>
              <a:rPr lang="en-GB" sz="2400" dirty="0" smtClean="0">
                <a:latin typeface="Comic Sans MS" panose="030F0702030302020204" pitchFamily="66" charset="0"/>
              </a:rPr>
              <a:t>is expected to achieve </a:t>
            </a:r>
            <a:r>
              <a:rPr lang="en-GB" sz="2400" dirty="0">
                <a:latin typeface="Comic Sans MS" panose="030F0702030302020204" pitchFamily="66" charset="0"/>
              </a:rPr>
              <a:t>by the end of the year (Age Related Expectations</a:t>
            </a:r>
            <a:r>
              <a:rPr lang="en-GB" sz="2400" dirty="0" smtClean="0">
                <a:latin typeface="Comic Sans MS" panose="030F0702030302020204" pitchFamily="66" charset="0"/>
              </a:rPr>
              <a:t>). </a:t>
            </a:r>
            <a:endParaRPr lang="en-GB" sz="2400" dirty="0">
              <a:latin typeface="Comic Sans MS" panose="030F0702030302020204" pitchFamily="66" charset="0"/>
            </a:endParaRPr>
          </a:p>
          <a:p>
            <a:endParaRPr lang="en-GB" sz="2000" dirty="0">
              <a:latin typeface="Comic Sans MS" panose="030F0702030302020204" pitchFamily="66" charset="0"/>
              <a:hlinkClick r:id="rId5"/>
            </a:endParaRPr>
          </a:p>
        </p:txBody>
      </p:sp>
      <p:sp>
        <p:nvSpPr>
          <p:cNvPr id="5" name="TextBox 4"/>
          <p:cNvSpPr txBox="1"/>
          <p:nvPr/>
        </p:nvSpPr>
        <p:spPr>
          <a:xfrm>
            <a:off x="354215" y="5654881"/>
            <a:ext cx="10617926" cy="707886"/>
          </a:xfrm>
          <a:prstGeom prst="rect">
            <a:avLst/>
          </a:prstGeom>
          <a:noFill/>
        </p:spPr>
        <p:txBody>
          <a:bodyPr wrap="square" rtlCol="0">
            <a:spAutoFit/>
          </a:bodyPr>
          <a:lstStyle/>
          <a:p>
            <a:pPr algn="ctr"/>
            <a:r>
              <a:rPr lang="en-GB" sz="2000" dirty="0">
                <a:latin typeface="Comic Sans MS" panose="030F0702030302020204" pitchFamily="66" charset="0"/>
              </a:rPr>
              <a:t>Each year group will also re-visit teaching from previous year groups to ensure knowledge is </a:t>
            </a:r>
            <a:r>
              <a:rPr lang="en-GB" sz="2000" dirty="0" smtClean="0">
                <a:latin typeface="Comic Sans MS" panose="030F0702030302020204" pitchFamily="66" charset="0"/>
              </a:rPr>
              <a:t>consolidated and secure. </a:t>
            </a:r>
            <a:endParaRPr lang="en-GB" sz="2000" dirty="0">
              <a:latin typeface="Comic Sans MS" panose="030F0702030302020204" pitchFamily="66" charset="0"/>
            </a:endParaRPr>
          </a:p>
        </p:txBody>
      </p:sp>
      <p:pic>
        <p:nvPicPr>
          <p:cNvPr id="6" name="Picture 5"/>
          <p:cNvPicPr>
            <a:picLocks noChangeAspect="1"/>
          </p:cNvPicPr>
          <p:nvPr/>
        </p:nvPicPr>
        <p:blipFill>
          <a:blip r:embed="rId6"/>
          <a:stretch>
            <a:fillRect/>
          </a:stretch>
        </p:blipFill>
        <p:spPr>
          <a:xfrm>
            <a:off x="10452435" y="5261678"/>
            <a:ext cx="1526776" cy="1494292"/>
          </a:xfrm>
          <a:prstGeom prst="rect">
            <a:avLst/>
          </a:prstGeom>
        </p:spPr>
      </p:pic>
      <p:pic>
        <p:nvPicPr>
          <p:cNvPr id="7"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488882" y="1687145"/>
            <a:ext cx="609600" cy="609600"/>
          </a:xfrm>
          <a:prstGeom prst="rect">
            <a:avLst/>
          </a:prstGeom>
        </p:spPr>
      </p:pic>
    </p:spTree>
    <p:extLst>
      <p:ext uri="{BB962C8B-B14F-4D97-AF65-F5344CB8AC3E}">
        <p14:creationId xmlns:p14="http://schemas.microsoft.com/office/powerpoint/2010/main" val="262169121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1319" fill="hold"/>
                                        <p:tgtEl>
                                          <p:spTgt spid="7"/>
                                        </p:tgtEl>
                                      </p:cBhvr>
                                    </p:cmd>
                                  </p:childTnLst>
                                </p:cTn>
                              </p:par>
                            </p:childTnLst>
                          </p:cTn>
                        </p:par>
                      </p:childTnLst>
                    </p:cTn>
                  </p:par>
                </p:childTnLst>
              </p:cTn>
              <p:nextCondLst>
                <p:cond evt="onClick" delay="0">
                  <p:tgtEl>
                    <p:spTgt spid="7"/>
                  </p:tgtEl>
                </p:cond>
              </p:nextCondLst>
            </p:seq>
            <p:audio>
              <p:cMediaNode vol="100000">
                <p:cTn id="7" fill="hold" display="0">
                  <p:stCondLst>
                    <p:cond delay="indefinite"/>
                  </p:stCondLst>
                  <p:endCondLst>
                    <p:cond evt="onStopAudio" delay="0">
                      <p:tgtEl>
                        <p:sldTgt/>
                      </p:tgtEl>
                    </p:cond>
                  </p:endCondLst>
                </p:cTn>
                <p:tgtEl>
                  <p:spTgt spid="7"/>
                </p:tgtEl>
              </p:cMediaNode>
            </p:audi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02123"/>
            <a:ext cx="10972800" cy="1252728"/>
          </a:xfrm>
        </p:spPr>
        <p:txBody>
          <a:bodyPr>
            <a:noAutofit/>
          </a:bodyPr>
          <a:lstStyle/>
          <a:p>
            <a:pPr algn="ctr"/>
            <a:r>
              <a:rPr lang="en-GB" sz="3200" dirty="0" smtClean="0">
                <a:solidFill>
                  <a:schemeClr val="tx1"/>
                </a:solidFill>
                <a:latin typeface="Comic Sans MS" panose="030F0702030302020204" pitchFamily="66" charset="0"/>
              </a:rPr>
              <a:t>A closer look at the National Curriculum and how these objectives will be taught to my child</a:t>
            </a:r>
            <a:endParaRPr lang="en-GB" sz="3200" dirty="0">
              <a:solidFill>
                <a:schemeClr val="tx1"/>
              </a:solidFill>
              <a:latin typeface="Comic Sans MS" panose="030F0702030302020204" pitchFamily="66" charset="0"/>
            </a:endParaRPr>
          </a:p>
        </p:txBody>
      </p:sp>
      <p:sp>
        <p:nvSpPr>
          <p:cNvPr id="6" name="TextBox 5"/>
          <p:cNvSpPr txBox="1"/>
          <p:nvPr/>
        </p:nvSpPr>
        <p:spPr>
          <a:xfrm>
            <a:off x="5841438" y="6303496"/>
            <a:ext cx="6648274" cy="400110"/>
          </a:xfrm>
          <a:prstGeom prst="rect">
            <a:avLst/>
          </a:prstGeom>
          <a:noFill/>
        </p:spPr>
        <p:txBody>
          <a:bodyPr wrap="square" rtlCol="0">
            <a:spAutoFit/>
          </a:bodyPr>
          <a:lstStyle/>
          <a:p>
            <a:pPr algn="ctr"/>
            <a:r>
              <a:rPr lang="en-GB" sz="2000" dirty="0" smtClean="0">
                <a:hlinkClick r:id="rId5"/>
              </a:rPr>
              <a:t>Maths Calculation Policy – Early Years to Year 6</a:t>
            </a:r>
            <a:endParaRPr lang="en-GB" sz="2000" dirty="0">
              <a:hlinkClick r:id="rId6"/>
            </a:endParaRPr>
          </a:p>
        </p:txBody>
      </p:sp>
      <p:sp>
        <p:nvSpPr>
          <p:cNvPr id="7" name="Rectangle 6"/>
          <p:cNvSpPr/>
          <p:nvPr/>
        </p:nvSpPr>
        <p:spPr>
          <a:xfrm>
            <a:off x="240036" y="2522708"/>
            <a:ext cx="8080742" cy="4085734"/>
          </a:xfrm>
          <a:prstGeom prst="rect">
            <a:avLst/>
          </a:prstGeom>
        </p:spPr>
        <p:txBody>
          <a:bodyPr wrap="square">
            <a:spAutoFit/>
          </a:bodyPr>
          <a:lstStyle/>
          <a:p>
            <a:pPr algn="ctr">
              <a:lnSpc>
                <a:spcPct val="150000"/>
              </a:lnSpc>
            </a:pPr>
            <a:r>
              <a:rPr lang="en-GB" sz="2000" dirty="0" smtClean="0">
                <a:latin typeface="Comic Sans MS" panose="030F0702030302020204" pitchFamily="66" charset="0"/>
              </a:rPr>
              <a:t>Our </a:t>
            </a:r>
            <a:r>
              <a:rPr lang="en-GB" sz="2000" dirty="0">
                <a:latin typeface="Comic Sans MS" panose="030F0702030302020204" pitchFamily="66" charset="0"/>
              </a:rPr>
              <a:t>calculation policy has been written in line with the programmes of study taken from the National Curriculum for Mathematics (2014). </a:t>
            </a:r>
            <a:r>
              <a:rPr lang="en-GB" sz="2000" dirty="0" smtClean="0">
                <a:latin typeface="Comic Sans MS" panose="030F0702030302020204" pitchFamily="66" charset="0"/>
              </a:rPr>
              <a:t>It is designed to be challenging</a:t>
            </a:r>
            <a:r>
              <a:rPr lang="en-GB" sz="2000" dirty="0">
                <a:latin typeface="Comic Sans MS" panose="030F0702030302020204" pitchFamily="66" charset="0"/>
              </a:rPr>
              <a:t>, </a:t>
            </a:r>
            <a:r>
              <a:rPr lang="en-GB" sz="2000" dirty="0" smtClean="0">
                <a:latin typeface="Comic Sans MS" panose="030F0702030302020204" pitchFamily="66" charset="0"/>
              </a:rPr>
              <a:t>focussing </a:t>
            </a:r>
            <a:r>
              <a:rPr lang="en-GB" sz="2000" dirty="0">
                <a:latin typeface="Comic Sans MS" panose="030F0702030302020204" pitchFamily="66" charset="0"/>
              </a:rPr>
              <a:t>on essential core subject knowledge and </a:t>
            </a:r>
            <a:r>
              <a:rPr lang="en-GB" sz="2000" dirty="0" smtClean="0">
                <a:latin typeface="Comic Sans MS" panose="030F0702030302020204" pitchFamily="66" charset="0"/>
              </a:rPr>
              <a:t>skills. This document guides you through the </a:t>
            </a:r>
            <a:r>
              <a:rPr lang="en-GB" sz="2000" b="1" dirty="0" smtClean="0">
                <a:latin typeface="Comic Sans MS" panose="030F0702030302020204" pitchFamily="66" charset="0"/>
              </a:rPr>
              <a:t>appropriate </a:t>
            </a:r>
            <a:r>
              <a:rPr lang="en-GB" sz="2000" b="1" dirty="0">
                <a:latin typeface="Comic Sans MS" panose="030F0702030302020204" pitchFamily="66" charset="0"/>
              </a:rPr>
              <a:t>calculation methods </a:t>
            </a:r>
            <a:r>
              <a:rPr lang="en-GB" sz="2000" b="1" dirty="0" smtClean="0">
                <a:latin typeface="Comic Sans MS" panose="030F0702030302020204" pitchFamily="66" charset="0"/>
              </a:rPr>
              <a:t>within each year group </a:t>
            </a:r>
            <a:r>
              <a:rPr lang="en-GB" sz="2000" dirty="0" smtClean="0">
                <a:latin typeface="Comic Sans MS" panose="030F0702030302020204" pitchFamily="66" charset="0"/>
              </a:rPr>
              <a:t>and the </a:t>
            </a:r>
            <a:r>
              <a:rPr lang="en-GB" sz="2000" b="1" dirty="0" smtClean="0">
                <a:latin typeface="Comic Sans MS" panose="030F0702030302020204" pitchFamily="66" charset="0"/>
              </a:rPr>
              <a:t>progression</a:t>
            </a:r>
            <a:r>
              <a:rPr lang="en-GB" sz="2000" dirty="0" smtClean="0">
                <a:latin typeface="Comic Sans MS" panose="030F0702030302020204" pitchFamily="66" charset="0"/>
              </a:rPr>
              <a:t> of skills </a:t>
            </a:r>
            <a:r>
              <a:rPr lang="en-GB" sz="2000" b="1" dirty="0" smtClean="0">
                <a:latin typeface="Comic Sans MS" panose="030F0702030302020204" pitchFamily="66" charset="0"/>
              </a:rPr>
              <a:t>throughout the school</a:t>
            </a:r>
            <a:r>
              <a:rPr lang="en-GB" sz="2000" dirty="0" smtClean="0">
                <a:latin typeface="Comic Sans MS" panose="030F0702030302020204" pitchFamily="66" charset="0"/>
              </a:rPr>
              <a:t>.</a:t>
            </a:r>
          </a:p>
          <a:p>
            <a:pPr algn="ctr">
              <a:lnSpc>
                <a:spcPct val="150000"/>
              </a:lnSpc>
            </a:pPr>
            <a:r>
              <a:rPr lang="en-GB" dirty="0" smtClean="0">
                <a:latin typeface="Comic Sans MS" panose="030F0702030302020204" pitchFamily="66" charset="0"/>
              </a:rPr>
              <a:t>The </a:t>
            </a:r>
            <a:r>
              <a:rPr lang="en-GB" dirty="0">
                <a:latin typeface="Comic Sans MS" panose="030F0702030302020204" pitchFamily="66" charset="0"/>
              </a:rPr>
              <a:t>content </a:t>
            </a:r>
            <a:r>
              <a:rPr lang="en-GB" dirty="0" smtClean="0">
                <a:latin typeface="Comic Sans MS" panose="030F0702030302020204" pitchFamily="66" charset="0"/>
              </a:rPr>
              <a:t>of this document is </a:t>
            </a:r>
            <a:r>
              <a:rPr lang="en-GB" dirty="0">
                <a:latin typeface="Comic Sans MS" panose="030F0702030302020204" pitchFamily="66" charset="0"/>
              </a:rPr>
              <a:t>set out in </a:t>
            </a:r>
            <a:r>
              <a:rPr lang="en-GB" dirty="0" smtClean="0">
                <a:latin typeface="Comic Sans MS" panose="030F0702030302020204" pitchFamily="66" charset="0"/>
              </a:rPr>
              <a:t>year group </a:t>
            </a:r>
            <a:r>
              <a:rPr lang="en-GB" dirty="0">
                <a:latin typeface="Comic Sans MS" panose="030F0702030302020204" pitchFamily="66" charset="0"/>
              </a:rPr>
              <a:t>blocks under the following headings: </a:t>
            </a:r>
            <a:r>
              <a:rPr lang="en-GB" b="1" dirty="0">
                <a:latin typeface="Comic Sans MS" panose="030F0702030302020204" pitchFamily="66" charset="0"/>
              </a:rPr>
              <a:t>addition, subtraction, multiplication and division</a:t>
            </a:r>
            <a:r>
              <a:rPr lang="en-GB" dirty="0">
                <a:latin typeface="Comic Sans MS" panose="030F0702030302020204" pitchFamily="66" charset="0"/>
              </a:rPr>
              <a:t>. </a:t>
            </a:r>
            <a:endParaRPr lang="en-GB" dirty="0" smtClean="0">
              <a:latin typeface="Comic Sans MS" panose="030F0702030302020204" pitchFamily="66" charset="0"/>
            </a:endParaRPr>
          </a:p>
          <a:p>
            <a:pPr>
              <a:lnSpc>
                <a:spcPct val="150000"/>
              </a:lnSpc>
            </a:pPr>
            <a:endParaRPr lang="en-GB" sz="1700" dirty="0" smtClean="0">
              <a:latin typeface="Comic Sans MS" panose="030F0702030302020204" pitchFamily="66" charset="0"/>
            </a:endParaRPr>
          </a:p>
        </p:txBody>
      </p:sp>
      <p:pic>
        <p:nvPicPr>
          <p:cNvPr id="9" name="Picture 8"/>
          <p:cNvPicPr>
            <a:picLocks noChangeAspect="1"/>
          </p:cNvPicPr>
          <p:nvPr/>
        </p:nvPicPr>
        <p:blipFill>
          <a:blip r:embed="rId7"/>
          <a:stretch>
            <a:fillRect/>
          </a:stretch>
        </p:blipFill>
        <p:spPr>
          <a:xfrm>
            <a:off x="8320778" y="2590467"/>
            <a:ext cx="3016273" cy="2405322"/>
          </a:xfrm>
          <a:prstGeom prst="rect">
            <a:avLst/>
          </a:prstGeom>
        </p:spPr>
      </p:pic>
      <p:pic>
        <p:nvPicPr>
          <p:cNvPr id="10" name="Picture 9"/>
          <p:cNvPicPr>
            <a:picLocks noChangeAspect="1"/>
          </p:cNvPicPr>
          <p:nvPr/>
        </p:nvPicPr>
        <p:blipFill>
          <a:blip r:embed="rId8"/>
          <a:stretch>
            <a:fillRect/>
          </a:stretch>
        </p:blipFill>
        <p:spPr>
          <a:xfrm>
            <a:off x="9608953" y="5459949"/>
            <a:ext cx="2583047" cy="805361"/>
          </a:xfrm>
          <a:prstGeom prst="rect">
            <a:avLst/>
          </a:prstGeom>
        </p:spPr>
      </p:pic>
      <p:pic>
        <p:nvPicPr>
          <p:cNvPr id="11" name="Picture 10"/>
          <p:cNvPicPr>
            <a:picLocks noChangeAspect="1"/>
          </p:cNvPicPr>
          <p:nvPr/>
        </p:nvPicPr>
        <p:blipFill>
          <a:blip r:embed="rId9"/>
          <a:stretch>
            <a:fillRect/>
          </a:stretch>
        </p:blipFill>
        <p:spPr>
          <a:xfrm>
            <a:off x="10060173" y="4152994"/>
            <a:ext cx="1729563" cy="1306955"/>
          </a:xfrm>
          <a:prstGeom prst="rect">
            <a:avLst/>
          </a:prstGeom>
        </p:spPr>
      </p:pic>
      <p:pic>
        <p:nvPicPr>
          <p:cNvPr id="3"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0318308" y="1785106"/>
            <a:ext cx="609600" cy="609600"/>
          </a:xfrm>
          <a:prstGeom prst="rect">
            <a:avLst/>
          </a:prstGeom>
        </p:spPr>
      </p:pic>
    </p:spTree>
    <p:extLst>
      <p:ext uri="{BB962C8B-B14F-4D97-AF65-F5344CB8AC3E}">
        <p14:creationId xmlns:p14="http://schemas.microsoft.com/office/powerpoint/2010/main" val="157594467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40313"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402123"/>
            <a:ext cx="10972800" cy="1252728"/>
          </a:xfrm>
        </p:spPr>
        <p:txBody>
          <a:bodyPr>
            <a:noAutofit/>
          </a:bodyPr>
          <a:lstStyle/>
          <a:p>
            <a:pPr algn="ctr"/>
            <a:r>
              <a:rPr lang="en-GB" sz="2800" dirty="0" smtClean="0">
                <a:solidFill>
                  <a:schemeClr val="tx1"/>
                </a:solidFill>
                <a:latin typeface="Comic Sans MS" panose="030F0702030302020204" pitchFamily="66" charset="0"/>
              </a:rPr>
              <a:t>A closer look at the National Curriculum and how these objectives will be taught to my child</a:t>
            </a:r>
            <a:endParaRPr lang="en-GB" sz="2800" dirty="0">
              <a:solidFill>
                <a:schemeClr val="tx1"/>
              </a:solidFill>
              <a:latin typeface="Comic Sans MS" panose="030F0702030302020204" pitchFamily="66" charset="0"/>
            </a:endParaRPr>
          </a:p>
        </p:txBody>
      </p:sp>
      <p:sp>
        <p:nvSpPr>
          <p:cNvPr id="8" name="TextBox 7"/>
          <p:cNvSpPr txBox="1"/>
          <p:nvPr/>
        </p:nvSpPr>
        <p:spPr>
          <a:xfrm>
            <a:off x="5146159" y="6103088"/>
            <a:ext cx="7481776" cy="461665"/>
          </a:xfrm>
          <a:prstGeom prst="rect">
            <a:avLst/>
          </a:prstGeom>
          <a:noFill/>
        </p:spPr>
        <p:txBody>
          <a:bodyPr wrap="square" rtlCol="0">
            <a:spAutoFit/>
          </a:bodyPr>
          <a:lstStyle/>
          <a:p>
            <a:pPr algn="ctr"/>
            <a:r>
              <a:rPr lang="en-GB" sz="2400" dirty="0" smtClean="0">
                <a:hlinkClick r:id="rId4"/>
              </a:rPr>
              <a:t>Maths Progression of Skills – Years 1 to Year 6</a:t>
            </a:r>
            <a:endParaRPr lang="en-GB" sz="2400" dirty="0">
              <a:hlinkClick r:id="rId5"/>
            </a:endParaRPr>
          </a:p>
        </p:txBody>
      </p:sp>
      <p:pic>
        <p:nvPicPr>
          <p:cNvPr id="4" name="Picture 3"/>
          <p:cNvPicPr>
            <a:picLocks noChangeAspect="1"/>
          </p:cNvPicPr>
          <p:nvPr/>
        </p:nvPicPr>
        <p:blipFill>
          <a:blip r:embed="rId6"/>
          <a:stretch>
            <a:fillRect/>
          </a:stretch>
        </p:blipFill>
        <p:spPr>
          <a:xfrm>
            <a:off x="147964" y="1780528"/>
            <a:ext cx="6948872" cy="3550380"/>
          </a:xfrm>
          <a:prstGeom prst="rect">
            <a:avLst/>
          </a:prstGeom>
        </p:spPr>
      </p:pic>
      <p:pic>
        <p:nvPicPr>
          <p:cNvPr id="3" name="Picture 2"/>
          <p:cNvPicPr>
            <a:picLocks noChangeAspect="1"/>
          </p:cNvPicPr>
          <p:nvPr/>
        </p:nvPicPr>
        <p:blipFill>
          <a:blip r:embed="rId7"/>
          <a:stretch>
            <a:fillRect/>
          </a:stretch>
        </p:blipFill>
        <p:spPr>
          <a:xfrm>
            <a:off x="5146159" y="2390693"/>
            <a:ext cx="6934387" cy="3589565"/>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639647" y="1655416"/>
            <a:ext cx="609600" cy="609600"/>
          </a:xfrm>
          <a:prstGeom prst="rect">
            <a:avLst/>
          </a:prstGeom>
        </p:spPr>
      </p:pic>
    </p:spTree>
    <p:extLst>
      <p:ext uri="{BB962C8B-B14F-4D97-AF65-F5344CB8AC3E}">
        <p14:creationId xmlns:p14="http://schemas.microsoft.com/office/powerpoint/2010/main" val="411061069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8865" fill="hold"/>
                                        <p:tgtEl>
                                          <p:spTgt spid="5"/>
                                        </p:tgtEl>
                                      </p:cBhvr>
                                    </p:cmd>
                                  </p:childTnLst>
                                </p:cTn>
                              </p:par>
                            </p:childTnLst>
                          </p:cTn>
                        </p:par>
                      </p:childTnLst>
                    </p:cTn>
                  </p:par>
                </p:childTnLst>
              </p:cTn>
              <p:nextCondLst>
                <p:cond evt="onClick" delay="0">
                  <p:tgtEl>
                    <p:spTgt spid="5"/>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582" y="409019"/>
            <a:ext cx="10861961" cy="1325563"/>
          </a:xfrm>
        </p:spPr>
        <p:txBody>
          <a:bodyPr>
            <a:normAutofit/>
          </a:bodyPr>
          <a:lstStyle/>
          <a:p>
            <a:r>
              <a:rPr lang="en-GB" sz="4000" dirty="0" smtClean="0">
                <a:solidFill>
                  <a:schemeClr val="tx1"/>
                </a:solidFill>
                <a:latin typeface="Comic Sans MS" panose="030F0702030302020204" pitchFamily="66" charset="0"/>
              </a:rPr>
              <a:t>Extra Features</a:t>
            </a:r>
            <a:endParaRPr lang="en-GB" sz="4000" dirty="0">
              <a:solidFill>
                <a:schemeClr val="tx1"/>
              </a:solidFill>
              <a:latin typeface="Comic Sans MS" panose="030F0702030302020204" pitchFamily="66" charset="0"/>
            </a:endParaRPr>
          </a:p>
        </p:txBody>
      </p:sp>
      <p:sp>
        <p:nvSpPr>
          <p:cNvPr id="3" name="TextBox 2"/>
          <p:cNvSpPr txBox="1"/>
          <p:nvPr/>
        </p:nvSpPr>
        <p:spPr>
          <a:xfrm>
            <a:off x="243248" y="2365602"/>
            <a:ext cx="9359034" cy="861774"/>
          </a:xfrm>
          <a:prstGeom prst="rect">
            <a:avLst/>
          </a:prstGeom>
          <a:noFill/>
        </p:spPr>
        <p:txBody>
          <a:bodyPr wrap="square" rtlCol="0">
            <a:spAutoFit/>
          </a:bodyPr>
          <a:lstStyle/>
          <a:p>
            <a:endParaRPr lang="en-GB" sz="1600" dirty="0">
              <a:latin typeface="CCW Cursive Writing 4" panose="03050602040000000000" pitchFamily="66" charset="0"/>
            </a:endParaRPr>
          </a:p>
          <a:p>
            <a:endParaRPr lang="en-GB" sz="1600" dirty="0">
              <a:latin typeface="CCW Cursive Writing 4" panose="03050602040000000000" pitchFamily="66" charset="0"/>
            </a:endParaRPr>
          </a:p>
          <a:p>
            <a:endParaRPr lang="en-GB" dirty="0">
              <a:latin typeface="CCW Cursive Writing 4" panose="03050602040000000000" pitchFamily="66" charset="0"/>
            </a:endParaRPr>
          </a:p>
        </p:txBody>
      </p:sp>
      <p:pic>
        <p:nvPicPr>
          <p:cNvPr id="4" name="Picture 3"/>
          <p:cNvPicPr>
            <a:picLocks noChangeAspect="1"/>
          </p:cNvPicPr>
          <p:nvPr/>
        </p:nvPicPr>
        <p:blipFill>
          <a:blip r:embed="rId5"/>
          <a:stretch>
            <a:fillRect/>
          </a:stretch>
        </p:blipFill>
        <p:spPr>
          <a:xfrm>
            <a:off x="11212289" y="5948687"/>
            <a:ext cx="836054" cy="818266"/>
          </a:xfrm>
          <a:prstGeom prst="rect">
            <a:avLst/>
          </a:prstGeom>
        </p:spPr>
      </p:pic>
      <p:sp>
        <p:nvSpPr>
          <p:cNvPr id="10" name="TextBox 9"/>
          <p:cNvSpPr txBox="1"/>
          <p:nvPr/>
        </p:nvSpPr>
        <p:spPr>
          <a:xfrm>
            <a:off x="257140" y="5948687"/>
            <a:ext cx="10313914" cy="553998"/>
          </a:xfrm>
          <a:prstGeom prst="rect">
            <a:avLst/>
          </a:prstGeom>
          <a:noFill/>
        </p:spPr>
        <p:txBody>
          <a:bodyPr wrap="square" rtlCol="0">
            <a:spAutoFit/>
          </a:bodyPr>
          <a:lstStyle/>
          <a:p>
            <a:pPr algn="ctr">
              <a:lnSpc>
                <a:spcPct val="150000"/>
              </a:lnSpc>
            </a:pPr>
            <a:r>
              <a:rPr lang="en-GB" sz="2000" dirty="0" smtClean="0">
                <a:latin typeface="Comic Sans MS" panose="030F0702030302020204" pitchFamily="66" charset="0"/>
              </a:rPr>
              <a:t>Helpful extras for you to support your child with their Maths learning at home</a:t>
            </a:r>
            <a:endParaRPr lang="en-GB" sz="2000" dirty="0">
              <a:latin typeface="Comic Sans MS" panose="030F0702030302020204" pitchFamily="66" charset="0"/>
            </a:endParaRPr>
          </a:p>
        </p:txBody>
      </p:sp>
      <p:pic>
        <p:nvPicPr>
          <p:cNvPr id="11" name="Picture 10"/>
          <p:cNvPicPr>
            <a:picLocks noChangeAspect="1"/>
          </p:cNvPicPr>
          <p:nvPr/>
        </p:nvPicPr>
        <p:blipFill>
          <a:blip r:embed="rId6"/>
          <a:stretch>
            <a:fillRect/>
          </a:stretch>
        </p:blipFill>
        <p:spPr>
          <a:xfrm>
            <a:off x="1902231" y="2709717"/>
            <a:ext cx="6901831" cy="2474242"/>
          </a:xfrm>
          <a:prstGeom prst="rect">
            <a:avLst/>
          </a:prstGeom>
        </p:spPr>
      </p:pic>
      <p:pic>
        <p:nvPicPr>
          <p:cNvPr id="12" name="Picture 11" descr="A picture containing clock&#10;&#10;Description automatically generated">
            <a:extLst>
              <a:ext uri="{FF2B5EF4-FFF2-40B4-BE49-F238E27FC236}">
                <a16:creationId xmlns:a16="http://schemas.microsoft.com/office/drawing/2014/main" id="{2D8D7F00-5B4B-4625-86B5-E6CFBD7CC96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9907400" y="2796489"/>
            <a:ext cx="1846966" cy="1319893"/>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526083" y="1655935"/>
            <a:ext cx="609600" cy="609600"/>
          </a:xfrm>
          <a:prstGeom prst="rect">
            <a:avLst/>
          </a:prstGeom>
        </p:spPr>
      </p:pic>
    </p:spTree>
    <p:extLst>
      <p:ext uri="{BB962C8B-B14F-4D97-AF65-F5344CB8AC3E}">
        <p14:creationId xmlns:p14="http://schemas.microsoft.com/office/powerpoint/2010/main" val="281268071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20" fill="hold"/>
                                        <p:tgtEl>
                                          <p:spTgt spid="5"/>
                                        </p:tgtEl>
                                      </p:cBhvr>
                                    </p:cmd>
                                  </p:childTnLst>
                                </p:cTn>
                              </p:par>
                            </p:childTnLst>
                          </p:cTn>
                        </p:par>
                      </p:childTnLst>
                    </p:cTn>
                  </p:par>
                </p:childTnLst>
              </p:cTn>
              <p:nextCondLst>
                <p:cond evt="onClick" delay="0">
                  <p:tgtEl>
                    <p:spTgt spid="5"/>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582" y="409019"/>
            <a:ext cx="10861961" cy="1325563"/>
          </a:xfrm>
        </p:spPr>
        <p:txBody>
          <a:bodyPr>
            <a:normAutofit/>
          </a:bodyPr>
          <a:lstStyle/>
          <a:p>
            <a:r>
              <a:rPr lang="en-GB" sz="3600" dirty="0" smtClean="0">
                <a:solidFill>
                  <a:schemeClr val="tx1"/>
                </a:solidFill>
                <a:latin typeface="Comic Sans MS" panose="030F0702030302020204" pitchFamily="66" charset="0"/>
              </a:rPr>
              <a:t>Maths Workshops for parents</a:t>
            </a:r>
            <a:endParaRPr lang="en-GB" sz="3600" dirty="0">
              <a:solidFill>
                <a:schemeClr val="tx1"/>
              </a:solidFill>
              <a:latin typeface="Comic Sans MS" panose="030F0702030302020204" pitchFamily="66" charset="0"/>
            </a:endParaRPr>
          </a:p>
        </p:txBody>
      </p:sp>
      <p:sp>
        <p:nvSpPr>
          <p:cNvPr id="3" name="TextBox 2"/>
          <p:cNvSpPr txBox="1"/>
          <p:nvPr/>
        </p:nvSpPr>
        <p:spPr>
          <a:xfrm>
            <a:off x="243248" y="2365602"/>
            <a:ext cx="9359034" cy="861774"/>
          </a:xfrm>
          <a:prstGeom prst="rect">
            <a:avLst/>
          </a:prstGeom>
          <a:noFill/>
        </p:spPr>
        <p:txBody>
          <a:bodyPr wrap="square" rtlCol="0">
            <a:spAutoFit/>
          </a:bodyPr>
          <a:lstStyle/>
          <a:p>
            <a:endParaRPr lang="en-GB" sz="1600" dirty="0">
              <a:latin typeface="CCW Cursive Writing 4" panose="03050602040000000000" pitchFamily="66" charset="0"/>
            </a:endParaRPr>
          </a:p>
          <a:p>
            <a:endParaRPr lang="en-GB" sz="1600" dirty="0">
              <a:latin typeface="CCW Cursive Writing 4" panose="03050602040000000000" pitchFamily="66" charset="0"/>
            </a:endParaRPr>
          </a:p>
          <a:p>
            <a:endParaRPr lang="en-GB" dirty="0">
              <a:latin typeface="CCW Cursive Writing 4" panose="03050602040000000000" pitchFamily="66" charset="0"/>
            </a:endParaRPr>
          </a:p>
        </p:txBody>
      </p:sp>
      <p:pic>
        <p:nvPicPr>
          <p:cNvPr id="4" name="Picture 3"/>
          <p:cNvPicPr>
            <a:picLocks noChangeAspect="1"/>
          </p:cNvPicPr>
          <p:nvPr/>
        </p:nvPicPr>
        <p:blipFill>
          <a:blip r:embed="rId5"/>
          <a:stretch>
            <a:fillRect/>
          </a:stretch>
        </p:blipFill>
        <p:spPr>
          <a:xfrm>
            <a:off x="11212289" y="5948687"/>
            <a:ext cx="836054" cy="818266"/>
          </a:xfrm>
          <a:prstGeom prst="rect">
            <a:avLst/>
          </a:prstGeom>
        </p:spPr>
      </p:pic>
      <p:sp>
        <p:nvSpPr>
          <p:cNvPr id="10" name="TextBox 9"/>
          <p:cNvSpPr txBox="1"/>
          <p:nvPr/>
        </p:nvSpPr>
        <p:spPr>
          <a:xfrm>
            <a:off x="7543801" y="2754170"/>
            <a:ext cx="4086516" cy="3272947"/>
          </a:xfrm>
          <a:prstGeom prst="rect">
            <a:avLst/>
          </a:prstGeom>
          <a:noFill/>
        </p:spPr>
        <p:txBody>
          <a:bodyPr wrap="square" rtlCol="0">
            <a:spAutoFit/>
          </a:bodyPr>
          <a:lstStyle/>
          <a:p>
            <a:pPr algn="ctr">
              <a:lnSpc>
                <a:spcPct val="150000"/>
              </a:lnSpc>
            </a:pPr>
            <a:r>
              <a:rPr lang="en-GB" sz="2000" dirty="0" smtClean="0">
                <a:latin typeface="Comic Sans MS" panose="030F0702030302020204" pitchFamily="66" charset="0"/>
              </a:rPr>
              <a:t>All of our previous Maths information evening resources are also on our website. This contains an abundance of resources based on specific areas parents have requested support with previously. </a:t>
            </a:r>
            <a:endParaRPr lang="en-GB" sz="2000" dirty="0">
              <a:latin typeface="Comic Sans MS" panose="030F0702030302020204" pitchFamily="66" charset="0"/>
            </a:endParaRPr>
          </a:p>
        </p:txBody>
      </p:sp>
      <p:pic>
        <p:nvPicPr>
          <p:cNvPr id="11" name="Picture 10"/>
          <p:cNvPicPr>
            <a:picLocks noChangeAspect="1"/>
          </p:cNvPicPr>
          <p:nvPr/>
        </p:nvPicPr>
        <p:blipFill>
          <a:blip r:embed="rId6"/>
          <a:stretch>
            <a:fillRect/>
          </a:stretch>
        </p:blipFill>
        <p:spPr>
          <a:xfrm>
            <a:off x="243248" y="2298659"/>
            <a:ext cx="6742852" cy="4468294"/>
          </a:xfrm>
          <a:prstGeom prst="rect">
            <a:avLst/>
          </a:prstGeom>
        </p:spPr>
      </p:pic>
      <p:pic>
        <p:nvPicPr>
          <p:cNvPr id="5"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311499" y="1756002"/>
            <a:ext cx="609600" cy="609600"/>
          </a:xfrm>
          <a:prstGeom prst="rect">
            <a:avLst/>
          </a:prstGeom>
        </p:spPr>
      </p:pic>
    </p:spTree>
    <p:extLst>
      <p:ext uri="{BB962C8B-B14F-4D97-AF65-F5344CB8AC3E}">
        <p14:creationId xmlns:p14="http://schemas.microsoft.com/office/powerpoint/2010/main" val="10163829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62339" fill="hold"/>
                                        <p:tgtEl>
                                          <p:spTgt spid="5"/>
                                        </p:tgtEl>
                                      </p:cBhvr>
                                    </p:cmd>
                                  </p:childTnLst>
                                </p:cTn>
                              </p:par>
                            </p:childTnLst>
                          </p:cTn>
                        </p:par>
                      </p:childTnLst>
                    </p:cTn>
                  </p:par>
                </p:childTnLst>
              </p:cTn>
              <p:nextCondLst>
                <p:cond evt="onClick" delay="0">
                  <p:tgtEl>
                    <p:spTgt spid="5"/>
                  </p:tgtEl>
                </p:cond>
              </p:nextCondLst>
            </p:seq>
            <p:audio>
              <p:cMediaNode vol="100000">
                <p:cTn id="7" fill="hold" display="0">
                  <p:stCondLst>
                    <p:cond delay="indefinite"/>
                  </p:stCondLst>
                  <p:endCondLst>
                    <p:cond evt="onStopAudio" delay="0">
                      <p:tgtEl>
                        <p:sldTgt/>
                      </p:tgtEl>
                    </p:cond>
                  </p:endCondLst>
                </p:cTn>
                <p:tgtEl>
                  <p:spTgt spid="5"/>
                </p:tgtEl>
              </p:cMediaNode>
            </p:audio>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2582" y="409019"/>
            <a:ext cx="10861961" cy="1325563"/>
          </a:xfrm>
        </p:spPr>
        <p:txBody>
          <a:bodyPr>
            <a:normAutofit/>
          </a:bodyPr>
          <a:lstStyle/>
          <a:p>
            <a:r>
              <a:rPr lang="en-GB" sz="4000" dirty="0" smtClean="0">
                <a:solidFill>
                  <a:schemeClr val="tx1"/>
                </a:solidFill>
                <a:latin typeface="Comic Sans MS" panose="030F0702030302020204" pitchFamily="66" charset="0"/>
              </a:rPr>
              <a:t>Modelling our calculation methods</a:t>
            </a:r>
            <a:endParaRPr lang="en-GB" sz="4000" dirty="0">
              <a:solidFill>
                <a:schemeClr val="tx1"/>
              </a:solidFill>
              <a:latin typeface="Comic Sans MS" panose="030F0702030302020204" pitchFamily="66" charset="0"/>
            </a:endParaRPr>
          </a:p>
        </p:txBody>
      </p:sp>
      <p:sp>
        <p:nvSpPr>
          <p:cNvPr id="3" name="TextBox 2"/>
          <p:cNvSpPr txBox="1"/>
          <p:nvPr/>
        </p:nvSpPr>
        <p:spPr>
          <a:xfrm>
            <a:off x="243248" y="2365602"/>
            <a:ext cx="9359034" cy="861774"/>
          </a:xfrm>
          <a:prstGeom prst="rect">
            <a:avLst/>
          </a:prstGeom>
          <a:noFill/>
        </p:spPr>
        <p:txBody>
          <a:bodyPr wrap="square" rtlCol="0">
            <a:spAutoFit/>
          </a:bodyPr>
          <a:lstStyle/>
          <a:p>
            <a:endParaRPr lang="en-GB" sz="1600" dirty="0">
              <a:latin typeface="CCW Cursive Writing 4" panose="03050602040000000000" pitchFamily="66" charset="0"/>
            </a:endParaRPr>
          </a:p>
          <a:p>
            <a:endParaRPr lang="en-GB" sz="1600" dirty="0">
              <a:latin typeface="CCW Cursive Writing 4" panose="03050602040000000000" pitchFamily="66" charset="0"/>
            </a:endParaRPr>
          </a:p>
          <a:p>
            <a:endParaRPr lang="en-GB" dirty="0">
              <a:latin typeface="CCW Cursive Writing 4" panose="03050602040000000000" pitchFamily="66" charset="0"/>
            </a:endParaRPr>
          </a:p>
        </p:txBody>
      </p:sp>
      <p:pic>
        <p:nvPicPr>
          <p:cNvPr id="4" name="Picture 3"/>
          <p:cNvPicPr>
            <a:picLocks noChangeAspect="1"/>
          </p:cNvPicPr>
          <p:nvPr/>
        </p:nvPicPr>
        <p:blipFill>
          <a:blip r:embed="rId5"/>
          <a:stretch>
            <a:fillRect/>
          </a:stretch>
        </p:blipFill>
        <p:spPr>
          <a:xfrm>
            <a:off x="11212289" y="5948687"/>
            <a:ext cx="836054" cy="818266"/>
          </a:xfrm>
          <a:prstGeom prst="rect">
            <a:avLst/>
          </a:prstGeom>
        </p:spPr>
      </p:pic>
      <p:pic>
        <p:nvPicPr>
          <p:cNvPr id="6" name="Picture 5"/>
          <p:cNvPicPr>
            <a:picLocks noChangeAspect="1"/>
          </p:cNvPicPr>
          <p:nvPr/>
        </p:nvPicPr>
        <p:blipFill>
          <a:blip r:embed="rId6"/>
          <a:stretch>
            <a:fillRect/>
          </a:stretch>
        </p:blipFill>
        <p:spPr>
          <a:xfrm>
            <a:off x="243248" y="1995385"/>
            <a:ext cx="3881755" cy="2463981"/>
          </a:xfrm>
          <a:prstGeom prst="rect">
            <a:avLst/>
          </a:prstGeom>
        </p:spPr>
      </p:pic>
      <p:pic>
        <p:nvPicPr>
          <p:cNvPr id="7" name="Picture 6"/>
          <p:cNvPicPr>
            <a:picLocks noChangeAspect="1"/>
          </p:cNvPicPr>
          <p:nvPr/>
        </p:nvPicPr>
        <p:blipFill>
          <a:blip r:embed="rId7"/>
          <a:stretch>
            <a:fillRect/>
          </a:stretch>
        </p:blipFill>
        <p:spPr>
          <a:xfrm>
            <a:off x="4346997" y="4551956"/>
            <a:ext cx="3694910" cy="2306043"/>
          </a:xfrm>
          <a:prstGeom prst="rect">
            <a:avLst/>
          </a:prstGeom>
        </p:spPr>
      </p:pic>
      <p:pic>
        <p:nvPicPr>
          <p:cNvPr id="8" name="Picture 7"/>
          <p:cNvPicPr>
            <a:picLocks noChangeAspect="1"/>
          </p:cNvPicPr>
          <p:nvPr/>
        </p:nvPicPr>
        <p:blipFill>
          <a:blip r:embed="rId8"/>
          <a:stretch>
            <a:fillRect/>
          </a:stretch>
        </p:blipFill>
        <p:spPr>
          <a:xfrm>
            <a:off x="4346996" y="2107388"/>
            <a:ext cx="3694910" cy="2351978"/>
          </a:xfrm>
          <a:prstGeom prst="rect">
            <a:avLst/>
          </a:prstGeom>
        </p:spPr>
      </p:pic>
      <p:pic>
        <p:nvPicPr>
          <p:cNvPr id="9" name="Picture 8"/>
          <p:cNvPicPr>
            <a:picLocks noChangeAspect="1"/>
          </p:cNvPicPr>
          <p:nvPr/>
        </p:nvPicPr>
        <p:blipFill>
          <a:blip r:embed="rId9"/>
          <a:stretch>
            <a:fillRect/>
          </a:stretch>
        </p:blipFill>
        <p:spPr>
          <a:xfrm>
            <a:off x="285567" y="4459366"/>
            <a:ext cx="3839436" cy="2326600"/>
          </a:xfrm>
          <a:prstGeom prst="rect">
            <a:avLst/>
          </a:prstGeom>
        </p:spPr>
      </p:pic>
      <p:sp>
        <p:nvSpPr>
          <p:cNvPr id="10" name="TextBox 9"/>
          <p:cNvSpPr txBox="1"/>
          <p:nvPr/>
        </p:nvSpPr>
        <p:spPr>
          <a:xfrm>
            <a:off x="8041906" y="2566540"/>
            <a:ext cx="4006437" cy="3785652"/>
          </a:xfrm>
          <a:prstGeom prst="rect">
            <a:avLst/>
          </a:prstGeom>
          <a:noFill/>
        </p:spPr>
        <p:txBody>
          <a:bodyPr wrap="square" rtlCol="0">
            <a:spAutoFit/>
          </a:bodyPr>
          <a:lstStyle/>
          <a:p>
            <a:pPr algn="ctr">
              <a:lnSpc>
                <a:spcPct val="150000"/>
              </a:lnSpc>
            </a:pPr>
            <a:r>
              <a:rPr lang="en-GB" sz="2000" dirty="0" smtClean="0">
                <a:latin typeface="Comic Sans MS" panose="030F0702030302020204" pitchFamily="66" charset="0"/>
              </a:rPr>
              <a:t>We have created a number of </a:t>
            </a:r>
            <a:r>
              <a:rPr lang="en-GB" sz="2000" dirty="0" smtClean="0">
                <a:latin typeface="Comic Sans MS" panose="030F0702030302020204" pitchFamily="66" charset="0"/>
                <a:hlinkClick r:id="rId10"/>
              </a:rPr>
              <a:t>formal calculation method videos </a:t>
            </a:r>
            <a:r>
              <a:rPr lang="en-GB" sz="2000" dirty="0" smtClean="0">
                <a:latin typeface="Comic Sans MS" panose="030F0702030302020204" pitchFamily="66" charset="0"/>
              </a:rPr>
              <a:t>to demonstrate how we teach your children at school.</a:t>
            </a:r>
          </a:p>
          <a:p>
            <a:pPr algn="ctr">
              <a:lnSpc>
                <a:spcPct val="150000"/>
              </a:lnSpc>
            </a:pPr>
            <a:r>
              <a:rPr lang="en-GB" sz="2000" dirty="0" smtClean="0">
                <a:latin typeface="Comic Sans MS" panose="030F0702030302020204" pitchFamily="66" charset="0"/>
              </a:rPr>
              <a:t>These videos model the formal operations for addition, subtraction, multiplication and division only. </a:t>
            </a:r>
            <a:endParaRPr lang="en-GB" sz="2000" dirty="0">
              <a:latin typeface="Comic Sans MS" panose="030F0702030302020204" pitchFamily="66" charset="0"/>
            </a:endParaRPr>
          </a:p>
        </p:txBody>
      </p:sp>
      <p:pic>
        <p:nvPicPr>
          <p:cNvPr id="11"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069743" y="1328069"/>
            <a:ext cx="609600" cy="609600"/>
          </a:xfrm>
          <a:prstGeom prst="rect">
            <a:avLst/>
          </a:prstGeom>
        </p:spPr>
      </p:pic>
    </p:spTree>
    <p:extLst>
      <p:ext uri="{BB962C8B-B14F-4D97-AF65-F5344CB8AC3E}">
        <p14:creationId xmlns:p14="http://schemas.microsoft.com/office/powerpoint/2010/main" val="14251371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5442" fill="hold"/>
                                        <p:tgtEl>
                                          <p:spTgt spid="11"/>
                                        </p:tgtEl>
                                      </p:cBhvr>
                                    </p:cmd>
                                  </p:childTnLst>
                                </p:cTn>
                              </p:par>
                            </p:childTnLst>
                          </p:cTn>
                        </p:par>
                      </p:childTnLst>
                    </p:cTn>
                  </p:par>
                </p:childTnLst>
              </p:cTn>
              <p:nextCondLst>
                <p:cond evt="onClick" delay="0">
                  <p:tgtEl>
                    <p:spTgt spid="11"/>
                  </p:tgtEl>
                </p:cond>
              </p:nextCondLst>
            </p:seq>
            <p:audio>
              <p:cMediaNode vol="100000">
                <p:cTn id="7" fill="hold" display="0">
                  <p:stCondLst>
                    <p:cond delay="indefinite"/>
                  </p:stCondLst>
                  <p:endCondLst>
                    <p:cond evt="onStopAudio" delay="0">
                      <p:tgtEl>
                        <p:sldTgt/>
                      </p:tgtEl>
                    </p:cond>
                  </p:endCondLst>
                </p:cTn>
                <p:tgtEl>
                  <p:spTgt spid="11"/>
                </p:tgtEl>
              </p:cMediaNode>
            </p:audi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2" name="Rectangle 6"/>
          <p:cNvSpPr>
            <a:spLocks noChangeArrowheads="1"/>
          </p:cNvSpPr>
          <p:nvPr/>
        </p:nvSpPr>
        <p:spPr bwMode="auto">
          <a:xfrm>
            <a:off x="287383" y="437698"/>
            <a:ext cx="11299371"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200" b="1" u="sng" dirty="0">
                <a:solidFill>
                  <a:schemeClr val="bg1"/>
                </a:solidFill>
                <a:latin typeface="Comic Sans MS" panose="030F0702030302020204" pitchFamily="66" charset="0"/>
                <a:cs typeface="Arial" charset="0"/>
              </a:rPr>
              <a:t>How can you help your child with </a:t>
            </a:r>
            <a:r>
              <a:rPr lang="en-GB" altLang="en-US" sz="3200" b="1" u="sng" dirty="0" smtClean="0">
                <a:solidFill>
                  <a:schemeClr val="bg1"/>
                </a:solidFill>
                <a:latin typeface="Comic Sans MS" panose="030F0702030302020204" pitchFamily="66" charset="0"/>
                <a:cs typeface="Arial" charset="0"/>
              </a:rPr>
              <a:t>Maths </a:t>
            </a:r>
            <a:r>
              <a:rPr lang="en-GB" altLang="en-US" sz="3200" b="1" u="sng" dirty="0">
                <a:solidFill>
                  <a:schemeClr val="bg1"/>
                </a:solidFill>
                <a:latin typeface="Comic Sans MS" panose="030F0702030302020204" pitchFamily="66" charset="0"/>
                <a:cs typeface="Arial" charset="0"/>
              </a:rPr>
              <a:t>at home?</a:t>
            </a:r>
            <a:endParaRPr lang="en-US" altLang="en-US" sz="3200" b="1" u="sng" dirty="0">
              <a:solidFill>
                <a:schemeClr val="bg1"/>
              </a:solidFill>
              <a:latin typeface="Comic Sans MS" panose="030F0702030302020204" pitchFamily="66" charset="0"/>
              <a:cs typeface="Arial" charset="0"/>
            </a:endParaRPr>
          </a:p>
        </p:txBody>
      </p:sp>
      <p:sp>
        <p:nvSpPr>
          <p:cNvPr id="19463" name="Rectangle 7"/>
          <p:cNvSpPr>
            <a:spLocks noGrp="1" noRot="1" noChangeArrowheads="1"/>
          </p:cNvSpPr>
          <p:nvPr>
            <p:ph idx="1"/>
          </p:nvPr>
        </p:nvSpPr>
        <p:spPr>
          <a:xfrm>
            <a:off x="287383" y="2344666"/>
            <a:ext cx="10855234" cy="4406900"/>
          </a:xfrm>
        </p:spPr>
        <p:txBody>
          <a:bodyPr>
            <a:normAutofit/>
          </a:bodyPr>
          <a:lstStyle/>
          <a:p>
            <a:pPr eaLnBrk="1" hangingPunct="1">
              <a:defRPr/>
            </a:pPr>
            <a:r>
              <a:rPr lang="en-GB" altLang="en-US" dirty="0">
                <a:solidFill>
                  <a:schemeClr val="accent4">
                    <a:lumMod val="10000"/>
                  </a:schemeClr>
                </a:solidFill>
                <a:latin typeface="Comic Sans MS" panose="030F0702030302020204" pitchFamily="66" charset="0"/>
              </a:rPr>
              <a:t>Take away their fear. </a:t>
            </a:r>
          </a:p>
          <a:p>
            <a:pPr eaLnBrk="1" hangingPunct="1">
              <a:defRPr/>
            </a:pPr>
            <a:r>
              <a:rPr lang="en-GB" altLang="en-US" dirty="0">
                <a:solidFill>
                  <a:schemeClr val="accent4">
                    <a:lumMod val="10000"/>
                  </a:schemeClr>
                </a:solidFill>
                <a:latin typeface="Comic Sans MS" panose="030F0702030302020204" pitchFamily="66" charset="0"/>
              </a:rPr>
              <a:t>Reassure and praise whenever possible. </a:t>
            </a:r>
            <a:r>
              <a:rPr lang="en-GB" altLang="en-US" dirty="0" smtClean="0">
                <a:solidFill>
                  <a:schemeClr val="accent4">
                    <a:lumMod val="10000"/>
                  </a:schemeClr>
                </a:solidFill>
                <a:latin typeface="Comic Sans MS" panose="030F0702030302020204" pitchFamily="66" charset="0"/>
              </a:rPr>
              <a:t>Positive </a:t>
            </a:r>
            <a:r>
              <a:rPr lang="en-GB" altLang="en-US" dirty="0" err="1" smtClean="0">
                <a:solidFill>
                  <a:schemeClr val="accent4">
                    <a:lumMod val="10000"/>
                  </a:schemeClr>
                </a:solidFill>
                <a:latin typeface="Comic Sans MS" panose="030F0702030302020204" pitchFamily="66" charset="0"/>
              </a:rPr>
              <a:t>mindset</a:t>
            </a:r>
            <a:r>
              <a:rPr lang="en-GB" altLang="en-US" dirty="0" smtClean="0">
                <a:solidFill>
                  <a:schemeClr val="accent4">
                    <a:lumMod val="10000"/>
                  </a:schemeClr>
                </a:solidFill>
                <a:latin typeface="Comic Sans MS" panose="030F0702030302020204" pitchFamily="66" charset="0"/>
              </a:rPr>
              <a:t>…</a:t>
            </a:r>
            <a:endParaRPr lang="en-GB" altLang="en-US" dirty="0">
              <a:solidFill>
                <a:schemeClr val="accent4">
                  <a:lumMod val="10000"/>
                </a:schemeClr>
              </a:solidFill>
              <a:latin typeface="Comic Sans MS" panose="030F0702030302020204" pitchFamily="66" charset="0"/>
            </a:endParaRPr>
          </a:p>
          <a:p>
            <a:pPr eaLnBrk="1" hangingPunct="1">
              <a:defRPr/>
            </a:pPr>
            <a:r>
              <a:rPr lang="en-GB" altLang="en-US" dirty="0">
                <a:solidFill>
                  <a:schemeClr val="accent4">
                    <a:lumMod val="10000"/>
                  </a:schemeClr>
                </a:solidFill>
                <a:latin typeface="Comic Sans MS" panose="030F0702030302020204" pitchFamily="66" charset="0"/>
              </a:rPr>
              <a:t>Let them see you </a:t>
            </a:r>
            <a:r>
              <a:rPr lang="en-GB" altLang="en-US" dirty="0" smtClean="0">
                <a:solidFill>
                  <a:schemeClr val="accent4">
                    <a:lumMod val="10000"/>
                  </a:schemeClr>
                </a:solidFill>
                <a:latin typeface="Comic Sans MS" panose="030F0702030302020204" pitchFamily="66" charset="0"/>
              </a:rPr>
              <a:t>using Maths in your everyday routines </a:t>
            </a:r>
            <a:r>
              <a:rPr lang="en-GB" altLang="en-US" dirty="0">
                <a:solidFill>
                  <a:schemeClr val="accent4">
                    <a:lumMod val="10000"/>
                  </a:schemeClr>
                </a:solidFill>
                <a:latin typeface="Comic Sans MS" panose="030F0702030302020204" pitchFamily="66" charset="0"/>
              </a:rPr>
              <a:t>– </a:t>
            </a:r>
            <a:r>
              <a:rPr lang="en-GB" altLang="en-US" dirty="0" smtClean="0">
                <a:solidFill>
                  <a:schemeClr val="accent4">
                    <a:lumMod val="10000"/>
                  </a:schemeClr>
                </a:solidFill>
                <a:latin typeface="Comic Sans MS" panose="030F0702030302020204" pitchFamily="66" charset="0"/>
              </a:rPr>
              <a:t>portioning meals between the family, chopping vegetables into halves and quarters etc. </a:t>
            </a:r>
          </a:p>
          <a:p>
            <a:pPr eaLnBrk="1" hangingPunct="1">
              <a:defRPr/>
            </a:pPr>
            <a:r>
              <a:rPr lang="en-GB" altLang="en-US" dirty="0" smtClean="0">
                <a:solidFill>
                  <a:schemeClr val="accent4">
                    <a:lumMod val="10000"/>
                  </a:schemeClr>
                </a:solidFill>
                <a:latin typeface="Comic Sans MS" panose="030F0702030302020204" pitchFamily="66" charset="0"/>
              </a:rPr>
              <a:t>Play with numbers and shapes through games.</a:t>
            </a:r>
          </a:p>
          <a:p>
            <a:pPr eaLnBrk="1" hangingPunct="1">
              <a:defRPr/>
            </a:pPr>
            <a:r>
              <a:rPr lang="en-GB" altLang="en-US" dirty="0" smtClean="0">
                <a:solidFill>
                  <a:schemeClr val="accent4">
                    <a:lumMod val="10000"/>
                  </a:schemeClr>
                </a:solidFill>
                <a:latin typeface="Comic Sans MS" panose="030F0702030302020204" pitchFamily="66" charset="0"/>
              </a:rPr>
              <a:t>Seeing mistakes as an opportunity to learn and using them as a discussion point.</a:t>
            </a:r>
          </a:p>
          <a:p>
            <a:pPr eaLnBrk="1" hangingPunct="1">
              <a:defRPr/>
            </a:pPr>
            <a:r>
              <a:rPr lang="en-US" altLang="en-US" dirty="0" err="1" smtClean="0">
                <a:solidFill>
                  <a:schemeClr val="accent4">
                    <a:lumMod val="10000"/>
                  </a:schemeClr>
                </a:solidFill>
                <a:latin typeface="Comic Sans MS" panose="030F0702030302020204" pitchFamily="66" charset="0"/>
              </a:rPr>
              <a:t>Recognising</a:t>
            </a:r>
            <a:r>
              <a:rPr lang="en-US" altLang="en-US" dirty="0" smtClean="0">
                <a:solidFill>
                  <a:schemeClr val="accent4">
                    <a:lumMod val="10000"/>
                  </a:schemeClr>
                </a:solidFill>
                <a:latin typeface="Comic Sans MS" panose="030F0702030302020204" pitchFamily="66" charset="0"/>
              </a:rPr>
              <a:t> the </a:t>
            </a:r>
            <a:r>
              <a:rPr lang="en-US" altLang="en-US" b="1" dirty="0" smtClean="0">
                <a:solidFill>
                  <a:schemeClr val="accent4">
                    <a:lumMod val="10000"/>
                  </a:schemeClr>
                </a:solidFill>
                <a:latin typeface="Comic Sans MS" panose="030F0702030302020204" pitchFamily="66" charset="0"/>
              </a:rPr>
              <a:t>importance</a:t>
            </a:r>
            <a:r>
              <a:rPr lang="en-US" altLang="en-US" dirty="0" smtClean="0">
                <a:solidFill>
                  <a:schemeClr val="accent4">
                    <a:lumMod val="10000"/>
                  </a:schemeClr>
                </a:solidFill>
                <a:latin typeface="Comic Sans MS" panose="030F0702030302020204" pitchFamily="66" charset="0"/>
              </a:rPr>
              <a:t> and value of </a:t>
            </a:r>
            <a:r>
              <a:rPr lang="en-US" altLang="en-US" dirty="0" err="1" smtClean="0">
                <a:solidFill>
                  <a:schemeClr val="accent4">
                    <a:lumMod val="10000"/>
                  </a:schemeClr>
                </a:solidFill>
                <a:latin typeface="Comic Sans MS" panose="030F0702030302020204" pitchFamily="66" charset="0"/>
              </a:rPr>
              <a:t>Maths</a:t>
            </a:r>
            <a:r>
              <a:rPr lang="en-US" altLang="en-US" dirty="0" smtClean="0">
                <a:solidFill>
                  <a:schemeClr val="accent4">
                    <a:lumMod val="10000"/>
                  </a:schemeClr>
                </a:solidFill>
                <a:latin typeface="Comic Sans MS" panose="030F0702030302020204" pitchFamily="66" charset="0"/>
              </a:rPr>
              <a:t> in our everyday lives e.g. managing money and telling the time.</a:t>
            </a:r>
            <a:endParaRPr lang="en-US" altLang="en-US" dirty="0">
              <a:solidFill>
                <a:schemeClr val="accent4">
                  <a:lumMod val="10000"/>
                </a:schemeClr>
              </a:solidFill>
              <a:latin typeface="Comic Sans MS" panose="030F0702030302020204" pitchFamily="66" charset="0"/>
            </a:endParaRPr>
          </a:p>
        </p:txBody>
      </p:sp>
      <p:pic>
        <p:nvPicPr>
          <p:cNvPr id="2" name="Picture 1"/>
          <p:cNvPicPr>
            <a:picLocks noChangeAspect="1"/>
          </p:cNvPicPr>
          <p:nvPr/>
        </p:nvPicPr>
        <p:blipFill>
          <a:blip r:embed="rId4"/>
          <a:stretch>
            <a:fillRect/>
          </a:stretch>
        </p:blipFill>
        <p:spPr>
          <a:xfrm>
            <a:off x="10698575" y="5316583"/>
            <a:ext cx="1428111" cy="1397726"/>
          </a:xfrm>
          <a:prstGeom prst="rect">
            <a:avLst/>
          </a:prstGeom>
        </p:spPr>
      </p:pic>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533017" y="1478526"/>
            <a:ext cx="609600" cy="609600"/>
          </a:xfrm>
          <a:prstGeom prst="rect">
            <a:avLst/>
          </a:prstGeom>
        </p:spPr>
      </p:pic>
    </p:spTree>
    <p:extLst>
      <p:ext uri="{BB962C8B-B14F-4D97-AF65-F5344CB8AC3E}">
        <p14:creationId xmlns:p14="http://schemas.microsoft.com/office/powerpoint/2010/main" val="385689799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5995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Rectangle 4"/>
          <p:cNvSpPr>
            <a:spLocks noChangeArrowheads="1"/>
          </p:cNvSpPr>
          <p:nvPr/>
        </p:nvSpPr>
        <p:spPr bwMode="auto">
          <a:xfrm>
            <a:off x="322185" y="424603"/>
            <a:ext cx="10463912"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3200" b="1" dirty="0" smtClean="0">
                <a:effectLst>
                  <a:outerShdw blurRad="38100" dist="38100" dir="2700000" algn="tl">
                    <a:srgbClr val="000000"/>
                  </a:outerShdw>
                </a:effectLst>
                <a:latin typeface="Comic Sans MS" panose="030F0702030302020204" pitchFamily="66" charset="0"/>
                <a:cs typeface="Arial" charset="0"/>
              </a:rPr>
              <a:t>A quick guide to everyday Maths opportunities for your child</a:t>
            </a:r>
            <a:endParaRPr lang="en-US" altLang="en-US" sz="3200" b="1" dirty="0">
              <a:effectLst>
                <a:outerShdw blurRad="38100" dist="38100" dir="2700000" algn="tl">
                  <a:srgbClr val="000000"/>
                </a:outerShdw>
              </a:effectLst>
              <a:latin typeface="Comic Sans MS" panose="030F0702030302020204" pitchFamily="66" charset="0"/>
              <a:cs typeface="Arial" charset="0"/>
            </a:endParaRPr>
          </a:p>
        </p:txBody>
      </p:sp>
      <p:sp>
        <p:nvSpPr>
          <p:cNvPr id="21509" name="Rectangle 5"/>
          <p:cNvSpPr>
            <a:spLocks noGrp="1" noRot="1" noChangeArrowheads="1"/>
          </p:cNvSpPr>
          <p:nvPr>
            <p:ph idx="1"/>
          </p:nvPr>
        </p:nvSpPr>
        <p:spPr>
          <a:xfrm>
            <a:off x="0" y="2354347"/>
            <a:ext cx="12074434" cy="4349931"/>
          </a:xfrm>
        </p:spPr>
        <p:txBody>
          <a:bodyPr>
            <a:normAutofit fontScale="92500" lnSpcReduction="10000"/>
          </a:bodyPr>
          <a:lstStyle/>
          <a:p>
            <a:pPr eaLnBrk="1" hangingPunct="1">
              <a:defRPr/>
            </a:pPr>
            <a:r>
              <a:rPr lang="en-US" altLang="en-US" sz="2000" dirty="0" err="1" smtClean="0">
                <a:solidFill>
                  <a:schemeClr val="tx1"/>
                </a:solidFill>
                <a:latin typeface="Comic Sans MS" panose="030F0702030302020204" pitchFamily="66" charset="0"/>
              </a:rPr>
              <a:t>Practise</a:t>
            </a:r>
            <a:r>
              <a:rPr lang="en-US" altLang="en-US" sz="2000" dirty="0" smtClean="0">
                <a:solidFill>
                  <a:schemeClr val="tx1"/>
                </a:solidFill>
                <a:latin typeface="Comic Sans MS" panose="030F0702030302020204" pitchFamily="66" charset="0"/>
              </a:rPr>
              <a:t> spotting and </a:t>
            </a:r>
            <a:r>
              <a:rPr lang="en-US" altLang="en-US" sz="2000" dirty="0" err="1" smtClean="0">
                <a:solidFill>
                  <a:schemeClr val="tx1"/>
                </a:solidFill>
                <a:latin typeface="Comic Sans MS" panose="030F0702030302020204" pitchFamily="66" charset="0"/>
              </a:rPr>
              <a:t>recognising</a:t>
            </a:r>
            <a:r>
              <a:rPr lang="en-US" altLang="en-US" sz="2000" dirty="0" smtClean="0">
                <a:solidFill>
                  <a:schemeClr val="tx1"/>
                </a:solidFill>
                <a:latin typeface="Comic Sans MS" panose="030F0702030302020204" pitchFamily="66" charset="0"/>
              </a:rPr>
              <a:t> numbers in the environment. Add/multiply/subtract/divide door numbers, numbers on car registration plates, road signs and at the shop.</a:t>
            </a:r>
          </a:p>
          <a:p>
            <a:pPr eaLnBrk="1" hangingPunct="1">
              <a:defRPr/>
            </a:pPr>
            <a:r>
              <a:rPr lang="en-US" altLang="en-US" sz="2000" dirty="0" smtClean="0">
                <a:solidFill>
                  <a:schemeClr val="tx1"/>
                </a:solidFill>
                <a:latin typeface="Comic Sans MS" panose="030F0702030302020204" pitchFamily="66" charset="0"/>
              </a:rPr>
              <a:t>Flicking through the TV guide? Ask your child to calculate the length of their </a:t>
            </a:r>
            <a:r>
              <a:rPr lang="en-US" altLang="en-US" sz="2000" dirty="0" err="1" smtClean="0">
                <a:solidFill>
                  <a:schemeClr val="tx1"/>
                </a:solidFill>
                <a:latin typeface="Comic Sans MS" panose="030F0702030302020204" pitchFamily="66" charset="0"/>
              </a:rPr>
              <a:t>favourite</a:t>
            </a:r>
            <a:r>
              <a:rPr lang="en-US" altLang="en-US" sz="2000" dirty="0" smtClean="0">
                <a:solidFill>
                  <a:schemeClr val="tx1"/>
                </a:solidFill>
                <a:latin typeface="Comic Sans MS" panose="030F0702030302020204" pitchFamily="66" charset="0"/>
              </a:rPr>
              <a:t> </a:t>
            </a:r>
            <a:r>
              <a:rPr lang="en-US" altLang="en-US" sz="2000" dirty="0" err="1" smtClean="0">
                <a:solidFill>
                  <a:schemeClr val="tx1"/>
                </a:solidFill>
                <a:latin typeface="Comic Sans MS" panose="030F0702030302020204" pitchFamily="66" charset="0"/>
              </a:rPr>
              <a:t>programmes</a:t>
            </a:r>
            <a:r>
              <a:rPr lang="en-US" altLang="en-US" sz="2000" dirty="0" smtClean="0">
                <a:solidFill>
                  <a:schemeClr val="tx1"/>
                </a:solidFill>
                <a:latin typeface="Comic Sans MS" panose="030F0702030302020204" pitchFamily="66" charset="0"/>
              </a:rPr>
              <a:t>. How long is it until the next </a:t>
            </a:r>
            <a:r>
              <a:rPr lang="en-US" altLang="en-US" sz="2000" dirty="0" err="1" smtClean="0">
                <a:solidFill>
                  <a:schemeClr val="tx1"/>
                </a:solidFill>
                <a:latin typeface="Comic Sans MS" panose="030F0702030302020204" pitchFamily="66" charset="0"/>
              </a:rPr>
              <a:t>programme</a:t>
            </a:r>
            <a:r>
              <a:rPr lang="en-US" altLang="en-US" sz="2000" dirty="0" smtClean="0">
                <a:solidFill>
                  <a:schemeClr val="tx1"/>
                </a:solidFill>
                <a:latin typeface="Comic Sans MS" panose="030F0702030302020204" pitchFamily="66" charset="0"/>
              </a:rPr>
              <a:t>?</a:t>
            </a:r>
          </a:p>
          <a:p>
            <a:pPr eaLnBrk="1" hangingPunct="1">
              <a:defRPr/>
            </a:pPr>
            <a:r>
              <a:rPr lang="en-US" altLang="en-US" sz="2000" dirty="0" smtClean="0">
                <a:solidFill>
                  <a:schemeClr val="tx1"/>
                </a:solidFill>
                <a:latin typeface="Comic Sans MS" panose="030F0702030302020204" pitchFamily="66" charset="0"/>
              </a:rPr>
              <a:t>Use food packaging to discuss 2D and 3D shapes. What are the properties of these shapes e.g. how many faces, sides, vertices? Flatten the packaging out to find the net of the 3D shape too. </a:t>
            </a:r>
          </a:p>
          <a:p>
            <a:pPr eaLnBrk="1" hangingPunct="1">
              <a:defRPr/>
            </a:pPr>
            <a:r>
              <a:rPr lang="en-US" altLang="en-US" sz="2000" dirty="0" smtClean="0">
                <a:solidFill>
                  <a:schemeClr val="tx1"/>
                </a:solidFill>
                <a:latin typeface="Comic Sans MS" panose="030F0702030302020204" pitchFamily="66" charset="0"/>
              </a:rPr>
              <a:t>Measuring up for new furniture? Want to make sure the Christmas tree will fit in your living room? These are really good opportunities to encourage your child to see the value of careful measuring skills in everyday life.</a:t>
            </a:r>
          </a:p>
          <a:p>
            <a:pPr eaLnBrk="1" hangingPunct="1">
              <a:defRPr/>
            </a:pPr>
            <a:r>
              <a:rPr lang="en-US" altLang="en-US" sz="2000" dirty="0" err="1" smtClean="0">
                <a:solidFill>
                  <a:schemeClr val="tx1"/>
                </a:solidFill>
                <a:latin typeface="Comic Sans MS" panose="030F0702030302020204" pitchFamily="66" charset="0"/>
              </a:rPr>
              <a:t>Practise</a:t>
            </a:r>
            <a:r>
              <a:rPr lang="en-US" altLang="en-US" sz="2000" dirty="0" smtClean="0">
                <a:solidFill>
                  <a:schemeClr val="tx1"/>
                </a:solidFill>
                <a:latin typeface="Comic Sans MS" panose="030F0702030302020204" pitchFamily="66" charset="0"/>
              </a:rPr>
              <a:t> telling the time with your child. Can they read both the digital and analogue clock? Can they readily convert between the two and use the 24 hour clock? Can they also </a:t>
            </a:r>
            <a:r>
              <a:rPr lang="en-US" altLang="en-US" sz="2000" dirty="0" err="1" smtClean="0">
                <a:solidFill>
                  <a:schemeClr val="tx1"/>
                </a:solidFill>
                <a:latin typeface="Comic Sans MS" panose="030F0702030302020204" pitchFamily="66" charset="0"/>
              </a:rPr>
              <a:t>recognise</a:t>
            </a:r>
            <a:r>
              <a:rPr lang="en-US" altLang="en-US" sz="2000" dirty="0" smtClean="0">
                <a:solidFill>
                  <a:schemeClr val="tx1"/>
                </a:solidFill>
                <a:latin typeface="Comic Sans MS" panose="030F0702030302020204" pitchFamily="66" charset="0"/>
              </a:rPr>
              <a:t> Roman Numeral representations of the time too?</a:t>
            </a:r>
          </a:p>
          <a:p>
            <a:pPr eaLnBrk="1" hangingPunct="1">
              <a:defRPr/>
            </a:pPr>
            <a:r>
              <a:rPr lang="en-US" altLang="en-US" sz="2000" dirty="0" smtClean="0">
                <a:solidFill>
                  <a:schemeClr val="tx1"/>
                </a:solidFill>
                <a:latin typeface="Comic Sans MS" panose="030F0702030302020204" pitchFamily="66" charset="0"/>
              </a:rPr>
              <a:t>Board Games supply endless opportunities for </a:t>
            </a:r>
            <a:r>
              <a:rPr lang="en-US" altLang="en-US" sz="2000" dirty="0" err="1" smtClean="0">
                <a:solidFill>
                  <a:schemeClr val="tx1"/>
                </a:solidFill>
                <a:latin typeface="Comic Sans MS" panose="030F0702030302020204" pitchFamily="66" charset="0"/>
              </a:rPr>
              <a:t>Maths</a:t>
            </a:r>
            <a:r>
              <a:rPr lang="en-US" altLang="en-US" sz="2000" dirty="0" smtClean="0">
                <a:solidFill>
                  <a:schemeClr val="tx1"/>
                </a:solidFill>
                <a:latin typeface="Comic Sans MS" panose="030F0702030302020204" pitchFamily="66" charset="0"/>
              </a:rPr>
              <a:t> – Snakes and Ladders, Monopoly, Bingo, Connect Four, Battle Ships </a:t>
            </a:r>
            <a:r>
              <a:rPr lang="en-US" altLang="en-US" sz="2000" dirty="0" err="1" smtClean="0">
                <a:solidFill>
                  <a:schemeClr val="tx1"/>
                </a:solidFill>
                <a:latin typeface="Comic Sans MS" panose="030F0702030302020204" pitchFamily="66" charset="0"/>
              </a:rPr>
              <a:t>etc</a:t>
            </a:r>
            <a:endParaRPr lang="en-US" altLang="en-US" sz="2000" dirty="0" smtClean="0">
              <a:solidFill>
                <a:schemeClr val="tx1"/>
              </a:solidFill>
              <a:latin typeface="Comic Sans MS" panose="030F0702030302020204" pitchFamily="66" charset="0"/>
            </a:endParaRPr>
          </a:p>
        </p:txBody>
      </p:sp>
      <p:pic>
        <p:nvPicPr>
          <p:cNvPr id="38916" name="Picture 6" descr="j01856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86097" y="424603"/>
            <a:ext cx="922337"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5"/>
          <a:stretch>
            <a:fillRect/>
          </a:stretch>
        </p:blipFill>
        <p:spPr>
          <a:xfrm>
            <a:off x="11247266" y="2220119"/>
            <a:ext cx="759325" cy="743828"/>
          </a:xfrm>
          <a:prstGeom prst="rect">
            <a:avLst/>
          </a:prstGeom>
        </p:spPr>
      </p:pic>
      <p:pic>
        <p:nvPicPr>
          <p:cNvPr id="2"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729033" y="1601595"/>
            <a:ext cx="609600" cy="609600"/>
          </a:xfrm>
          <a:prstGeom prst="rect">
            <a:avLst/>
          </a:prstGeom>
        </p:spPr>
      </p:pic>
    </p:spTree>
    <p:extLst>
      <p:ext uri="{BB962C8B-B14F-4D97-AF65-F5344CB8AC3E}">
        <p14:creationId xmlns:p14="http://schemas.microsoft.com/office/powerpoint/2010/main" val="669133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2950" fill="hold"/>
                                        <p:tgtEl>
                                          <p:spTgt spid="2"/>
                                        </p:tgtEl>
                                      </p:cBhvr>
                                    </p:cmd>
                                  </p:childTnLst>
                                </p:cTn>
                              </p:par>
                            </p:childTnLst>
                          </p:cTn>
                        </p:par>
                      </p:childTnLst>
                    </p:cTn>
                  </p:par>
                </p:childTnLst>
              </p:cTn>
              <p:nextCondLst>
                <p:cond evt="onClick" delay="0">
                  <p:tgtEl>
                    <p:spTgt spid="2"/>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2" name="Rectangle 4"/>
          <p:cNvSpPr>
            <a:spLocks noChangeArrowheads="1"/>
          </p:cNvSpPr>
          <p:nvPr/>
        </p:nvSpPr>
        <p:spPr bwMode="auto">
          <a:xfrm>
            <a:off x="1635253" y="379315"/>
            <a:ext cx="8654080" cy="1323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defRPr/>
            </a:pPr>
            <a:r>
              <a:rPr lang="en-GB" altLang="en-US" sz="4000" dirty="0">
                <a:solidFill>
                  <a:schemeClr val="accent4">
                    <a:lumMod val="10000"/>
                  </a:schemeClr>
                </a:solidFill>
                <a:latin typeface="Comic Sans MS" panose="030F0702030302020204" pitchFamily="66" charset="0"/>
                <a:cs typeface="Arial" charset="0"/>
              </a:rPr>
              <a:t>Websites to support children’s </a:t>
            </a:r>
            <a:r>
              <a:rPr lang="en-GB" altLang="en-US" sz="4000" dirty="0" smtClean="0">
                <a:solidFill>
                  <a:schemeClr val="accent4">
                    <a:lumMod val="10000"/>
                  </a:schemeClr>
                </a:solidFill>
                <a:latin typeface="Comic Sans MS" panose="030F0702030302020204" pitchFamily="66" charset="0"/>
                <a:cs typeface="Arial" charset="0"/>
              </a:rPr>
              <a:t>Maths </a:t>
            </a:r>
            <a:r>
              <a:rPr lang="en-GB" altLang="en-US" sz="4000" dirty="0">
                <a:solidFill>
                  <a:schemeClr val="accent4">
                    <a:lumMod val="10000"/>
                  </a:schemeClr>
                </a:solidFill>
                <a:latin typeface="Comic Sans MS" panose="030F0702030302020204" pitchFamily="66" charset="0"/>
                <a:cs typeface="Arial" charset="0"/>
              </a:rPr>
              <a:t>skills</a:t>
            </a:r>
            <a:endParaRPr lang="en-US" altLang="en-US" sz="4000" dirty="0">
              <a:solidFill>
                <a:schemeClr val="accent4">
                  <a:lumMod val="10000"/>
                </a:schemeClr>
              </a:solidFill>
              <a:latin typeface="Comic Sans MS" panose="030F0702030302020204" pitchFamily="66" charset="0"/>
              <a:cs typeface="Arial" charset="0"/>
            </a:endParaRPr>
          </a:p>
        </p:txBody>
      </p:sp>
      <p:pic>
        <p:nvPicPr>
          <p:cNvPr id="4096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594114" y="330995"/>
            <a:ext cx="1071562" cy="1071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0965" name="AutoShape 6" descr="data:image/jpeg;base64,/9j/4AAQSkZJRgABAQAAAQABAAD/2wCEAAkGBxIQEhUUEBQWFRUVGBYVFxUUFBgVFhgcGBkYGBgaFBgYHSggGRolHBcaITEiJSkrLi4uGB8zODMsNygtLisBCgoKDg0OGxAQGywkICQsLDAvNCwsLCwuLDIyLCwuLywsLSw0LywsLC8sLCwvLCwvLywsLCwsLCwsLC8vLCwsLP/AABEIAOEA4QMBEQACEQEDEQH/xAAcAAABBAMBAAAAAAAAAAAAAAAAAQMFBgIEBwj/xABDEAABAwIEAwUFBgQEBAcAAAABAAIRAyEEBRIxQVFhBhMicYEHMpGhsUJScsHR8BQjgpIzQ2LxCBai4RUkU2NzssL/xAAbAQABBQEBAAAAAAAAAAAAAAAAAQIDBAUGB//EADgRAAEDAgQDBgUFAQABBQEAAAEAAhEDBBIhMUEFUWETcYGRsfAGIqHB0RQyQuHxI1IkMzSCkhX/2gAMAwEAAhEDEQA/AO4oQhCEIQhCEIQhCEIQhCEhMboQqb2g9qGV4KQ6uKrx/l4cd6bbguB0A9C4KVtF7tAklUTH+27EViRgMG0AGO8rvLvixukA/wBRS1W0qImq6FDVuGU/3FROO7eZrWEfxApz/wCm1oA/CQA74lZf6xodMkjlAHnM/T6aLNN+7FM5dwH5UK7GYl4iri8VUPEuxFWPhqgBMqcRqEywADuB9VG+/qkyDC1n4ZrveBd+Jznf/YlQm9rn+XooXXNU6uTtIaPc8P4bfRQmo86kqPG7mtyjm+JZ7les38NV7foU7tXRkT5p4r1Bo4+alsH25zGlEYhzhyqBtSfMuBPzT23VQbqVt7WburHl3tZrttiKFOoOdMmmfnqBPwUzb4/yCss4kf5DyVuyj2j4DEQHPNF3KsNI/vEtjzIVtlzTdurlO8pP3jvVtp1A4AtIINwQZB8iFOrSyQhCEIQhCEIQhCEIQhCEIQhCEIQhCEIQhCEIQhI9wAJJAAuSbAAcShC5h2y9s+Ews08EBiqotqBig0/jF6n9Nj95WKds52uSQlcW7UduMfmJP8TWdoP+SzwUhxHgHvRzdJ6q9ToNYmEqEw2HDiA5zWiJkm3lbj0RVqFjZa0k9P726qGpULRkCVMU84p0m6Wgujk0Mb+qyKnC61d+N5w+OI/b8Kg6zqVHYnGPGStTG5zUdZp0j/TM/E/orltwqjTEuGI9YVilZ025uz71H9++/idfe5v5rR7FmWQy6KzgZyCcw2LLI3gGYDiPTkmVbdtSZjyBTalIP/xYOreLU3w3BF5g879U7spZgdnty9E4M+XC7NTGUZnUe/S9zTO2oR6N0j6rGv8AhtCnSxsacuWfnP2WfdW1NjMTQffep4fvl6Fc65oHv7LMKCE0IlIQnCdkoKkMmzzE4MzhqrmcS0GWH8TD4T5xKkp1ns0KmpXD6Z+UrpPZv2p06kMxrO7dt3rATTP4m+835jyWhTvGnJ+S1KN+12T8vRdEw9dlRofTcHNcJDmkOaRzBFirYM5hXwQRITiVKhCEIQhCEIQhCEIQhCEIQhCEIQhCFAdr+1+Fyul3mJfczopNvUqEfdby5kwBIvcJ7KbnmAiV5z7c+0bGZqS157rD8KDD4bGQajrGodt7WsAtGlbtZ3phKhMBlHe6TPhIkx70ztB9Lqnd8R7AOEfNOXLTWftqs+td9nIjP6KcbllPRo02+fx9FhHiFftO0nP6eSzTc1MWOc0YwUqTdTwIFmiNrbMHBOtXXNd+CkepP3cd+76IpGrUdhae/wDtU8rtAFvoSwhCWEISwhCIQtjCVwzVLdUgt3jffbdQVqJqRBiDKjqUy+M4gykw2LfT9xxHTh6g2SV7WlWEVGg++eqKlJlT9wlSeHzqqIbUAMkGTDTB87eqy6vCLcy+nlA0EkT6/VU6llTMuZ+f7U6KhgENJHEgtP53XPOojEQ50HYQ78ZLMLRJk+qcF/3CruaWmCm6LGEp2Sypjs52mxOAdNB3hJl1J12O8xwPUQbeimo1nUzkclYoXL6Ry0XZ+yfa/D5g2GHRVAl1Fx8Q5lp+23qOkgStSlXbUGWq2qFyyqMteSsSmVhCEIQhCEIQhCEIQhCEIQhCEKje0r2i0cpZoZFTFPEspz4WA7PqxcN5Dc9NxNSomoeiQmF5qznNq+MqurYmo6pUdu53yDQLNaOAFgtNjA0QEwlaSlASK15FhiGa3mS7xXF4iBJ32+q5Titw11Ts2aDLp5aa67rDvKoL8LdApWFkaqkqlnuJc+qQ4QGSAPz9V23CrWnSoBzcy7Mn3yW7Z02spgjdaLKLiYDSSbgAEmOa0C9jRLiAFZL2gSSsSIUgEpZlIlhKhLCEIhCEQhZE2H/ZNw5pAM09TxI06HtDmjbg5s76T+RkKrUofPjY6DvuD3j7iCo3UjOJpg/Q96cpOpsAcHF157tzSAY+8QYIn4xwUb2Vaksc2Mv3A+m4Pp1THB7zhIjqD6K24SqKjGvH2h/uuLuqJoVXUzsVhVWYHlvJZ6VDiyhNlYkJJSyloVn03B9Nxa5plrmmCDzBUjHEGQpGOLTIXY+wPb1uLihiiG19mu91tXyH2X9OPDkNWhcB/wArtVtWt2Knyu19Ve1aV5CEIQhCEIQhCEIQhCEKje1Ht+zKaOinD8VUH8thuGDbvKg+7MwOJHQxNRpGoeiQmF5jx2MqV6jqtZxfUeS5znGSSea1GtDRATEypAEinMkykuOuoLDYHieoWNxPiIpt7Omczy2Czby7AGBhzVlAXKkrHJTdOuC8svLRJMEC/n9R1Vl9s9tEVNiY6++ncnupkMDua1MJhHGu+rPhMgWBPh8Jv9m4tzC0bi5ptsm28fMInUa56b9eTlPVrNFAU9x98/H8qNxmIIqv71oJMBpBbLQD4ZB92Z3kbyOC17W3Bt2Ci6AMzkYdOsc42yMxB3VulTBpN7M6a658+/6pj+DcZFTxSQA5oLo06S8gAXtAnjHK6t/qGwHU8spgwJmcPdntt35KXtgILMuhy1mPf+KWqZfhqX+KAAY0gl2q2+28n8lisvb+4H/AkkakAYc+/SB9VRbcXFT9hnnpCZxHZvU6WeBp3aTJHkf91NR+IG02YavzOG4EDyy+ykZxLC2HZnmsMV2ZiNDjH2i7gImQAn23xCHyHtz2A3ziM8k6nxOZxDuhVxdNC1lI4urRexumQ5rQ2CAJ62F+O8fkc6jSuKdU4oLXGd8umZ9JjlnIqU2VWPM6Ez7lR0K8Wgq2naOFe+NLSZMCBb4qGrVp0gS9wEJj6rGfuKtGW030YbViHTfXPi3O43N9jFue/IX9SjdS+hq2P4xlp5DunPlpi3DmVZdT26bf15/aSIWMqcrAtTpCdKxIQE4FYgkGRYi4IsR5JwMJwMLsns57a/xYGHxJ/ntHhcf80D/9gb8xfmta2uMYwu19VuWl12gwu19VfFbV5CEIQhCEIQhCEKA7bdqKWV4V+Iq3Pu06cwajz7rRyHEngAd9k+mwvdAQV5QzrNauMr1K+IdqqVDqceHIADg0CABwAC1mMDRAUZK0lKAkUxkeWF51PEM+Z6DkOqyuJX7aLcDD8/p39eQ8SqF5chgwtOforSxsWFguSc4kyTKxCZSVKukgQ4zxDSQPxEbKWlRxtLgRlsSAT3A69c0rW4gTIy6+idAlR5NAJ19/VR6KNrmpR8DANBbZ73QGHxWHHi0AeQW3QbQvf+tT94d+1okuGWZ+uI956K4zs63zO1nQDXT+5KYw1B3honQ7SC6pLXQC64DhMvdxvA+SuV6rIdcjEJIDILZMZZZENbzIk67SFJUqNzq5ichpty5DzKwzMvw7AbEtgMfqIe2fFDgLPHhPPrKlsRSvXnUB04hEtdGUg6tOY5HlCfb4K7iOeojI7ZbjX8LVyLNG03HvJl5Am2kDryAngrXGOGPuKIFOIaCYzkn8nrKmvLV1RowbK4aVwErAlGlKDBlEqgZvgzRqFsQOF5t8B++a9Ksbo3VBrwc98oz8z6rqbWsKtMO3Wmr8bKdCSMoSq49mwDQHME8I3v62IXC8elt2Z0IHvp75rn7+RWKfxGEpVnXu5hGzrtO+2wnqOCqUrm5t2aQ1w3Gu2uRy71EyrVpNy0P1T95iOG8j58VWc1pbjmM9IP8AijyiUhum4cOqFjpQSCnStfFU5FnaXT4T13gjiLbKe3eGu+ZuIb/noeRUtN0HMSN05QqvYWvadL2kOBaYhwuC09CmSA6W+CUOh0tXeewnagZhQl0CtThtVo48nt6Oj0II5E7FCsKjZ3W/bXArMnfdWZTqyhCEIQhCEj3AAkkAC5JsABxKELyr7Ue2JzXGFzCf4elLKAuLW1PIPF5E+QaOC1Lelgb1TCVT1aATVvZZgHVXTEtBE8JvtP15D0mpeXbKDYJzIPh1/HM9JIrXFw2mInNXOmyAuJe/E4lc84yU4FHqmoaDeYI4QPre6kOHKJB3z9NI8fNISNk4AeG3NN+UajOdPfvomykdVa0SYHDqLbAC/DgpW29eoS0Tnn0OfPTfU9yUNc7JQOJxjGOnDkOrVHRIEBonaDa/GT1suqoWVWrTwXYw0mDTUuMayMxGwAjYStOnRe5sVsmNHnl9tvJbObtFXCNe8gEAOm+8XAFtzb9yqXDA624o+gwGJI202J10B5g+ihtSaV0WNGWngqrhaZe9oAJkiwEn0C6uuSWOdMADfIfdbdRwawk8l0ik7UAYiRMHh0Xltan2VRzJmD59VyLhhJCyhRjVJKpfaSn4mPlx1AjxNg2Mz1F/TovSeCkBjqUAYSP2mRp9Dl46gnVdDw93ylmWXI++ShltQtBImwlU12WxWiqWHZ4+BaCQfhPyXO/ENl2tv2o1afoco9FncSpYqeMaj7qZzSp3DhV0EtcC2oW+mgnnxHr5LA4bTN7SNuXw5pDmT44h3aH6xqs+3b2zezxZjMT9fsscJWp1Ks09JDWCSBDpcbATwABJHVLd0q9G3IrSJdpMiBuY3JMA8hyS1WPZTh8iT4Ze8lIELFVVYOCUFOBWnj8PrYQPeEOaeou3f4K9aVuxqh5/acj3HX8qxRqYHgnQ5Hu3UdSznxBtVvd2vM7/AAsFoVeEf8y+i7HyiNPf+K26y+XFTOJWfsznj8FiGV6dwLOaDZ7DGpv5jqAVmUnupPz8VDQqmi+fNeh8Di2VqbKlM6mPaHNPMET6HotoEESF0TXBwkJ9KlQhCEIXL/bx2r/hcIMLSMVcUCHRu2kLP/uPh6jWrFtTxOnkkJXnNagCjUvk2Vd74n+583eXTqsziPERbjAz9/p/fTx76N3d9n8rdfRWqlTDQABAGwGy5N73PcXOMkrEc4kyU6Ao9UxZgJJTZSsp3J5/lsPLf4pzqktA5cvXvSF2UKp53m1R1RzGuhjTA0HeOJO/5fVd1wnhVCnRbUcyXET8208ht68+S3LS0phgcRmea1srx7qLi4XcY3AMiZcNRPhkdCtC+sGXVMU3adCcjGRgax4Ka4t21Whp09xlut3K8JTNXuqtN3eTqEmBZurS4Rt1CqcRuqzbb9TQqDBEaSczGIGdRyPqq9zWeKXaMcMMR9YkKazvE06bTSqN/lup+HTEyCBDRsIkFc9wizrXDhcU3E1A/wCbFpBEydzOnuVnWlOo9wqMPzA5zy/tVfKaAfWY24BPAwbX39F218/sbV7wBkOUjy/1bVy8spOcuhUaIY0NGzQAPReTV6zq1V1R2pJK5V7y5xcd1G55mww7fDDqhMBpO3GSOX6rX4NwZ96+XghkTPPaAef46hW7O0Nd2eTeaqDqtXGVbkaiLAmBb7LV2tN1vw2hDGkNGu57yt4Mp2lPLT3mVtZlkL6FMPc5u8FvKdoPFR8P47Svrg0abTkJB/PLp9lDb37a1TA0H36KHIWy6nOavytvKarWVmOfsDeP3sqPEqFSrbPZT1I9+PLruNVBcsc+k5rdVd6+JY0NJIh9m3sbTY7Lzi3s6tR7g0H5dcsxtpr3jULnGUnuJAGmqrmaUv4auKhbqY92rSLC30cCZHnwXTWFd1/Zmi0w9oiTmf7BiCta2d+oo9mDDgPfgrG1wcARsQCPVci9hY8sOoMLJILTBWJCAlC06+Laxwa+GgtJkm1jBv6hX6dm6rSL6eZBAjvH2zn+lYZSc9stzzTWuliGuAIcNjzHl+qUtubNwLgW7jkU+KtAgnJY4HC90wMmYJvEblJeXIuKvaARolrVe0fiiF1P2Pdooc7BVDYg1aE9P8Rg+IeB/wDIVdsn4qZHL7rW4fVxMLDsuqq2tBCEJCY3QheR/aD2iOY4+tXBlk6KXSmyzLHabuI5uK1qFPA2FGSoLCUDUe1o3cY8uZ+CfWqijTNR2wUdR4psLjsrxQpBrQ0bAAD0XC1ahqPLzqSube4uJcd0+0KIqMrJqTUZJpWGLpOc2GmCSBPK9yOoEx1hWbOqym8veJABy58h4mJ6SnUnBrpPv2dei22tVMulQEqndp8LorFwENeARa07Eedp9V6H8PXPb2gaTLmyDz5j6ZeC3+HVcdGCcwnuy2XipULnz/L0kDreJ+Gyj+Ir99tbhlOPnkTyEbeeuyZxK4NOmGt/lKk+10NbTcCQ8OOkjhsT9BCy/hUGo+qyAaZAmd9vrnPgqXC5c5zf4kZquZjVqOeRUkFs+HgCTqdHqSV2VlRoNph1HQxnzAEDPfIBa9BrA2WaH/B9E3gq/d1GO4Bwny4/KUcRp9pbPZzEDvT6tPtGFvRdCzHGClRdVHiAAIgi82F+V15RY2hr3TaDss88tI1XKUKJq1RT0XNH1JP5lesPuIyYF2AaAkY8ggjcXVNwxTO6UgEQU9isdVqx3jy6LCeCjtqFO2nsWhs6wFHToU6c4BEplpV2jUMwVIQtx+X1BTFSPCbzyuAJ85EJgvaBrdhi+bbrkTl3Rmq4uGGoac5+/wAZooY97dAPiYwzoO19/qfim1rKm/G5vyucIxDXp5IfQa6SMiRqrFhMCK3duBHdUyTTFyT4ph03ERESdlyN7fG07Sm4f9XgYtABlEiNZ10B+2TVrmliaR8ztfLbv8FMkLlpWeFg4JwTgqt2kqVGOLSZZUAIB4QbwfP6rsOCNo1aQeBDmyD1nn4fULbsGsc0OjMLfyXLu5aSTJeGm3C31usrit8K9QNaIDSfHP8ApVbu57VwAGkreIWXJJzVYFatHNnUMVQfQdFWjUDw0yA6GyWk8A5pLfUrXsqbqVN1Zw+UjXxWjaYqQNUjL+16fy7GsxFKnWpGWVWNqNOxhwBEjgb7K4RC21spEKme13PP4LK67mmH1QKDOBmpIdB5hgeR5KWi3E8BIV5WWuFGprsvTmo48A35kj8gVk8bfFAN5n7H+ln8RdFMDqrQ1cqZGYWKU6AmJizagxCaVkRxmBfkAinnIAk9xKTpCcpmfpNr/BNqsLDB++XTP++9McIURnFI1q9Kjcs994AtFxcg2sCB5ro+D1GWljWu/wCf7W/TQb5mT3dFftXilRfV30H09+CmcHgmUhDGxeTuSTzJNysG6v6926apnYbAd2yz6tZ9Uy4p80wYkAxcSAY4SOSrMqVGA4XEA65kT0y1UQcRoVQ+0rYxNTfcbiOA26L1fgDgeG0iSNNj1P15jmun4eZt2+91Dl0qSpUc85q/EJwYh+ks1HSSCWzYkWBUHYsLxUgYgIneE3s24scZppSQnoQhCRCEiFZsqDqOGNSoNdNzgO6LTzHik+XltdYt0+jdXrKDDgqNB+cEcv2/WeeuUFY9zhq3PZsMOA1n6e/JGbdndLTUpE6Q3UWG5FxZpG4g/Lco4b8Q9pV/TXA+aYBGQMcwcwSRy30CLXiOJwp1NZiVY8JT002CNMNFrAi2xi0rjb6pjuXumcznz7p25LIqumoTM5rNwVYJoTbgnBPCjc5wzKlOHmIPhggS42AvzlanCq9WlW/5iZGeUwNz4K3aVHsfLfHuT9QhjZMANHEwLdSqrWurVYEkk8s/JRtBe7vWvhMQKjZ2OzhyI3Clurc0KmDUag8xsVLVpmm6PLqE3iMIx5DiPE0gg8bGUtG6qU2lgPymcu9OZWc0FoORXZ/Y3mveYWpQcfFh32Eye7qy9s/1ioB0aFqWz8dIHll5f1C3LKpjpDpl78F0BTK2uFf8R+azVwuFBs1rq7hwJcdDD5jQ/wDuV20bqU1y4yFoBMVp7OMDWRFyA8nzJDR8BPquZ40S54cTkDAHkSfMx4LFvyXOnw/Pqppqwis4pxoTSmFONCaSmla2aMpFn80SCYbAl0kfZA48fRaPC33La3/pzG5kwIHM8tlLbOqB/wDzPfy8Vj2foimwsDtWlx+yWkSAfEDxU3Hajq1VtYtgFvMEGCdCNk6+eXvD4iRznyKlgFit5RP43/1UVkCehPL9/uycGMcScw3nr+NyMtp1ylJl4JxrBbp1/cphqOAc06noPY20hMLlAdtcC00e8sHNI4CXAmIJ34z6Lo/hu+qir+mzLTJ10jcem2sytThNdwq9nsfoqMu3XSoSoQhCEiEiEITUKQpZs9tB1AbOMkm9jHhAO17+qz6nDqb7oXJ1A068zzyyVV1ox1cVjqPcqXy+vVxkU5cKTQBUIc0EuIN7/ZtGkcpWbW/T8MLq0NNQzgyOQG2W+ZJcc840VCuynaS/LEZw5HT87yrW4LiZnNYgWnj67GN/mP0B3hDuIJHA8PNXbK2rVqk0mYsOZG2XrPLUqehTe93yCYzUTUwuMaP5dVrwZMuABvwEyIvIutptzwmof+1IsIygTH0jPnlKvNq2jj87CEycSzEt7mqSKgidMQSPunb0Uv6SrYVTc0QDTPOZA67+uWqk7J9u7tWCW9VB4nHViw03EloOm4E22BO82W1TsrZtXtmD5iJyJ335brSp0KQfjaMzmpHsy951zJabyfvf7H6LH48ykAwDJw26f6MlU4gGDDGv2U25c4FnBWz2UZj3OYtYT4cRTqU45vaBVYT5NZUH9S1eHmQ5vcfsfstbhr83NXcleWsvLXtmx5rZvibyKeik3ppY3UP7y5adqIYmOVJAVsJqu2XNEOgQNREfhhtv7VxV+TiaCZyB85P3XOVyZE8vXP7reas8qsU41NKaU61NKYU07DDvBVcSdDSGtAmJ94iLkkQPRW6dy7sP0zABicJM68hyABzTxUODsxuc/sO5amDYwPdW1ufqJsGkgAwBqbE207x9JWxc/qHUBZhjWgARJAk5k4TMZzoTPiYU9VzywUcIEddTnofH3opumZuOPp8VzTxhJaTp4+Szjlkh9DVuTERpDi0fK5lS0rs0owgTMyQHHwxSBG0AHqkFTDp+fVUapj303uFAGkNQIAebSIuTYg732XrTOH0q9FpuoqkCCS0Z9QNQRplruNI6Vtux7AavzZZ5ezPdqpjMcpnCucKzXuk1aj99VrNBE2EW4T8uQp8SjiXZmi5jf2sERHWDGo13jTrQoXcXIaWED9oHLrt+VTF1a6FCEiEqEJEqEiEiRCE1Cyp7zyU1uzE7MJHaQugZDVqOot70O1CRLt3Dgb77x6Lznj1GhSvHCgRhIBhsQDoRlppMdVyt61jax7OI6bKs55mNQ1odpIpPOkASNx73M2+q6/hPDrdloHMkdo0TJg6bctcvBbNnbUxRkT8wz/paOKoNZUApVJa4NIcTEavvxtCuUaz6lEurMhwkEazH/jznZWaby+mS9uYnLu5LHNY7ww8Ps3xDiQ0An4hR2U9gJZg1y5ZmB5JbaezEiNcvFLgsvq1x4fdaYlxsJvYfooLy+t7QzU1PIZn31KK1xSon5tSrRgsC2izQCTeSdpNv0XGXd665rdoRGw7li1q5qvxFR1SpUwzhqJfSJ943czz/AHw4LQayhfMJaMNQDTZ3v/ZVtradduWTvoVM5JjxTxOErMdZmIokkfdLtD/+lzlDZMdSrljxBg/Yp1nNOvDsl6bV9bi8c9rq/eY7Fv8AvYiu741HFa9EQwKMqPwrw17Sdg4E+hUlVpdTc0bg+ijqAlhA5K35L/gsJ3Mk+pK4/in/AMp45R6BYN3/AO84e9FIhZqqFONTSmFOhNKYU41MKYU4CgMc4SAmwofHdo6QY7ungvjwy10bxy+q6ex+F7l1dv6lvybwROnfpsYk8ul+jw6qXjtBlvmFB4btBVkmqXPgeEB2huqRd2iNQ6Lrqvw9alobQa1mYk4Q4xB/bimD11WlU4fTiKYA55SY6ToeqZx+cPrAgtY0HfS25g6hJMneTaNytCx4RStSHBznEaYjkMoyAAGkDOYAEQpKNmykZknvOmy06OJfTOqm4gifLYiY5wSp+IcPp3LJcJgeYmY+nip302VBDxK01QVhKlQsmskKzStnVWFzdfcj8eKQmE62mAtWlZ06bRIkqMuJSOphR1bOk7aO5KHFMubCyK1B1J0HTmpAZWKrxOSVW7sYKZDmljdbYcHmCYNrco/Nc58V07igymWvOAyCBkJ1z5z10hYPFu0BBDjhOUe/eSs7lwyxgucHDVH1DTA1PDnSRuTsZJ4W+ZXrpuKNOiK7nYWEDXbl459dBC64VWNYKhMCArDgezrG0z3t3OA/ot9nmeq4+8+I6jq47DJrT/8Arv5D2eSyq3EXF4waD6qBoZLXfPgLY+/4Z6CVv1+L2dIgF4M8s/OFpvvaLI+ae7NT2Q4KpRa4VIuQQAZIMXn5LluM3lC6e00pykE+kfVZl7Xp1XAs2Ui5Y4VQJiowEEG4Igj6qZjy0hzdQVI0wQQoSngX0tTBdjiwgzcGbyP3w9Nt95TrgVNHgOy8OfvdaRuG1Ifo4SvRf/OLeis4FtLyxi6uuo933nOd8SStZggQo00pQkV4yukWUmNO4F/W/wCa4fiFQVLl7m6T6ZLm7l4dVcQtTOs3NEtbT0l27pvG0D1WhwnhTblrn1QY22nmfBT2loKoLnzGycyjPGvae9hrmxJ4Ec46cUcQ4G+nUH6fMGfDpPXb68026sXMcOzzB+im6Lw4AtIIOxFwufqU3U3FjxBHNZrmlpgp3UAJJAHM2TW03PdhYCT0zTIJMBVftPmYcdFN0iIdFwbzE+Y/d13vw3w11Kn2lZsGZE6jKJjuPQ8xkCtrh1qWjG8Z7e/foq+F17VqJQpmpFkFM1CUKZqam3UjwWZV4fUEuZn0Tw4IFEpW8NrF0Zd/vNGMJ8NhbzKQYwNGwUcoKY4IWJULkqxUDkqbcxUKlq0uxaJ4cpTs/jxQrane6QWk3MCxtHUBZXH+HOvrQ02fuBBHfmM/AlUr6ga1LC3UZqyDOjVZOGpuc7Vp8Vg20guIO3r+U8QeAstasX1UNbE5au5gTnl3Z7bxkfohSfFZwAict+gWWSZd3LJfeo+7yb+k8f1VfjfExeVQ2n/7bcm7T1j05BJd3HbPhv7Rot5yxwqwTbk4J4TTk4J4Tbk4JwTTk4J4Tbk9PCf/APGj1W/2hWx+pKoOIpaHuafskt+BhbjTIlXlgpQkV5yyuKlNjhyAPmLH5hcNf0TSruaefrmFzdwzBULVT8ZULqjydy4/Vd5bMDKTWt0AC36TQ1gA5JkK0E9WLsjiX6zTnwQXRaxsJnfpHVc78SW1I0O3P75A3zGeXLrKyeJ0mYO0309VFZlinVKji5xMExJsBPAcF0NhbUrei1tNoGQnr381et6TabAGiMlrK7IxAKZZBWWpqUKZqRZBTNQlCmakQ9xGyZcValNocwSgAFZt6q5RLsAxa7ppSypS5IkKicUqxKgclWJULkqQqFyVYlQuSq89msEaVEE7v8ccgRb5fVeW/Et+Lm8wN0ZLe8zn9cvCVzfEKwq1oGgyUk5c+FTCbcnhPCacnBPCbcnBPCbcnBOCacnBPCbcnhPCT/wt/wC5W/2a1v0yrPamj3eNxTPuYiu3+2o4fktqiZYFoFRinCRWDsvjIJpnj4m/mPz9CsHjtrLRXbtkfsft4hZXEaMgVB3FauKyiqKukNJDnHS7hHWNlpW3FKDrftC7NozG/wDfRT0run2Uk5gZhMZhlz6BAfF9iDYxurljf0rtpdT21B1CloXDKwluy2Mnxf8ADVHF4I8JGkyL2In4fNM4jaC+oBjCP3AzrloY8D9lDdUf1DAGndaBbG/H48DPzWw1wJyVoFYFqHUgcxqnSstXNS9sWuhwgJIWQKtseHaFNWQU7SkWQUzSkShSgpEsqQOSIlLiQhMJSrEqJxQkULilWJUTilQATt5KBxASyAui4Bjm0mB/vBrQfMBeN8RqU6l3UfS/aXEjz18dlyVYtdVcW6SU4VUCaE25OCcE25OCeE05OCeE25OCeE25PCcEzVdAJ5AlPaJyUjRJhdl/5LPJdLiC6mAuJe17A9xm+KEQHubVHXvGNcT/AHF3wV+2MsCY5U8K0E1K0xspBmk1V0yXGd5RDiSS2ztybfMki/quJ4nadldFjRk7Mba/QZ/Rc9d0cFUgb6KsZjjDVqF/o3oBt+q7OxtW21AUh49Tv75LZoURSphvmtnB40PHdVrtcRD/ALTHWAdJ4cx5ple1dTPb0DDmjMbOGsd//ifBRVaBYe0p6jbYjl+FqYuk9ji18yIHmAIEcxGy0barSq0xUp6H76+M69VNTex7Q5uiaCuAqRKpMjkUiGthFGiKZkIJlZhWwU1KpQUiVSAoRKfiSJZRiQkTS5KkTCUJFESlQ0wefQ7eqhfmIQRIhWHshQ1vc8xDBYRxfxHKzfmuO+Lbo0bdtFsy/U9G7eZ/KyuKPwsDBv6Db6q1OK88CxAm3JwTgm3J6eE25OCeE2U5OTIfIm/qIPJSvZgMSD3ZqQiDCwckCcE9k+H77FUaMT3lSm0+TntBPwJPoVct6ZLmu6j8/b6q1bMxVG969MLXXRLgf/EblenE4bECYqU3Uja003ahJ5kVP+lXrR2oTXLkAV8JiUKQIW7leYOoOkXBsQdj/sq17ZMu6eF2o0PJVrm3bWbBU72jwdM0zUEBwIuPtTa/PnPRYfA7uu2v+ndJbn/9Y9xCzLCs8VOzOnoq1S0yNUxxjf0lde4uwnDE9dFsOmPl1Uox7sS5rCWnSdIeQA7SZ+ySAQN43CoYadix1RoIxZkAkie+DBOk5AqkWtt2lwBzzjae/b0K18xy2pQIDwIOxBkFXOH8SoXrS6kdNQdR76KahcsriWrUWmCpkqlBQslICkSqQFIhPDkJU7EkQlxIQmlyVImkoSKMlKkUZKFeuzeHFPDt5v8AGT57fKF5Z8SXLq1+5uzIA+/1+kLmr+oX1z0yUiSsFVAm3FOCeE2SnBOCbcU4J4Tbk4JwTbk8J4TbinAJ4Vs9lGXd7mDX8KTHPPL7jR8Xz/Sr9nJdGwz88lo2DSand/i7mtNbSoftryX+LyuqWiX4cjEN8mSKnpoc4/0hTUHYXhIV5fWsFGlUgQlUgSKYxNbvcM3TI7twDh5iA76j1WXb0uxv3F38wSD3HMeh8FQps7O5M/yGXnookLcBV5KFICkWycbUIhzi5pIJDjO3Im49FGy2otcHMaAQIkCMvv3FRdiwGWiD0TdVwJJaIHImY9Vap4g2HGT3QnNBAzMpFMClQpAUJU8FIllPDkIS4kiEuJCJSYkqEwlCRMJQkTCUqtvY+tNJ7Y910zz1D/t815/8W0YuKdSdWx5H+/osLirIqNdzHp/qnNS5UtLTBWbCwJShOCbcU5OCbcU4RunhYOKdCcE04pwEp4TaeeSeuu+xjKzTw1Wu7es+G/gpki39TnD+la1q0BuLnH0yW5YU4p4uf2XRFaV5YVaYe0tcAWuBBB2INiChC8f9scidl+MrYZ0xTedBP2mHxMd5lpE9ZWvRfiaCoyFDqcJFk5sGCntdIlIDIlP4PFGm6RcbOadnDiCOKZXoNrMwnXY7g8woqtIVGwfA8lJ4bCtxc6Q2m5rrgCBoO1h9oEfNUK127h0Y5e0jcycXediPKMlTqVXWsYpcCPr+FK4nI6DWkhpmzRJcRJIAJi/FZVrxu7qVA1xEZkwADAEwJy+/VUqd9WLoJ67KCzXKn0CJu07OHO0g8l0vDuKUr0HDkRsfp3rStrplcZZHktFawKsrJ7yTJ3TmQ0QEgaAICRSgoSpwKEqdiQhLiSISyhCTEhImkpUBMLkJEwlKrT2SxTdDmWDpn3runp0t8VxHxRbVXVG1RJbEaZN8ev2WJxOk7EH6ju0U+SuRWWAsCU5PCaeTw3+KeyJ+bRPEbqv5pn+k6aUEjdxuPJv6rpbHgYcMdeROg38fx58lqW9hiGKp5JnB5s+tWYPdbewv9k7+vwT7nhtG2tHnV3M9+3h5qSraMpUSdT/am3LnBks0LPB4V1aoynTEue5rGjq4wJUjAXOgbqVjC9waN16RynANw1GnRZ7tNrWA84FyepN/VbjWhoAC6VjQ1oaNltpychCFyH/iB7K99RZjqQl9H+XVjc0yfC7+lx+DyeCtWtTC7Cd01wXAVpBMSqQFCVPBSK09m8E+nqc8RqAAnexPBctxy8pVg2nTMwfDTmsW/rsqQ1p0U80rnSswhZakNG8xCbCj8RktBwIDA0k7ibeQmI6BbNtxu8puBc/E0DQ7+ME67lW6d7WaZJkBVTMcK6lUc0tLRJ08iJtB4rubG7ZcUWva6chPQxnI2K26FUVGBwM81rK6CpkqdKESlLgBJQsS9QvuQP25owpNZUJuHkpYCXWn/qjyRhS60/8AUNJhJCJTsYJiUQhIShDXEXBjyUboIgoIByKseV9owG6a8z9+JnzAXI8R+Hy6pjtoA5aeXf4LJuOHEumlpyUhiM4ohmrWHf6R7x9Dt6rHo8Iu3VQwtLep0Hjv4KoyzrF2GI9FXcdn1WoCBDWnlvHIn/ZdLa8Gt6BDj8zhz08v9WtRsKdMgnMqJWoSry2MDjDReHNAPCDyVS7t23FM03EjuUVaiKrcJVuoVg9rXD7QBXE1qRpVHMOxWE9hY4tOy6R7H8h11XYt48NOWU54vI8RHk0x/V0VyypfzK0uH0c+0PguuLRWshCEIQmsVh2VWOp1GhzHtLHNNw5rhBB6EFCF5M7f9lX5XjH0HSaZ8dF5+2w7T/qHunqORC1qNTG1RkKuKwCkWxgJ7xkROpsatpm0wo7kjsXzMQdNdNlFWjs3TyOivLSuAMTkuaITgKamrMFImwswU1NhauZ4FtdmkmCLtPI/or/DeIPsquMCQciOn55Ka3ruoPxDxVbxHZys0EtLXxwaTq+BC7G3+IrSoQHS2eenmFrs4jScYMj0UQ4RY2I3C3cYiQr4zzCbLlUfULynwhMQhCEIQkSIQiULMFWW1AckkISkoSJhKEiYShCYSlSJhKENBJgXJsFG5wAkoJAElX/s3k9XEPo4end7obPBoHvOPQCT6Li6p/UXDi3QlYmE1qxw7lej8ny1mFo06NIeGm2BzJ3Lj1JknqVqNaGgALeYwMaGjZbicnoQhCEIQhVL2k9jWZthSyza9OXUHng7i1x30OgA+QN4UlKoWOlIQvK2Mwj6NR1Oq0sexxa5rtwRYgrWa4ESExNAqRIrhkuO72nf3m2d15H1/Irj+J2n6et8v7TmPuPeywLuh2T8tDopIFZiqQsgUQE2ErXfvilc0TH+JCE4HKMiDBTSFkHJsJIVY7V4duoPBEwA5o34kOP0uu0+G7ioaRpOBgZg7bZDu6aeS2eG1HYSwjLY/ZV4roagbHVaoWKrylQiUIQhCEISIShPpxKClUspEiYSlQmkoSJhKEiYSlUn2eoh1Wdy0SBxmwH1+iyeLVXNoYW/yMKneuIpwNyvSvs27J/wVLvaw/8AMVRfnTbuGeexPWBwlZttQ7NsnUqW0t+ybJ1Kuasq4hCEIQhCEIQhCFzH2vezgZg04rCNAxTB4mi3ftGwP/uAbHiLHhFihWLDB0SELzm9haSHAggkEEQQRuCOBWmDKjW1leNNF4PA2cOn6qveWrbmkWHXbvUFxRFVkb7K5MeCAQZBuCFxTmlpLSMwufLSDBTgKZCZCyBRJiEiVoA2Sue52ZSGSlaI5/GyHPLhBjyQc0Fov132/RK2qW4emmv597pJ0WhjMlovFmBpixb4fjw+S0KHF7lj5c6RvOflv9VapXtZhzMjrmoh/ZipbS9h5zI+EAytdvxBR/k130P3CvjilPdp+ijsfldWjd4kfebcf9vVaNrxChc5MOfI5H33K3RuqdbJpz5FaSuKwhCEiRCEJUoKe12yRCUlCEwlCRNJSpEwlC7z7FvZ2aLW43GMh7oNGm4XaNw94OzjuBwsd4jJun9o8ch68/wjswXAnb3K7GoVKhCEIQhCEIQhCEIQhCFy/wBqnsvbjw7E4IBuKAlzLNbXjmdm1OTtjseYsUa5YYOiQheeMTh30nuZUa5j2ktc1wLXNI3DgbgrSa4ESExbeW5o+jb3mfd5fh5KnecPp3InR3P881UuLVtXPQq0YTFNqN1NuPnPEEcCuVuLd1B2B+vvMLFq0jTOF2q2AVXUULIFJCSFkHJISQllJCSEsoRCJRCISOqAAkmALknYeaVrC4wBJQGkmAqTnWJZVqlzNrCecWldxw6hUoW7WVNfToujtKTqdINctFXVZQhCEiEqeMkJEhKEJpKENaSYAkmwA3PkmEoXdPZT7KO70YvMmeOzqWHcPd5PrD73EM4cb2GfXuMXyt0TwF2dVE5CEIQhCEIQhCEIQhCEIQhCEKm9vvZ5hc2bqd/KxDRDK7Rfo2oPtt+Y4EXmWnVcw5JCJXnLtX2SxeWVNGKpwD7lRsupP/A+N+hgjiFo06zX6JhCOzFa72dA4crWP1HwWRxqnLWVBtl9x6FZnEGZNd4KfBXPLLhZBySEkLIFIkhLKISQl1JIRCNSISQqz2lxji/uwfCACR13v8l1PBrZgpCrHzGc1s8PotDMcZqEW0tFCEISIQlCEJZQhNlCkuz+QYnH1RSwlJ1R53geFo5vcbNHU+W6ifUawSUoC9Dezr2W0Ms01q8V8VHvx/LpHj3IPH/Wb8g2SDnVa5flsngLoagSoQhCEIQhCEIQhCEIQhCEIQhCEIQha2YYCliKbqVem2pTdux7Q5p9Dx6pQSMwhck7Sexfu399lT454eqSQRxFOob+Qdx+0pKr+2pmm/2VBXoiowtVKzHL62GfoxFN1N3J4ifwnZw6iQudfScww4LBqUX0zDgtbUmQooShyQhELLUkhJC0MXm9KmS10kjcAfqtG34ZXqtxtgA6SfwrNKzqPGIaLUrdomwdDTPDVEedt1dp8DOL53COisM4cZ+Y5Kv1HlxJNySSfM7roGsDWhrdAtRrQ0QFglSoSIQlQhJKFs5dl9bEPFPD031XnZlNpc7zgcOqY54bqlhdZ7HexCrUipmb+6bv3FIh1Q9Hvu1vpJ6hU6l1s1ODV2rJMlw+CpClhaTaTBwaLk7S9xu51tySVTc4uMlOUgkQhCEIQhCEIQhCEIQhCEIQhCEIQhCEIQhCEIQmMZg6dZpZWY2o07te0OHwKQgEQUjmhwghUnO/ZZha0nDOdh3cP8ynPVjiD6BwVd1pTJ5Ko+xpOM6dyoec+zLNaIJoNo4jloqd24/iZUgDyDynNsaE5kx73/pQ/wD85s65KkZxlWa0TFXC16YG5bRcW/3iR8CrtGxtG9e9SMsabdRPeqq9xJOqZ4zv6rTaWgQFZAjILFOlCEShEpMQSqWy/szjcRHcYWvUB2LaLy31dEAeqYazBqUQrdlHsZzWv/iMp4dvOrUBMcw2nqv0MKF10waJcK6DkHsMwdKHYyrUxB+63+TT9dJLz5hwVd1086ZJ2FdJyjJ8PhGaMLRp0m8RTaGyebiLuPUquXE6pVvJEIQhCEIQhCEIQhCEIQhCEIQhCEIQhCEIQhCEIQhCEIQhCEIQhCEKpduPd9E9qF597Ze96lXaKYVp9lPf+H1TqyAu/wDYLgqL05XxRpUIQhCEIQhCEIQhCEIQhCEIQhCEIQhCF//Z"/>
          <p:cNvSpPr>
            <a:spLocks noChangeAspect="1" noChangeArrowheads="1"/>
          </p:cNvSpPr>
          <p:nvPr/>
        </p:nvSpPr>
        <p:spPr bwMode="auto">
          <a:xfrm>
            <a:off x="152400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lr>
                <a:schemeClr val="hlink"/>
              </a:buClr>
              <a:buFont typeface="Wingdings" panose="05000000000000000000" pitchFamily="2" charset="2"/>
              <a:buChar char="§"/>
              <a:defRPr sz="3200">
                <a:solidFill>
                  <a:schemeClr val="tx1"/>
                </a:solidFill>
                <a:latin typeface="Arial" panose="020B0604020202020204" pitchFamily="34" charset="0"/>
                <a:cs typeface="Arial" panose="020B0604020202020204" pitchFamily="34" charset="0"/>
              </a:defRPr>
            </a:lvl1pPr>
            <a:lvl2pPr marL="742950" indent="-285750" eaLnBrk="0" hangingPunct="0">
              <a:spcBef>
                <a:spcPct val="20000"/>
              </a:spcBef>
              <a:buClr>
                <a:schemeClr val="accent2"/>
              </a:buClr>
              <a:buFont typeface="Wingdings" panose="05000000000000000000" pitchFamily="2" charset="2"/>
              <a:buChar char="§"/>
              <a:defRPr sz="2800">
                <a:solidFill>
                  <a:schemeClr val="tx1"/>
                </a:solidFill>
                <a:latin typeface="Arial" panose="020B0604020202020204" pitchFamily="34" charset="0"/>
                <a:cs typeface="Arial" panose="020B0604020202020204" pitchFamily="34" charset="0"/>
              </a:defRPr>
            </a:lvl2pPr>
            <a:lvl3pPr marL="1143000" indent="-228600" eaLnBrk="0" hangingPunct="0">
              <a:spcBef>
                <a:spcPct val="20000"/>
              </a:spcBef>
              <a:buClr>
                <a:schemeClr val="hlink"/>
              </a:buClr>
              <a:buFont typeface="Wingdings" panose="05000000000000000000" pitchFamily="2" charset="2"/>
              <a:buChar char="§"/>
              <a:defRPr sz="2400">
                <a:solidFill>
                  <a:schemeClr val="tx1"/>
                </a:solidFill>
                <a:latin typeface="Arial" panose="020B0604020202020204" pitchFamily="34" charset="0"/>
                <a:cs typeface="Arial" panose="020B0604020202020204" pitchFamily="34" charset="0"/>
              </a:defRPr>
            </a:lvl3pPr>
            <a:lvl4pPr marL="1600200" indent="-228600" eaLnBrk="0" hangingPunct="0">
              <a:spcBef>
                <a:spcPct val="20000"/>
              </a:spcBef>
              <a:buClr>
                <a:schemeClr val="accent2"/>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eaLnBrk="0" hangingPunct="0">
              <a:spcBef>
                <a:spcPct val="20000"/>
              </a:spcBef>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hlink"/>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FontTx/>
              <a:buNone/>
            </a:pPr>
            <a:endParaRPr lang="en-US" altLang="en-US" sz="1800"/>
          </a:p>
        </p:txBody>
      </p:sp>
      <p:pic>
        <p:nvPicPr>
          <p:cNvPr id="40966"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250" y="333376"/>
            <a:ext cx="1073150" cy="106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284613" y="2622563"/>
            <a:ext cx="11563398" cy="3477875"/>
          </a:xfrm>
          <a:prstGeom prst="rect">
            <a:avLst/>
          </a:prstGeom>
        </p:spPr>
        <p:txBody>
          <a:bodyPr wrap="square">
            <a:spAutoFit/>
          </a:bodyPr>
          <a:lstStyle/>
          <a:p>
            <a:pPr marL="285750" lvl="0" indent="-285750">
              <a:buFont typeface="Arial" panose="020B0604020202020204" pitchFamily="34" charset="0"/>
              <a:buChar char="•"/>
            </a:pPr>
            <a:r>
              <a:rPr lang="en-GB" sz="2000" dirty="0" err="1" smtClean="0">
                <a:solidFill>
                  <a:prstClr val="black"/>
                </a:solidFill>
                <a:latin typeface="Comic Sans MS" panose="030F0702030302020204" pitchFamily="66" charset="0"/>
                <a:hlinkClick r:id="rId6"/>
              </a:rPr>
              <a:t>CBeebies</a:t>
            </a:r>
            <a:r>
              <a:rPr lang="en-GB" sz="2000" dirty="0" smtClean="0">
                <a:solidFill>
                  <a:prstClr val="black"/>
                </a:solidFill>
                <a:latin typeface="Comic Sans MS" panose="030F0702030302020204" pitchFamily="66" charset="0"/>
              </a:rPr>
              <a:t> have lots of fun and interactive games and activities to help get our younger children excited about Maths</a:t>
            </a:r>
          </a:p>
          <a:p>
            <a:pPr marL="285750" lvl="0" indent="-285750">
              <a:buFont typeface="Arial" panose="020B0604020202020204" pitchFamily="34" charset="0"/>
              <a:buChar char="•"/>
            </a:pPr>
            <a:r>
              <a:rPr lang="en-GB" sz="2000" dirty="0" smtClean="0">
                <a:solidFill>
                  <a:prstClr val="black"/>
                </a:solidFill>
                <a:latin typeface="Comic Sans MS" panose="030F0702030302020204" pitchFamily="66" charset="0"/>
                <a:hlinkClick r:id="rId7"/>
              </a:rPr>
              <a:t>I See Maths </a:t>
            </a:r>
            <a:r>
              <a:rPr lang="en-GB" sz="2000" dirty="0" smtClean="0">
                <a:solidFill>
                  <a:prstClr val="black"/>
                </a:solidFill>
                <a:latin typeface="Comic Sans MS" panose="030F0702030302020204" pitchFamily="66" charset="0"/>
              </a:rPr>
              <a:t>– a useful site with a plethora of ideas for fun games that all the family</a:t>
            </a:r>
          </a:p>
          <a:p>
            <a:pPr marL="285750" lvl="0" indent="-285750">
              <a:buFont typeface="Arial" panose="020B0604020202020204" pitchFamily="34" charset="0"/>
              <a:buChar char="•"/>
            </a:pPr>
            <a:r>
              <a:rPr lang="en-GB" sz="2000" dirty="0" smtClean="0">
                <a:solidFill>
                  <a:prstClr val="black"/>
                </a:solidFill>
                <a:latin typeface="Comic Sans MS" panose="030F0702030302020204" pitchFamily="66" charset="0"/>
                <a:hlinkClick r:id="rId8"/>
              </a:rPr>
              <a:t>Primary Games Arena </a:t>
            </a:r>
            <a:r>
              <a:rPr lang="en-GB" sz="2000" dirty="0">
                <a:solidFill>
                  <a:prstClr val="black"/>
                </a:solidFill>
                <a:latin typeface="Comic Sans MS" panose="030F0702030302020204" pitchFamily="66" charset="0"/>
              </a:rPr>
              <a:t>- It is a free website that encourages children to play online maths games linked to their </a:t>
            </a:r>
            <a:r>
              <a:rPr lang="en-GB" sz="2000" dirty="0" smtClean="0">
                <a:solidFill>
                  <a:prstClr val="black"/>
                </a:solidFill>
                <a:latin typeface="Comic Sans MS" panose="030F0702030302020204" pitchFamily="66" charset="0"/>
              </a:rPr>
              <a:t>home learning. It breaks the games down into concepts which is really helpful.</a:t>
            </a:r>
          </a:p>
          <a:p>
            <a:pPr marL="285750" lvl="0" indent="-285750">
              <a:buFont typeface="Arial" panose="020B0604020202020204" pitchFamily="34" charset="0"/>
              <a:buChar char="•"/>
            </a:pPr>
            <a:r>
              <a:rPr lang="en-GB" sz="2000" dirty="0" smtClean="0">
                <a:solidFill>
                  <a:prstClr val="black"/>
                </a:solidFill>
                <a:latin typeface="Comic Sans MS" panose="030F0702030302020204" pitchFamily="66" charset="0"/>
                <a:hlinkClick r:id="rId9"/>
              </a:rPr>
              <a:t>Hit the Button </a:t>
            </a:r>
            <a:r>
              <a:rPr lang="en-GB" sz="2000" dirty="0" smtClean="0">
                <a:solidFill>
                  <a:prstClr val="black"/>
                </a:solidFill>
                <a:latin typeface="Comic Sans MS" panose="030F0702030302020204" pitchFamily="66" charset="0"/>
              </a:rPr>
              <a:t>– children love this game as it helps to increase confidence through practising times tables and number bonds. </a:t>
            </a:r>
          </a:p>
          <a:p>
            <a:pPr marL="285750" lvl="0" indent="-285750">
              <a:buFont typeface="Arial" panose="020B0604020202020204" pitchFamily="34" charset="0"/>
              <a:buChar char="•"/>
            </a:pPr>
            <a:r>
              <a:rPr lang="en-GB" sz="2000" dirty="0" smtClean="0">
                <a:solidFill>
                  <a:prstClr val="black"/>
                </a:solidFill>
                <a:latin typeface="Comic Sans MS" panose="030F0702030302020204" pitchFamily="66" charset="0"/>
                <a:hlinkClick r:id="rId10"/>
              </a:rPr>
              <a:t>Maths Zone </a:t>
            </a:r>
            <a:r>
              <a:rPr lang="en-GB" sz="2000" dirty="0" smtClean="0">
                <a:solidFill>
                  <a:prstClr val="black"/>
                </a:solidFill>
                <a:latin typeface="Comic Sans MS" panose="030F0702030302020204" pitchFamily="66" charset="0"/>
              </a:rPr>
              <a:t>– this site is </a:t>
            </a:r>
            <a:r>
              <a:rPr lang="en-GB" sz="2000" dirty="0">
                <a:solidFill>
                  <a:prstClr val="black"/>
                </a:solidFill>
                <a:latin typeface="Comic Sans MS" panose="030F0702030302020204" pitchFamily="66" charset="0"/>
              </a:rPr>
              <a:t>jam-packed with fun ways to learn more about </a:t>
            </a:r>
            <a:r>
              <a:rPr lang="en-GB" sz="2000" dirty="0" smtClean="0">
                <a:solidFill>
                  <a:prstClr val="black"/>
                </a:solidFill>
                <a:latin typeface="Comic Sans MS" panose="030F0702030302020204" pitchFamily="66" charset="0"/>
              </a:rPr>
              <a:t>maths.</a:t>
            </a:r>
          </a:p>
          <a:p>
            <a:pPr marL="285750" lvl="0" indent="-285750">
              <a:buFont typeface="Arial" panose="020B0604020202020204" pitchFamily="34" charset="0"/>
              <a:buChar char="•"/>
            </a:pPr>
            <a:r>
              <a:rPr lang="en-GB" sz="2000" dirty="0" smtClean="0">
                <a:solidFill>
                  <a:prstClr val="black"/>
                </a:solidFill>
                <a:latin typeface="Comic Sans MS" panose="030F0702030302020204" pitchFamily="66" charset="0"/>
                <a:hlinkClick r:id="rId11"/>
              </a:rPr>
              <a:t>BBC Bitesize </a:t>
            </a:r>
            <a:r>
              <a:rPr lang="en-GB" sz="2000" dirty="0" smtClean="0">
                <a:solidFill>
                  <a:prstClr val="black"/>
                </a:solidFill>
                <a:latin typeface="Comic Sans MS" panose="030F0702030302020204" pitchFamily="66" charset="0"/>
              </a:rPr>
              <a:t>– lots of information alongside short videos help to </a:t>
            </a:r>
            <a:r>
              <a:rPr lang="en-GB" sz="2000" dirty="0">
                <a:solidFill>
                  <a:prstClr val="black"/>
                </a:solidFill>
                <a:latin typeface="Comic Sans MS" panose="030F0702030302020204" pitchFamily="66" charset="0"/>
              </a:rPr>
              <a:t>make the learning enjoyable and </a:t>
            </a:r>
            <a:r>
              <a:rPr lang="en-GB" sz="2000" dirty="0" smtClean="0">
                <a:solidFill>
                  <a:prstClr val="black"/>
                </a:solidFill>
                <a:latin typeface="Comic Sans MS" panose="030F0702030302020204" pitchFamily="66" charset="0"/>
              </a:rPr>
              <a:t>accessible for all children.</a:t>
            </a:r>
            <a:endParaRPr lang="en-GB" sz="2000" dirty="0">
              <a:solidFill>
                <a:prstClr val="black"/>
              </a:solidFill>
              <a:latin typeface="Comic Sans MS" panose="030F0702030302020204" pitchFamily="66" charset="0"/>
            </a:endParaRPr>
          </a:p>
        </p:txBody>
      </p:sp>
      <p:pic>
        <p:nvPicPr>
          <p:cNvPr id="4" name="Recorded Sound">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10421150" y="1662557"/>
            <a:ext cx="609600" cy="609600"/>
          </a:xfrm>
          <a:prstGeom prst="rect">
            <a:avLst/>
          </a:prstGeom>
        </p:spPr>
      </p:pic>
    </p:spTree>
    <p:extLst>
      <p:ext uri="{BB962C8B-B14F-4D97-AF65-F5344CB8AC3E}">
        <p14:creationId xmlns:p14="http://schemas.microsoft.com/office/powerpoint/2010/main" val="36256974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31327"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extLst>
    <a:ext uri="{05A4C25C-085E-4340-85A3-A5531E510DB2}">
      <thm15:themeFamily xmlns:thm15="http://schemas.microsoft.com/office/thememl/2012/main" name="Theme1" id="{82183C6F-E43D-4AA7-9E8E-CA847AF154CB}" vid="{71A3CFD4-2679-4EC9-9EF4-D9227466546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1282</TotalTime>
  <Words>3432</Words>
  <Application>Microsoft Office PowerPoint</Application>
  <PresentationFormat>Widescreen</PresentationFormat>
  <Paragraphs>222</Paragraphs>
  <Slides>41</Slides>
  <Notes>6</Notes>
  <HiddenSlides>0</HiddenSlides>
  <MMClips>11</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41</vt:i4>
      </vt:variant>
    </vt:vector>
  </HeadingPairs>
  <TitlesOfParts>
    <vt:vector size="53" baseType="lpstr">
      <vt:lpstr>Arial</vt:lpstr>
      <vt:lpstr>Calibri</vt:lpstr>
      <vt:lpstr>Calibri Light</vt:lpstr>
      <vt:lpstr>Candara</vt:lpstr>
      <vt:lpstr>CCW Cursive Writing 4</vt:lpstr>
      <vt:lpstr>Comic Sans MS</vt:lpstr>
      <vt:lpstr>Georgia</vt:lpstr>
      <vt:lpstr>Symbol</vt:lpstr>
      <vt:lpstr>Times New Roman</vt:lpstr>
      <vt:lpstr>Wingdings</vt:lpstr>
      <vt:lpstr>XCCW Joined 4a</vt:lpstr>
      <vt:lpstr>Theme1</vt:lpstr>
      <vt:lpstr>Maths at Great Binfields  How to support Maths at Home &amp; Maths Accounts at GBPS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Times Table Rock Stars</vt:lpstr>
      <vt:lpstr>PowerPoint Presentation</vt:lpstr>
      <vt:lpstr>What are the different game modes?</vt:lpstr>
      <vt:lpstr>Times Table Rock Stars!</vt:lpstr>
      <vt:lpstr>Checking your child’s progress</vt:lpstr>
      <vt:lpstr>Abacus Maths </vt:lpstr>
      <vt:lpstr>How to access Abacus </vt:lpstr>
      <vt:lpstr>Abacus Maths games</vt:lpstr>
      <vt:lpstr>PowerPoint Presentation</vt:lpstr>
      <vt:lpstr>PowerPoint Presentation</vt:lpstr>
      <vt:lpstr>PowerPoint Presentation</vt:lpstr>
      <vt:lpstr>Once the children have chosen their subject and year group, clicking the activities tab will take them to a range of games organised by mathematical strand.  </vt:lpstr>
      <vt:lpstr>Once you have chosen an activity, clicking on it will identify the national curriculum objective which is being covered within that game.</vt:lpstr>
      <vt:lpstr>PowerPoint Presentation</vt:lpstr>
      <vt:lpstr>What does Maths look like at GBP? </vt:lpstr>
      <vt:lpstr>What does Maths learning look like at Great Binfields?</vt:lpstr>
      <vt:lpstr>What does Maths looks like in EYFS? </vt:lpstr>
      <vt:lpstr>PowerPoint Presentation</vt:lpstr>
      <vt:lpstr>PowerPoint Presentation</vt:lpstr>
      <vt:lpstr>PowerPoint Presentation</vt:lpstr>
      <vt:lpstr>PowerPoint Presentation</vt:lpstr>
      <vt:lpstr>PowerPoint Presentation</vt:lpstr>
      <vt:lpstr>PowerPoint Presentation</vt:lpstr>
      <vt:lpstr>Navigating our GBP website</vt:lpstr>
      <vt:lpstr>What will my child be learning?</vt:lpstr>
      <vt:lpstr>A closer look at the National Curriculum and how these objectives will be taught to my child</vt:lpstr>
      <vt:lpstr>A closer look at the National Curriculum and how these objectives will be taught to my child</vt:lpstr>
      <vt:lpstr>Extra Features</vt:lpstr>
      <vt:lpstr>Maths Workshops for parents</vt:lpstr>
      <vt:lpstr>Modelling our calculation methods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Becky Collins</dc:creator>
  <cp:lastModifiedBy>Hannah Hunt</cp:lastModifiedBy>
  <cp:revision>113</cp:revision>
  <dcterms:created xsi:type="dcterms:W3CDTF">2020-09-16T15:14:14Z</dcterms:created>
  <dcterms:modified xsi:type="dcterms:W3CDTF">2022-11-11T08:07:08Z</dcterms:modified>
</cp:coreProperties>
</file>