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34"/>
  </p:notesMasterIdLst>
  <p:handoutMasterIdLst>
    <p:handoutMasterId r:id="rId35"/>
  </p:handoutMasterIdLst>
  <p:sldIdLst>
    <p:sldId id="388" r:id="rId2"/>
    <p:sldId id="389" r:id="rId3"/>
    <p:sldId id="390" r:id="rId4"/>
    <p:sldId id="393" r:id="rId5"/>
    <p:sldId id="391" r:id="rId6"/>
    <p:sldId id="392" r:id="rId7"/>
    <p:sldId id="380" r:id="rId8"/>
    <p:sldId id="387" r:id="rId9"/>
    <p:sldId id="361" r:id="rId10"/>
    <p:sldId id="376" r:id="rId11"/>
    <p:sldId id="270" r:id="rId12"/>
    <p:sldId id="334" r:id="rId13"/>
    <p:sldId id="371" r:id="rId14"/>
    <p:sldId id="384" r:id="rId15"/>
    <p:sldId id="369" r:id="rId16"/>
    <p:sldId id="345" r:id="rId17"/>
    <p:sldId id="289" r:id="rId18"/>
    <p:sldId id="267" r:id="rId19"/>
    <p:sldId id="379" r:id="rId20"/>
    <p:sldId id="373" r:id="rId21"/>
    <p:sldId id="359" r:id="rId22"/>
    <p:sldId id="272" r:id="rId23"/>
    <p:sldId id="283" r:id="rId24"/>
    <p:sldId id="314" r:id="rId25"/>
    <p:sldId id="281" r:id="rId26"/>
    <p:sldId id="377" r:id="rId27"/>
    <p:sldId id="386" r:id="rId28"/>
    <p:sldId id="383" r:id="rId29"/>
    <p:sldId id="268" r:id="rId30"/>
    <p:sldId id="362" r:id="rId31"/>
    <p:sldId id="375" r:id="rId32"/>
    <p:sldId id="315" r:id="rId3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4"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4660"/>
  </p:normalViewPr>
  <p:slideViewPr>
    <p:cSldViewPr>
      <p:cViewPr varScale="1">
        <p:scale>
          <a:sx n="78" d="100"/>
          <a:sy n="78" d="100"/>
        </p:scale>
        <p:origin x="1618" y="67"/>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12T09:21:38.849" idx="3">
    <p:pos x="10" y="10"/>
    <p:text>Please add a voiceover introduction to welcome your team  and outline the purpose of this presentation and the importance of reading it all through carefully. Thank you.</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12T09:24:02.131" idx="4">
    <p:pos x="10" y="10"/>
    <p:text>Introduction voicevover so that parents understand who does what and when... please state when your PPA days are so they know there is a change of teacher. Thank you</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8" y="3"/>
            <a:ext cx="2945659" cy="496331"/>
          </a:xfrm>
          <a:prstGeom prst="rect">
            <a:avLst/>
          </a:prstGeom>
        </p:spPr>
        <p:txBody>
          <a:bodyPr vert="horz" lIns="91440" tIns="45720" rIns="91440" bIns="45720" rtlCol="0"/>
          <a:lstStyle>
            <a:lvl1pPr algn="r">
              <a:defRPr sz="1200"/>
            </a:lvl1pPr>
          </a:lstStyle>
          <a:p>
            <a:fld id="{A3D903F4-D405-452F-A6C5-C4881B3C0224}" type="datetimeFigureOut">
              <a:rPr lang="en-GB" smtClean="0"/>
              <a:t>07/09/2026</a:t>
            </a:fld>
            <a:endParaRPr lang="en-GB"/>
          </a:p>
        </p:txBody>
      </p:sp>
      <p:sp>
        <p:nvSpPr>
          <p:cNvPr id="4" name="Footer Placeholder 3"/>
          <p:cNvSpPr>
            <a:spLocks noGrp="1"/>
          </p:cNvSpPr>
          <p:nvPr>
            <p:ph type="ftr" sz="quarter" idx="2"/>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8" y="9428585"/>
            <a:ext cx="2945659" cy="496331"/>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8" y="3"/>
            <a:ext cx="2945659" cy="496331"/>
          </a:xfrm>
          <a:prstGeom prst="rect">
            <a:avLst/>
          </a:prstGeom>
        </p:spPr>
        <p:txBody>
          <a:bodyPr vert="horz" lIns="91440" tIns="45720" rIns="91440" bIns="45720" rtlCol="0"/>
          <a:lstStyle>
            <a:lvl1pPr algn="r">
              <a:defRPr sz="1200"/>
            </a:lvl1pPr>
          </a:lstStyle>
          <a:p>
            <a:fld id="{6EA69B25-B70B-47BA-BBC0-C6CBA16CD612}" type="datetimeFigureOut">
              <a:rPr lang="en-GB" smtClean="0"/>
              <a:t>07/09/2026</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5"/>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8" y="9428585"/>
            <a:ext cx="2945659" cy="496331"/>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5"/>
          </p:nvPr>
        </p:nvSpPr>
        <p:spPr/>
        <p:txBody>
          <a:bodyPr/>
          <a:lstStyle/>
          <a:p>
            <a:fld id="{315F813E-4AC8-4E98-8899-8045944772D4}" type="slidenum">
              <a:rPr lang="en-GB" smtClean="0"/>
              <a:t>1</a:t>
            </a:fld>
            <a:endParaRPr lang="en-GB"/>
          </a:p>
        </p:txBody>
      </p:sp>
    </p:spTree>
    <p:extLst>
      <p:ext uri="{BB962C8B-B14F-4D97-AF65-F5344CB8AC3E}">
        <p14:creationId xmlns:p14="http://schemas.microsoft.com/office/powerpoint/2010/main" val="3166830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10"/>
          </p:nvPr>
        </p:nvSpPr>
        <p:spPr/>
        <p:txBody>
          <a:bodyPr/>
          <a:lstStyle/>
          <a:p>
            <a:fld id="{315F813E-4AC8-4E98-8899-8045944772D4}" type="slidenum">
              <a:rPr lang="en-GB" smtClean="0"/>
              <a:t>2</a:t>
            </a:fld>
            <a:endParaRPr lang="en-GB" dirty="0"/>
          </a:p>
        </p:txBody>
      </p:sp>
    </p:spTree>
    <p:extLst>
      <p:ext uri="{BB962C8B-B14F-4D97-AF65-F5344CB8AC3E}">
        <p14:creationId xmlns:p14="http://schemas.microsoft.com/office/powerpoint/2010/main" val="67676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Natalie</a:t>
            </a:r>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1434170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Erin</a:t>
            </a:r>
          </a:p>
        </p:txBody>
      </p:sp>
      <p:sp>
        <p:nvSpPr>
          <p:cNvPr id="4" name="Slide Number Placeholder 3"/>
          <p:cNvSpPr>
            <a:spLocks noGrp="1"/>
          </p:cNvSpPr>
          <p:nvPr>
            <p:ph type="sldNum" sz="quarter" idx="10"/>
          </p:nvPr>
        </p:nvSpPr>
        <p:spPr/>
        <p:txBody>
          <a:bodyPr/>
          <a:lstStyle/>
          <a:p>
            <a:fld id="{315F813E-4AC8-4E98-8899-8045944772D4}" type="slidenum">
              <a:rPr lang="en-GB" smtClean="0"/>
              <a:t>5</a:t>
            </a:fld>
            <a:endParaRPr lang="en-GB" dirty="0"/>
          </a:p>
        </p:txBody>
      </p:sp>
    </p:spTree>
    <p:extLst>
      <p:ext uri="{BB962C8B-B14F-4D97-AF65-F5344CB8AC3E}">
        <p14:creationId xmlns:p14="http://schemas.microsoft.com/office/powerpoint/2010/main" val="4153067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Erin</a:t>
            </a:r>
          </a:p>
        </p:txBody>
      </p:sp>
      <p:sp>
        <p:nvSpPr>
          <p:cNvPr id="4" name="Slide Number Placeholder 3"/>
          <p:cNvSpPr>
            <a:spLocks noGrp="1"/>
          </p:cNvSpPr>
          <p:nvPr>
            <p:ph type="sldNum" sz="quarter" idx="10"/>
          </p:nvPr>
        </p:nvSpPr>
        <p:spPr/>
        <p:txBody>
          <a:bodyPr/>
          <a:lstStyle/>
          <a:p>
            <a:fld id="{315F813E-4AC8-4E98-8899-8045944772D4}" type="slidenum">
              <a:rPr lang="en-GB" smtClean="0"/>
              <a:t>6</a:t>
            </a:fld>
            <a:endParaRPr lang="en-GB" dirty="0"/>
          </a:p>
        </p:txBody>
      </p:sp>
    </p:spTree>
    <p:extLst>
      <p:ext uri="{BB962C8B-B14F-4D97-AF65-F5344CB8AC3E}">
        <p14:creationId xmlns:p14="http://schemas.microsoft.com/office/powerpoint/2010/main" val="1480046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PC</a:t>
            </a:r>
          </a:p>
        </p:txBody>
      </p:sp>
      <p:sp>
        <p:nvSpPr>
          <p:cNvPr id="4" name="Slide Number Placeholder 3"/>
          <p:cNvSpPr>
            <a:spLocks noGrp="1"/>
          </p:cNvSpPr>
          <p:nvPr>
            <p:ph type="sldNum" sz="quarter" idx="5"/>
          </p:nvPr>
        </p:nvSpPr>
        <p:spPr/>
        <p:txBody>
          <a:bodyPr/>
          <a:lstStyle/>
          <a:p>
            <a:fld id="{315F813E-4AC8-4E98-8899-8045944772D4}" type="slidenum">
              <a:rPr lang="en-GB" smtClean="0"/>
              <a:t>7</a:t>
            </a:fld>
            <a:endParaRPr lang="en-GB"/>
          </a:p>
        </p:txBody>
      </p:sp>
    </p:spTree>
    <p:extLst>
      <p:ext uri="{BB962C8B-B14F-4D97-AF65-F5344CB8AC3E}">
        <p14:creationId xmlns:p14="http://schemas.microsoft.com/office/powerpoint/2010/main" val="3797411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15F813E-4AC8-4E98-8899-8045944772D4}" type="slidenum">
              <a:rPr lang="en-GB" smtClean="0"/>
              <a:t>9</a:t>
            </a:fld>
            <a:endParaRPr lang="en-GB"/>
          </a:p>
        </p:txBody>
      </p:sp>
    </p:spTree>
    <p:extLst>
      <p:ext uri="{BB962C8B-B14F-4D97-AF65-F5344CB8AC3E}">
        <p14:creationId xmlns:p14="http://schemas.microsoft.com/office/powerpoint/2010/main" val="692219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11</a:t>
            </a:fld>
            <a:endParaRPr lang="en-GB" dirty="0"/>
          </a:p>
        </p:txBody>
      </p:sp>
    </p:spTree>
    <p:extLst>
      <p:ext uri="{BB962C8B-B14F-4D97-AF65-F5344CB8AC3E}">
        <p14:creationId xmlns:p14="http://schemas.microsoft.com/office/powerpoint/2010/main" val="282010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12</a:t>
            </a:fld>
            <a:endParaRPr lang="en-GB"/>
          </a:p>
        </p:txBody>
      </p:sp>
    </p:spTree>
    <p:extLst>
      <p:ext uri="{BB962C8B-B14F-4D97-AF65-F5344CB8AC3E}">
        <p14:creationId xmlns:p14="http://schemas.microsoft.com/office/powerpoint/2010/main" val="2693182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a:t>
            </a:r>
            <a:r>
              <a:rPr lang="en-GB" baseline="0" dirty="0"/>
              <a:t> </a:t>
            </a:r>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16</a:t>
            </a:fld>
            <a:endParaRPr lang="en-GB"/>
          </a:p>
        </p:txBody>
      </p:sp>
    </p:spTree>
    <p:extLst>
      <p:ext uri="{BB962C8B-B14F-4D97-AF65-F5344CB8AC3E}">
        <p14:creationId xmlns:p14="http://schemas.microsoft.com/office/powerpoint/2010/main" val="4183419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17</a:t>
            </a:fld>
            <a:endParaRPr lang="en-GB"/>
          </a:p>
        </p:txBody>
      </p:sp>
    </p:spTree>
    <p:extLst>
      <p:ext uri="{BB962C8B-B14F-4D97-AF65-F5344CB8AC3E}">
        <p14:creationId xmlns:p14="http://schemas.microsoft.com/office/powerpoint/2010/main" val="2331839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18</a:t>
            </a:fld>
            <a:endParaRPr lang="en-GB"/>
          </a:p>
        </p:txBody>
      </p:sp>
    </p:spTree>
    <p:extLst>
      <p:ext uri="{BB962C8B-B14F-4D97-AF65-F5344CB8AC3E}">
        <p14:creationId xmlns:p14="http://schemas.microsoft.com/office/powerpoint/2010/main" val="3513855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5F813E-4AC8-4E98-8899-8045944772D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577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21</a:t>
            </a:fld>
            <a:endParaRPr lang="en-GB"/>
          </a:p>
        </p:txBody>
      </p:sp>
    </p:spTree>
    <p:extLst>
      <p:ext uri="{BB962C8B-B14F-4D97-AF65-F5344CB8AC3E}">
        <p14:creationId xmlns:p14="http://schemas.microsoft.com/office/powerpoint/2010/main" val="4079580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2450499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1947664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24</a:t>
            </a:fld>
            <a:endParaRPr lang="en-GB" dirty="0"/>
          </a:p>
        </p:txBody>
      </p:sp>
    </p:spTree>
    <p:extLst>
      <p:ext uri="{BB962C8B-B14F-4D97-AF65-F5344CB8AC3E}">
        <p14:creationId xmlns:p14="http://schemas.microsoft.com/office/powerpoint/2010/main" val="41608962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25</a:t>
            </a:fld>
            <a:endParaRPr lang="en-GB" dirty="0"/>
          </a:p>
        </p:txBody>
      </p:sp>
    </p:spTree>
    <p:extLst>
      <p:ext uri="{BB962C8B-B14F-4D97-AF65-F5344CB8AC3E}">
        <p14:creationId xmlns:p14="http://schemas.microsoft.com/office/powerpoint/2010/main" val="26972669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29</a:t>
            </a:fld>
            <a:endParaRPr lang="en-GB"/>
          </a:p>
        </p:txBody>
      </p:sp>
    </p:spTree>
    <p:extLst>
      <p:ext uri="{BB962C8B-B14F-4D97-AF65-F5344CB8AC3E}">
        <p14:creationId xmlns:p14="http://schemas.microsoft.com/office/powerpoint/2010/main" val="277188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14840E-EB67-4E24-8F64-9207E4815D45}" type="datetimeFigureOut">
              <a:rPr lang="en-GB" smtClean="0"/>
              <a:t>07/09/2026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140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07/09/2026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8" Type="http://schemas.openxmlformats.org/officeDocument/2006/relationships/comments" Target="../comments/comment2.xm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reatbinfields.co.uk/pshe-including-rse-and-citizenship"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greatbinfields.co.uk/pshe-and-rse-jigsaw/"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greatbinfields.co.uk/" TargetMode="Externa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greatbinfields.co.uk/school-uniform/"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0" y="1556792"/>
            <a:ext cx="2745280" cy="1646302"/>
          </a:xfrm>
        </p:spPr>
        <p:txBody>
          <a:bodyPr/>
          <a:lstStyle/>
          <a:p>
            <a:r>
              <a:rPr lang="en-GB" sz="3200" dirty="0"/>
              <a:t>Expectations for Year 3</a:t>
            </a:r>
            <a:endParaRPr lang="en-GB" sz="3200" i="1" dirty="0"/>
          </a:p>
        </p:txBody>
      </p:sp>
      <p:sp>
        <p:nvSpPr>
          <p:cNvPr id="4" name="Subtitle 3"/>
          <p:cNvSpPr>
            <a:spLocks noGrp="1"/>
          </p:cNvSpPr>
          <p:nvPr>
            <p:ph type="subTitle" idx="1"/>
          </p:nvPr>
        </p:nvSpPr>
        <p:spPr>
          <a:xfrm>
            <a:off x="1907704" y="3356992"/>
            <a:ext cx="5826719" cy="1096899"/>
          </a:xfrm>
        </p:spPr>
        <p:txBody>
          <a:bodyPr/>
          <a:lstStyle/>
          <a:p>
            <a:r>
              <a:rPr lang="en-GB" dirty="0"/>
              <a:t>What to expect this year….</a:t>
            </a:r>
          </a:p>
        </p:txBody>
      </p:sp>
      <p:sp>
        <p:nvSpPr>
          <p:cNvPr id="2" name="Rectangle 1"/>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5">
            <a:extLst>
              <a:ext uri="{FF2B5EF4-FFF2-40B4-BE49-F238E27FC236}">
                <a16:creationId xmlns:a16="http://schemas.microsoft.com/office/drawing/2014/main" id="{FAC27088-AA55-A422-8295-8966482BD4B1}"/>
              </a:ext>
            </a:extLst>
          </p:cNvPr>
          <p:cNvPicPr>
            <a:picLocks noChangeAspect="1"/>
          </p:cNvPicPr>
          <p:nvPr/>
        </p:nvPicPr>
        <p:blipFill>
          <a:blip r:embed="rId3"/>
          <a:stretch>
            <a:fillRect/>
          </a:stretch>
        </p:blipFill>
        <p:spPr>
          <a:xfrm>
            <a:off x="395536" y="404664"/>
            <a:ext cx="3963732" cy="5733256"/>
          </a:xfrm>
          <a:prstGeom prst="rect">
            <a:avLst/>
          </a:prstGeom>
        </p:spPr>
      </p:pic>
    </p:spTree>
    <p:extLst>
      <p:ext uri="{BB962C8B-B14F-4D97-AF65-F5344CB8AC3E}">
        <p14:creationId xmlns:p14="http://schemas.microsoft.com/office/powerpoint/2010/main" val="2361231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6851104" cy="1650512"/>
          </a:xfrm>
        </p:spPr>
        <p:txBody>
          <a:bodyPr>
            <a:normAutofit/>
          </a:bodyPr>
          <a:lstStyle/>
          <a:p>
            <a:r>
              <a:rPr lang="en-GB" sz="4000" dirty="0"/>
              <a:t>Meet the staff team.</a:t>
            </a:r>
          </a:p>
        </p:txBody>
      </p:sp>
      <p:sp>
        <p:nvSpPr>
          <p:cNvPr id="2" name="Content Placeholder 1"/>
          <p:cNvSpPr>
            <a:spLocks noGrp="1"/>
          </p:cNvSpPr>
          <p:nvPr>
            <p:ph idx="1"/>
          </p:nvPr>
        </p:nvSpPr>
        <p:spPr>
          <a:xfrm>
            <a:off x="-52613" y="1758952"/>
            <a:ext cx="7056784" cy="4658476"/>
          </a:xfrm>
        </p:spPr>
        <p:txBody>
          <a:bodyPr>
            <a:normAutofit/>
          </a:bodyPr>
          <a:lstStyle/>
          <a:p>
            <a:pPr marL="0" indent="0">
              <a:buNone/>
            </a:pPr>
            <a:endParaRPr lang="en-GB" b="1" u="sng" dirty="0"/>
          </a:p>
          <a:p>
            <a:pPr marL="0" indent="0">
              <a:buNone/>
            </a:pPr>
            <a:r>
              <a:rPr lang="en-GB" b="1" u="sng" dirty="0"/>
              <a:t>Teachers</a:t>
            </a:r>
            <a:r>
              <a:rPr lang="en-GB" dirty="0"/>
              <a:t> </a:t>
            </a:r>
          </a:p>
          <a:p>
            <a:pPr marL="0" indent="0">
              <a:buNone/>
            </a:pPr>
            <a:endParaRPr lang="en-GB" dirty="0"/>
          </a:p>
          <a:p>
            <a:pPr marL="0" indent="0">
              <a:buNone/>
            </a:pPr>
            <a:endParaRPr lang="en-GB" b="1" u="sng" dirty="0"/>
          </a:p>
          <a:p>
            <a:pPr marL="0" indent="0">
              <a:buNone/>
            </a:pPr>
            <a:r>
              <a:rPr lang="en-GB" b="1" u="sng" dirty="0"/>
              <a:t>LSAs</a:t>
            </a:r>
          </a:p>
          <a:p>
            <a:pPr marL="0" indent="0">
              <a:buNone/>
            </a:pPr>
            <a:endParaRPr lang="en-GB" dirty="0"/>
          </a:p>
          <a:p>
            <a:pPr marL="0" indent="0">
              <a:buNone/>
            </a:pPr>
            <a:endParaRPr lang="en-GB" dirty="0"/>
          </a:p>
          <a:p>
            <a:pPr marL="0" indent="0">
              <a:buNone/>
            </a:pPr>
            <a:r>
              <a:rPr lang="en-GB" dirty="0"/>
              <a:t>               Mrs Teasdale              Mrs Bush              Miss Marchese</a:t>
            </a:r>
            <a:endParaRPr lang="en-GB" sz="1400" dirty="0"/>
          </a:p>
          <a:p>
            <a:pPr marL="0" indent="0" algn="ctr">
              <a:buNone/>
            </a:pPr>
            <a:r>
              <a:rPr lang="en-GB" dirty="0"/>
              <a:t>The team very much work as a cohort unit so your child will work with a range of adults. We pride ourselves on being an approachable and friendly staff team, so please do contact us as you need! </a:t>
            </a:r>
          </a:p>
          <a:p>
            <a:endParaRPr lang="en-GB" dirty="0"/>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14" name="TextBox 13">
            <a:extLst>
              <a:ext uri="{FF2B5EF4-FFF2-40B4-BE49-F238E27FC236}">
                <a16:creationId xmlns:a16="http://schemas.microsoft.com/office/drawing/2014/main" id="{E6217E4A-7B3E-443E-9F4C-0FFAFF2EBFF4}"/>
              </a:ext>
            </a:extLst>
          </p:cNvPr>
          <p:cNvSpPr txBox="1"/>
          <p:nvPr/>
        </p:nvSpPr>
        <p:spPr>
          <a:xfrm>
            <a:off x="2128969" y="2682227"/>
            <a:ext cx="1440160" cy="307777"/>
          </a:xfrm>
          <a:prstGeom prst="rect">
            <a:avLst/>
          </a:prstGeom>
          <a:noFill/>
        </p:spPr>
        <p:txBody>
          <a:bodyPr wrap="square" rtlCol="0">
            <a:spAutoFit/>
          </a:bodyPr>
          <a:lstStyle/>
          <a:p>
            <a:r>
              <a:rPr lang="en-GB" sz="1400" dirty="0"/>
              <a:t>Miss Marshall</a:t>
            </a:r>
          </a:p>
        </p:txBody>
      </p:sp>
      <p:sp>
        <p:nvSpPr>
          <p:cNvPr id="16" name="TextBox 15">
            <a:extLst>
              <a:ext uri="{FF2B5EF4-FFF2-40B4-BE49-F238E27FC236}">
                <a16:creationId xmlns:a16="http://schemas.microsoft.com/office/drawing/2014/main" id="{91621AFB-2486-4246-B6D1-F4A7E42B5C34}"/>
              </a:ext>
            </a:extLst>
          </p:cNvPr>
          <p:cNvSpPr txBox="1"/>
          <p:nvPr/>
        </p:nvSpPr>
        <p:spPr>
          <a:xfrm>
            <a:off x="3540951" y="2662041"/>
            <a:ext cx="1440160" cy="307777"/>
          </a:xfrm>
          <a:prstGeom prst="rect">
            <a:avLst/>
          </a:prstGeom>
          <a:noFill/>
        </p:spPr>
        <p:txBody>
          <a:bodyPr wrap="square" rtlCol="0">
            <a:spAutoFit/>
          </a:bodyPr>
          <a:lstStyle/>
          <a:p>
            <a:r>
              <a:rPr lang="en-GB" sz="1400" dirty="0"/>
              <a:t>      Mrs Wood</a:t>
            </a:r>
          </a:p>
        </p:txBody>
      </p:sp>
      <p:pic>
        <p:nvPicPr>
          <p:cNvPr id="1026" name="Picture 2" descr="Info panel picture">
            <a:extLst>
              <a:ext uri="{FF2B5EF4-FFF2-40B4-BE49-F238E27FC236}">
                <a16:creationId xmlns:a16="http://schemas.microsoft.com/office/drawing/2014/main" id="{FFB18C1F-0D24-77B1-C898-4BC7F20CB9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174685"/>
            <a:ext cx="1304547" cy="13045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fo panel picture">
            <a:extLst>
              <a:ext uri="{FF2B5EF4-FFF2-40B4-BE49-F238E27FC236}">
                <a16:creationId xmlns:a16="http://schemas.microsoft.com/office/drawing/2014/main" id="{666BB012-354F-4FDB-1970-9EA650E2F8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1999" y="3124905"/>
            <a:ext cx="144016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fo panel picture">
            <a:extLst>
              <a:ext uri="{FF2B5EF4-FFF2-40B4-BE49-F238E27FC236}">
                <a16:creationId xmlns:a16="http://schemas.microsoft.com/office/drawing/2014/main" id="{032BF5C4-5D1F-53DD-93AD-A96D57ABCB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9968" y="1025632"/>
            <a:ext cx="1600572" cy="16005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fo panel picture">
            <a:extLst>
              <a:ext uri="{FF2B5EF4-FFF2-40B4-BE49-F238E27FC236}">
                <a16:creationId xmlns:a16="http://schemas.microsoft.com/office/drawing/2014/main" id="{28813239-0BDE-F3EF-A429-69F6BE78ED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5696" y="1006548"/>
            <a:ext cx="1534490" cy="15344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54911DF-79B7-AF16-4565-E5A852306734}"/>
              </a:ext>
            </a:extLst>
          </p:cNvPr>
          <p:cNvPicPr>
            <a:picLocks noChangeAspect="1"/>
          </p:cNvPicPr>
          <p:nvPr/>
        </p:nvPicPr>
        <p:blipFill>
          <a:blip r:embed="rId7"/>
          <a:stretch>
            <a:fillRect/>
          </a:stretch>
        </p:blipFill>
        <p:spPr>
          <a:xfrm>
            <a:off x="5089883" y="2990004"/>
            <a:ext cx="900800" cy="1600572"/>
          </a:xfrm>
          <a:prstGeom prst="rect">
            <a:avLst/>
          </a:prstGeom>
        </p:spPr>
      </p:pic>
    </p:spTree>
    <p:extLst>
      <p:ext uri="{BB962C8B-B14F-4D97-AF65-F5344CB8AC3E}">
        <p14:creationId xmlns:p14="http://schemas.microsoft.com/office/powerpoint/2010/main" val="1765783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Year 3 Highlights:</a:t>
            </a:r>
          </a:p>
        </p:txBody>
      </p:sp>
      <p:sp>
        <p:nvSpPr>
          <p:cNvPr id="2" name="Content Placeholder 1"/>
          <p:cNvSpPr>
            <a:spLocks noGrp="1"/>
          </p:cNvSpPr>
          <p:nvPr>
            <p:ph idx="1"/>
          </p:nvPr>
        </p:nvSpPr>
        <p:spPr>
          <a:xfrm>
            <a:off x="867833" y="1614451"/>
            <a:ext cx="7408333" cy="2678646"/>
          </a:xfrm>
        </p:spPr>
        <p:txBody>
          <a:bodyPr>
            <a:normAutofit/>
          </a:bodyPr>
          <a:lstStyle/>
          <a:p>
            <a:r>
              <a:rPr lang="en-GB" sz="1900" i="1" dirty="0"/>
              <a:t>Stone Age Day</a:t>
            </a:r>
          </a:p>
          <a:p>
            <a:r>
              <a:rPr lang="en-GB" sz="1900" i="1" dirty="0"/>
              <a:t>Iron Age workshop</a:t>
            </a:r>
          </a:p>
          <a:p>
            <a:r>
              <a:rPr lang="en-GB" sz="1900" i="1" dirty="0"/>
              <a:t>Listen 2 Me (Instruments: Toots, African drums, Ukelele)</a:t>
            </a:r>
          </a:p>
          <a:p>
            <a:r>
              <a:rPr lang="en-GB" sz="1900" i="1" dirty="0"/>
              <a:t>Fishbourne Roman Palace school trip</a:t>
            </a:r>
          </a:p>
          <a:p>
            <a:r>
              <a:rPr lang="en-GB" sz="1900" i="1" dirty="0"/>
              <a:t>First Aid training (Morning)</a:t>
            </a:r>
          </a:p>
          <a:p>
            <a:r>
              <a:rPr lang="en-GB" sz="1900" i="1" dirty="0"/>
              <a:t>Residential – Gordon Brown Centre for 1 night</a:t>
            </a:r>
          </a:p>
          <a:p>
            <a:pPr marL="0" indent="0">
              <a:buNone/>
            </a:pPr>
            <a:endParaRPr lang="en-GB" dirty="0"/>
          </a:p>
          <a:p>
            <a:endParaRPr lang="en-GB" dirty="0"/>
          </a:p>
          <a:p>
            <a:endParaRPr lang="en-GB" dirty="0"/>
          </a:p>
        </p:txBody>
      </p:sp>
      <p:sp>
        <p:nvSpPr>
          <p:cNvPr id="4" name="TextBox 3"/>
          <p:cNvSpPr txBox="1"/>
          <p:nvPr/>
        </p:nvSpPr>
        <p:spPr>
          <a:xfrm>
            <a:off x="395536" y="5065146"/>
            <a:ext cx="7272808" cy="1200329"/>
          </a:xfrm>
          <a:prstGeom prst="rect">
            <a:avLst/>
          </a:prstGeom>
          <a:noFill/>
        </p:spPr>
        <p:txBody>
          <a:bodyPr wrap="square" rtlCol="0">
            <a:spAutoFit/>
          </a:bodyPr>
          <a:lstStyle/>
          <a:p>
            <a:pPr algn="ctr"/>
            <a:r>
              <a:rPr lang="en-GB" b="1" i="1" dirty="0"/>
              <a:t>Whilst we will send out reminders of key events, please do refer to our termly dates letter and school calendar found on our website. You can also subscribe to this so you never miss a thing!</a:t>
            </a:r>
          </a:p>
        </p:txBody>
      </p:sp>
      <p:sp>
        <p:nvSpPr>
          <p:cNvPr id="5" name="Rectangle 4"/>
          <p:cNvSpPr/>
          <p:nvPr/>
        </p:nvSpPr>
        <p:spPr>
          <a:xfrm>
            <a:off x="2681385"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754470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E7A48-F68A-33AF-75AA-3A0B6C25BC53}"/>
              </a:ext>
            </a:extLst>
          </p:cNvPr>
          <p:cNvSpPr>
            <a:spLocks noGrp="1"/>
          </p:cNvSpPr>
          <p:nvPr>
            <p:ph type="title"/>
          </p:nvPr>
        </p:nvSpPr>
        <p:spPr>
          <a:xfrm>
            <a:off x="431708" y="509874"/>
            <a:ext cx="6347713" cy="1320800"/>
          </a:xfrm>
        </p:spPr>
        <p:txBody>
          <a:bodyPr>
            <a:normAutofit/>
          </a:bodyPr>
          <a:lstStyle/>
          <a:p>
            <a:r>
              <a:rPr lang="en-GB" dirty="0"/>
              <a:t>Gordon Brown Centre</a:t>
            </a:r>
            <a:br>
              <a:rPr lang="en-GB" dirty="0"/>
            </a:br>
            <a:r>
              <a:rPr lang="en-GB" sz="1800" dirty="0"/>
              <a:t>https://thegordonbrowncentre.org.uk/</a:t>
            </a:r>
          </a:p>
        </p:txBody>
      </p:sp>
      <p:pic>
        <p:nvPicPr>
          <p:cNvPr id="4" name="Picture 3">
            <a:extLst>
              <a:ext uri="{FF2B5EF4-FFF2-40B4-BE49-F238E27FC236}">
                <a16:creationId xmlns:a16="http://schemas.microsoft.com/office/drawing/2014/main" id="{5C05D042-DA61-D9E4-3F31-6D619B20F110}"/>
              </a:ext>
            </a:extLst>
          </p:cNvPr>
          <p:cNvPicPr>
            <a:picLocks noChangeAspect="1"/>
          </p:cNvPicPr>
          <p:nvPr/>
        </p:nvPicPr>
        <p:blipFill>
          <a:blip r:embed="rId2"/>
          <a:stretch>
            <a:fillRect/>
          </a:stretch>
        </p:blipFill>
        <p:spPr>
          <a:xfrm>
            <a:off x="5364088" y="4680622"/>
            <a:ext cx="3768977" cy="2276770"/>
          </a:xfrm>
          <a:prstGeom prst="rect">
            <a:avLst/>
          </a:prstGeom>
        </p:spPr>
      </p:pic>
      <p:graphicFrame>
        <p:nvGraphicFramePr>
          <p:cNvPr id="7" name="Content Placeholder 6">
            <a:extLst>
              <a:ext uri="{FF2B5EF4-FFF2-40B4-BE49-F238E27FC236}">
                <a16:creationId xmlns:a16="http://schemas.microsoft.com/office/drawing/2014/main" id="{869C5B13-76B2-4279-CF42-6AB40111485A}"/>
              </a:ext>
            </a:extLst>
          </p:cNvPr>
          <p:cNvGraphicFramePr>
            <a:graphicFrameLocks noGrp="1"/>
          </p:cNvGraphicFramePr>
          <p:nvPr>
            <p:ph idx="1"/>
            <p:extLst>
              <p:ext uri="{D42A27DB-BD31-4B8C-83A1-F6EECF244321}">
                <p14:modId xmlns:p14="http://schemas.microsoft.com/office/powerpoint/2010/main" val="1563519271"/>
              </p:ext>
            </p:extLst>
          </p:nvPr>
        </p:nvGraphicFramePr>
        <p:xfrm>
          <a:off x="323528" y="1734446"/>
          <a:ext cx="6124474" cy="4068192"/>
        </p:xfrm>
        <a:graphic>
          <a:graphicData uri="http://schemas.openxmlformats.org/drawingml/2006/table">
            <a:tbl>
              <a:tblPr/>
              <a:tblGrid>
                <a:gridCol w="6124474">
                  <a:extLst>
                    <a:ext uri="{9D8B030D-6E8A-4147-A177-3AD203B41FA5}">
                      <a16:colId xmlns:a16="http://schemas.microsoft.com/office/drawing/2014/main" val="1695824270"/>
                    </a:ext>
                  </a:extLst>
                </a:gridCol>
              </a:tblGrid>
              <a:tr h="3528579">
                <a:tc>
                  <a:txBody>
                    <a:bodyPr/>
                    <a:lstStyle/>
                    <a:p>
                      <a:pPr algn="l" fontAlgn="t"/>
                      <a:r>
                        <a:rPr lang="en-GB" sz="1700" b="0" i="0" dirty="0">
                          <a:effectLst/>
                          <a:latin typeface="Segoe UI" panose="020B0502040204020203" pitchFamily="34" charset="0"/>
                        </a:rPr>
                        <a:t>-One-night residential stay designed to develop independence, confidence and teamwork. </a:t>
                      </a:r>
                    </a:p>
                    <a:p>
                      <a:pPr algn="l" fontAlgn="t"/>
                      <a:r>
                        <a:rPr lang="en-GB" sz="1700" b="0" i="0" dirty="0">
                          <a:effectLst/>
                          <a:latin typeface="Segoe UI" panose="020B0502040204020203" pitchFamily="34" charset="0"/>
                        </a:rPr>
                        <a:t>-A fun-filled afternoon of activities on the first day, followed by an overnight stay and a morning of activities on the second day. </a:t>
                      </a:r>
                    </a:p>
                    <a:p>
                      <a:pPr algn="l" fontAlgn="t"/>
                      <a:r>
                        <a:rPr lang="en-GB" sz="1700" b="0" i="0" dirty="0">
                          <a:effectLst/>
                          <a:latin typeface="Segoe UI" panose="020B0502040204020203" pitchFamily="34" charset="0"/>
                        </a:rPr>
                        <a:t>- Activities may include archery, the blindfold trail, low ropes, the trim trail, team-building challenges, as well as free time to play and visit the animals. </a:t>
                      </a:r>
                    </a:p>
                    <a:p>
                      <a:pPr marL="0" indent="0" algn="l" fontAlgn="t">
                        <a:buFontTx/>
                        <a:buNone/>
                      </a:pPr>
                      <a:r>
                        <a:rPr lang="en-GB" sz="1700" b="0" i="0" dirty="0">
                          <a:effectLst/>
                          <a:latin typeface="Segoe UI" panose="020B0502040204020203" pitchFamily="34" charset="0"/>
                        </a:rPr>
                        <a:t>-Children will be accommodated in separate boys' and girls' dormitories, with staff rooms located nearby to ensure supervision and support throughout the stay. </a:t>
                      </a:r>
                    </a:p>
                    <a:p>
                      <a:pPr marL="0" indent="0" algn="l" fontAlgn="t">
                        <a:buFontTx/>
                        <a:buNone/>
                      </a:pPr>
                      <a:r>
                        <a:rPr lang="en-GB" sz="1700" b="0" i="0" dirty="0">
                          <a:effectLst/>
                          <a:latin typeface="Segoe UI" panose="020B0502040204020203" pitchFamily="34" charset="0"/>
                        </a:rPr>
                        <a:t>-Each dormitory has easy access to toilet and shower facilities.</a:t>
                      </a:r>
                    </a:p>
                    <a:p>
                      <a:pPr marL="0" indent="0" algn="l" fontAlgn="t">
                        <a:buFontTx/>
                        <a:buNone/>
                      </a:pPr>
                      <a:r>
                        <a:rPr lang="en-GB" sz="1700" b="0" i="0" dirty="0">
                          <a:effectLst/>
                          <a:latin typeface="Segoe UI" panose="020B0502040204020203" pitchFamily="34" charset="0"/>
                        </a:rPr>
                        <a:t>-A detailed menu and dietary information will be shared with families closer to the trip date.</a:t>
                      </a:r>
                    </a:p>
                  </a:txBody>
                  <a:tcPr marL="88214" marR="88214" marT="44107" marB="44107">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286569780"/>
                  </a:ext>
                </a:extLst>
              </a:tr>
              <a:tr h="352858">
                <a:tc>
                  <a:txBody>
                    <a:bodyPr/>
                    <a:lstStyle/>
                    <a:p>
                      <a:endParaRPr lang="en-GB" sz="1700" dirty="0"/>
                    </a:p>
                  </a:txBody>
                  <a:tcPr marL="88214" marR="88214" marT="44107" marB="44107">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088357447"/>
                  </a:ext>
                </a:extLst>
              </a:tr>
            </a:tbl>
          </a:graphicData>
        </a:graphic>
      </p:graphicFrame>
    </p:spTree>
    <p:extLst>
      <p:ext uri="{BB962C8B-B14F-4D97-AF65-F5344CB8AC3E}">
        <p14:creationId xmlns:p14="http://schemas.microsoft.com/office/powerpoint/2010/main" val="644283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66332"/>
            <a:ext cx="6563250" cy="1252728"/>
          </a:xfrm>
        </p:spPr>
        <p:txBody>
          <a:bodyPr>
            <a:normAutofit/>
          </a:bodyPr>
          <a:lstStyle/>
          <a:p>
            <a:r>
              <a:rPr lang="en-GB" dirty="0">
                <a:solidFill>
                  <a:schemeClr val="tx1"/>
                </a:solidFill>
              </a:rPr>
              <a:t>Topics in Year 3.</a:t>
            </a:r>
            <a:endParaRPr lang="en-GB" i="1" dirty="0">
              <a:solidFill>
                <a:schemeClr val="tx1"/>
              </a:solidFill>
            </a:endParaRPr>
          </a:p>
        </p:txBody>
      </p:sp>
      <p:sp>
        <p:nvSpPr>
          <p:cNvPr id="4" name="Rectangle 3"/>
          <p:cNvSpPr/>
          <p:nvPr/>
        </p:nvSpPr>
        <p:spPr>
          <a:xfrm>
            <a:off x="2714743" y="6237312"/>
            <a:ext cx="4224362" cy="646331"/>
          </a:xfrm>
          <a:prstGeom prst="rect">
            <a:avLst/>
          </a:prstGeom>
        </p:spPr>
        <p:txBody>
          <a:bodyPr wrap="none">
            <a:spAutoFit/>
          </a:bodyPr>
          <a:lstStyle/>
          <a:p>
            <a:endParaRPr lang="en-GB" b="1" i="1" dirty="0">
              <a:solidFill>
                <a:schemeClr val="bg2">
                  <a:lumMod val="25000"/>
                </a:schemeClr>
              </a:solidFill>
            </a:endParaRPr>
          </a:p>
          <a:p>
            <a:r>
              <a:rPr lang="en-GB" b="1" i="1" dirty="0">
                <a:solidFill>
                  <a:schemeClr val="bg2">
                    <a:lumMod val="25000"/>
                  </a:schemeClr>
                </a:solidFill>
              </a:rPr>
              <a:t>Learning together, achieving forever.</a:t>
            </a:r>
          </a:p>
        </p:txBody>
      </p:sp>
      <p:graphicFrame>
        <p:nvGraphicFramePr>
          <p:cNvPr id="7" name="Content Placeholder 6">
            <a:extLst>
              <a:ext uri="{FF2B5EF4-FFF2-40B4-BE49-F238E27FC236}">
                <a16:creationId xmlns:a16="http://schemas.microsoft.com/office/drawing/2014/main" id="{6CAB230B-F70B-54C9-3377-9E5D73BFD64F}"/>
              </a:ext>
            </a:extLst>
          </p:cNvPr>
          <p:cNvGraphicFramePr>
            <a:graphicFrameLocks noGrp="1"/>
          </p:cNvGraphicFramePr>
          <p:nvPr>
            <p:ph idx="1"/>
            <p:extLst>
              <p:ext uri="{D42A27DB-BD31-4B8C-83A1-F6EECF244321}">
                <p14:modId xmlns:p14="http://schemas.microsoft.com/office/powerpoint/2010/main" val="3407048670"/>
              </p:ext>
            </p:extLst>
          </p:nvPr>
        </p:nvGraphicFramePr>
        <p:xfrm>
          <a:off x="107504" y="835865"/>
          <a:ext cx="7356894" cy="5724612"/>
        </p:xfrm>
        <a:graphic>
          <a:graphicData uri="http://schemas.openxmlformats.org/drawingml/2006/table">
            <a:tbl>
              <a:tblPr/>
              <a:tblGrid>
                <a:gridCol w="7356894">
                  <a:extLst>
                    <a:ext uri="{9D8B030D-6E8A-4147-A177-3AD203B41FA5}">
                      <a16:colId xmlns:a16="http://schemas.microsoft.com/office/drawing/2014/main" val="1704894670"/>
                    </a:ext>
                  </a:extLst>
                </a:gridCol>
              </a:tblGrid>
              <a:tr h="3740294">
                <a:tc>
                  <a:txBody>
                    <a:bodyPr/>
                    <a:lstStyle/>
                    <a:p>
                      <a:pPr fontAlgn="t"/>
                      <a:r>
                        <a:rPr lang="en-GB" sz="1400" b="1" i="0" dirty="0">
                          <a:effectLst/>
                          <a:latin typeface="Segoe UI" panose="020B0502040204020203" pitchFamily="34" charset="0"/>
                        </a:rPr>
                        <a:t>Autumn Term 1 – Stone Age</a:t>
                      </a:r>
                    </a:p>
                    <a:p>
                      <a:pPr fontAlgn="t"/>
                      <a:r>
                        <a:rPr lang="en-GB" sz="1400" b="0" i="0" dirty="0">
                          <a:effectLst/>
                          <a:latin typeface="Segoe UI" panose="020B0502040204020203" pitchFamily="34" charset="0"/>
                        </a:rPr>
                        <a:t>Children begin their journey through prehistory by exploring life in the Stone Age. A key highlight is our Stone Age Day, where pupils dress up as Stone Age people and take part in immersive activities to develop their understanding of how people lived during this fascinating period.</a:t>
                      </a:r>
                    </a:p>
                    <a:p>
                      <a:pPr fontAlgn="t"/>
                      <a:r>
                        <a:rPr lang="en-GB" sz="1400" b="1" i="0" dirty="0">
                          <a:effectLst/>
                          <a:latin typeface="Segoe UI" panose="020B0502040204020203" pitchFamily="34" charset="0"/>
                        </a:rPr>
                        <a:t>Autumn Term 2 – Bronze Age to Iron Age</a:t>
                      </a:r>
                    </a:p>
                    <a:p>
                      <a:pPr fontAlgn="t"/>
                      <a:r>
                        <a:rPr lang="en-GB" sz="1400" b="0" i="0" dirty="0">
                          <a:effectLst/>
                          <a:latin typeface="Segoe UI" panose="020B0502040204020203" pitchFamily="34" charset="0"/>
                        </a:rPr>
                        <a:t>Pupils continue their historical learning by discovering how life changed from the Bronze Age to the Iron Age. A particular highlight is a visit from Iron Age Matt, who brings replica artefacts and leads exciting activities including warrior training, shield making, and creating Iron Age arrowheads.</a:t>
                      </a:r>
                    </a:p>
                    <a:p>
                      <a:pPr fontAlgn="t"/>
                      <a:r>
                        <a:rPr lang="en-GB" sz="1400" b="1" i="0" dirty="0">
                          <a:effectLst/>
                          <a:latin typeface="Segoe UI" panose="020B0502040204020203" pitchFamily="34" charset="0"/>
                        </a:rPr>
                        <a:t>Spring Term 1 – Local Area Study</a:t>
                      </a:r>
                    </a:p>
                    <a:p>
                      <a:pPr fontAlgn="t"/>
                      <a:r>
                        <a:rPr lang="en-GB" sz="1400" b="0" i="0" dirty="0">
                          <a:effectLst/>
                          <a:latin typeface="Segoe UI" panose="020B0502040204020203" pitchFamily="34" charset="0"/>
                        </a:rPr>
                        <a:t>This geography-focused topic helps children develop their understanding of the local area through virtual fieldwork. Pupils learn to identify both physical and human features, while also building important map-reading and map-drawing skills.</a:t>
                      </a:r>
                    </a:p>
                    <a:p>
                      <a:pPr fontAlgn="t"/>
                      <a:r>
                        <a:rPr lang="en-GB" sz="1400" b="1" i="0" dirty="0">
                          <a:effectLst/>
                          <a:latin typeface="Segoe UI" panose="020B0502040204020203" pitchFamily="34" charset="0"/>
                        </a:rPr>
                        <a:t>Spring Term 2 – Chocolate, Chocolate, Chocolate!</a:t>
                      </a:r>
                    </a:p>
                    <a:p>
                      <a:pPr fontAlgn="t"/>
                      <a:r>
                        <a:rPr lang="en-GB" sz="1400" b="0" i="0" dirty="0">
                          <a:effectLst/>
                          <a:latin typeface="Segoe UI" panose="020B0502040204020203" pitchFamily="34" charset="0"/>
                        </a:rPr>
                        <a:t>Children discover the journey of chocolate, from bean to bar, while exploring where it comes from and how it is produced. They also develop their persuasive writing skills by creating engaging posters inspired by a visit to Cadbury World.</a:t>
                      </a:r>
                    </a:p>
                    <a:p>
                      <a:pPr fontAlgn="t"/>
                      <a:r>
                        <a:rPr lang="en-GB" sz="1400" b="1" i="0" dirty="0">
                          <a:effectLst/>
                          <a:latin typeface="Segoe UI" panose="020B0502040204020203" pitchFamily="34" charset="0"/>
                        </a:rPr>
                        <a:t>Summer Term 1 – Romans</a:t>
                      </a:r>
                    </a:p>
                    <a:p>
                      <a:pPr fontAlgn="t"/>
                      <a:r>
                        <a:rPr lang="en-GB" sz="1400" b="0" i="0" dirty="0">
                          <a:effectLst/>
                          <a:latin typeface="Segoe UI" panose="020B0502040204020203" pitchFamily="34" charset="0"/>
                        </a:rPr>
                        <a:t>Pupils step back in time to investigate the impact of the Roman Empire on Britain. The term includes an exciting trip to Fishbourne Roman Palace, alongside creative learning opportunities such as writing and performing Roman-themed playscripts.</a:t>
                      </a:r>
                    </a:p>
                    <a:p>
                      <a:pPr fontAlgn="t"/>
                      <a:r>
                        <a:rPr lang="en-GB" sz="1400" b="1" i="0" dirty="0">
                          <a:effectLst/>
                          <a:latin typeface="Segoe UI" panose="020B0502040204020203" pitchFamily="34" charset="0"/>
                        </a:rPr>
                        <a:t>Summer Term 2 – Biomes</a:t>
                      </a:r>
                    </a:p>
                    <a:p>
                      <a:pPr fontAlgn="t"/>
                      <a:r>
                        <a:rPr lang="en-GB" sz="1400" b="0" i="0" dirty="0">
                          <a:effectLst/>
                          <a:latin typeface="Segoe UI" panose="020B0502040204020203" pitchFamily="34" charset="0"/>
                        </a:rPr>
                        <a:t>In this geography and art topic, children explore a variety of biomes around the world, learning about the animals and plants that thrive in different environments. They also study artists who specialise in jungle-themed artwork and create their own inspired pieces.</a:t>
                      </a:r>
                    </a:p>
                  </a:txBody>
                  <a:tcPr marL="35286" marR="35286" marT="17643" marB="17643">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671081380"/>
                  </a:ext>
                </a:extLst>
              </a:tr>
              <a:tr h="141143">
                <a:tc>
                  <a:txBody>
                    <a:bodyPr/>
                    <a:lstStyle/>
                    <a:p>
                      <a:endParaRPr lang="en-GB" sz="700" dirty="0"/>
                    </a:p>
                  </a:txBody>
                  <a:tcPr marL="35286" marR="35286" marT="17643" marB="17643">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006928299"/>
                  </a:ext>
                </a:extLst>
              </a:tr>
            </a:tbl>
          </a:graphicData>
        </a:graphic>
      </p:graphicFrame>
    </p:spTree>
    <p:extLst>
      <p:ext uri="{BB962C8B-B14F-4D97-AF65-F5344CB8AC3E}">
        <p14:creationId xmlns:p14="http://schemas.microsoft.com/office/powerpoint/2010/main" val="2997138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7576" y="24943"/>
            <a:ext cx="6347713" cy="1320800"/>
          </a:xfrm>
        </p:spPr>
        <p:txBody>
          <a:bodyPr>
            <a:normAutofit fontScale="90000"/>
          </a:bodyPr>
          <a:lstStyle/>
          <a:p>
            <a:r>
              <a:rPr lang="en-GB" dirty="0"/>
              <a:t>A typical week in Year 3  </a:t>
            </a:r>
            <a:br>
              <a:rPr lang="en-GB" dirty="0"/>
            </a:br>
            <a:br>
              <a:rPr lang="en-GB" dirty="0"/>
            </a:br>
            <a:endParaRPr lang="en-GB" sz="2200" dirty="0">
              <a:solidFill>
                <a:srgbClr val="FF0000"/>
              </a:solidFill>
            </a:endParaRPr>
          </a:p>
        </p:txBody>
      </p:sp>
      <p:pic>
        <p:nvPicPr>
          <p:cNvPr id="5" name="Picture 4">
            <a:extLst>
              <a:ext uri="{FF2B5EF4-FFF2-40B4-BE49-F238E27FC236}">
                <a16:creationId xmlns:a16="http://schemas.microsoft.com/office/drawing/2014/main" id="{714A61B0-297F-850B-2EB4-6FD30FF7017A}"/>
              </a:ext>
            </a:extLst>
          </p:cNvPr>
          <p:cNvPicPr>
            <a:picLocks noChangeAspect="1"/>
          </p:cNvPicPr>
          <p:nvPr/>
        </p:nvPicPr>
        <p:blipFill>
          <a:blip r:embed="rId3"/>
          <a:stretch>
            <a:fillRect/>
          </a:stretch>
        </p:blipFill>
        <p:spPr>
          <a:xfrm>
            <a:off x="250482" y="688211"/>
            <a:ext cx="8285942" cy="5481577"/>
          </a:xfrm>
          <a:prstGeom prst="rect">
            <a:avLst/>
          </a:prstGeom>
        </p:spPr>
      </p:pic>
    </p:spTree>
    <p:extLst>
      <p:ext uri="{BB962C8B-B14F-4D97-AF65-F5344CB8AC3E}">
        <p14:creationId xmlns:p14="http://schemas.microsoft.com/office/powerpoint/2010/main" val="3057898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1053CA7-B4F7-49DD-AFF8-A511DD5C85FA}"/>
              </a:ext>
            </a:extLst>
          </p:cNvPr>
          <p:cNvSpPr txBox="1"/>
          <p:nvPr/>
        </p:nvSpPr>
        <p:spPr>
          <a:xfrm>
            <a:off x="309845" y="4653136"/>
            <a:ext cx="7920880" cy="923330"/>
          </a:xfrm>
          <a:prstGeom prst="rect">
            <a:avLst/>
          </a:prstGeom>
          <a:noFill/>
        </p:spPr>
        <p:txBody>
          <a:bodyPr wrap="square">
            <a:spAutoFit/>
          </a:bodyPr>
          <a:lstStyle/>
          <a:p>
            <a:r>
              <a:rPr lang="en-GB" dirty="0">
                <a:solidFill>
                  <a:srgbClr val="FF6600"/>
                </a:solidFill>
                <a:hlinkClick r:id="rId3"/>
              </a:rPr>
              <a:t>https://www.greatbinfields.co.uk/pshe-including-rse-and-citizenship</a:t>
            </a:r>
            <a:endParaRPr lang="en-GB" dirty="0">
              <a:solidFill>
                <a:srgbClr val="FF6600"/>
              </a:solidFill>
            </a:endParaRPr>
          </a:p>
          <a:p>
            <a:r>
              <a:rPr lang="en-GB" dirty="0"/>
              <a:t>Please visit our website for our PSHE and RSE policies and more information on how each are taught. </a:t>
            </a:r>
          </a:p>
        </p:txBody>
      </p:sp>
      <p:sp>
        <p:nvSpPr>
          <p:cNvPr id="2" name="TextBox 1">
            <a:extLst>
              <a:ext uri="{FF2B5EF4-FFF2-40B4-BE49-F238E27FC236}">
                <a16:creationId xmlns:a16="http://schemas.microsoft.com/office/drawing/2014/main" id="{1A866F12-C06A-4029-AE87-351886C7ABE4}"/>
              </a:ext>
            </a:extLst>
          </p:cNvPr>
          <p:cNvSpPr txBox="1"/>
          <p:nvPr/>
        </p:nvSpPr>
        <p:spPr>
          <a:xfrm>
            <a:off x="3410833" y="188640"/>
            <a:ext cx="2069797" cy="923330"/>
          </a:xfrm>
          <a:prstGeom prst="rect">
            <a:avLst/>
          </a:prstGeom>
          <a:noFill/>
        </p:spPr>
        <p:txBody>
          <a:bodyPr wrap="none" rtlCol="0">
            <a:spAutoFit/>
          </a:bodyPr>
          <a:lstStyle/>
          <a:p>
            <a:r>
              <a:rPr lang="en-GB" sz="5400" dirty="0"/>
              <a:t>PSHE</a:t>
            </a:r>
          </a:p>
        </p:txBody>
      </p:sp>
      <p:sp>
        <p:nvSpPr>
          <p:cNvPr id="4" name="TextBox 3">
            <a:extLst>
              <a:ext uri="{FF2B5EF4-FFF2-40B4-BE49-F238E27FC236}">
                <a16:creationId xmlns:a16="http://schemas.microsoft.com/office/drawing/2014/main" id="{D96F3B99-8D4E-46F9-9434-BAA8E3FB841E}"/>
              </a:ext>
            </a:extLst>
          </p:cNvPr>
          <p:cNvSpPr txBox="1"/>
          <p:nvPr/>
        </p:nvSpPr>
        <p:spPr>
          <a:xfrm>
            <a:off x="326286" y="1294242"/>
            <a:ext cx="936104" cy="369332"/>
          </a:xfrm>
          <a:prstGeom prst="rect">
            <a:avLst/>
          </a:prstGeom>
          <a:noFill/>
        </p:spPr>
        <p:txBody>
          <a:bodyPr wrap="square" rtlCol="0">
            <a:spAutoFit/>
          </a:bodyPr>
          <a:lstStyle/>
          <a:p>
            <a:r>
              <a:rPr lang="en-GB" dirty="0">
                <a:solidFill>
                  <a:srgbClr val="FF0000"/>
                </a:solidFill>
              </a:rPr>
              <a:t>Year 3</a:t>
            </a:r>
          </a:p>
        </p:txBody>
      </p:sp>
      <p:pic>
        <p:nvPicPr>
          <p:cNvPr id="8" name="Picture 7">
            <a:extLst>
              <a:ext uri="{FF2B5EF4-FFF2-40B4-BE49-F238E27FC236}">
                <a16:creationId xmlns:a16="http://schemas.microsoft.com/office/drawing/2014/main" id="{84980678-3C2F-BCB3-811A-37CFCC8721A3}"/>
              </a:ext>
            </a:extLst>
          </p:cNvPr>
          <p:cNvPicPr>
            <a:picLocks noChangeAspect="1"/>
          </p:cNvPicPr>
          <p:nvPr/>
        </p:nvPicPr>
        <p:blipFill>
          <a:blip r:embed="rId4"/>
          <a:stretch>
            <a:fillRect/>
          </a:stretch>
        </p:blipFill>
        <p:spPr>
          <a:xfrm>
            <a:off x="0" y="2276872"/>
            <a:ext cx="9144000" cy="1541375"/>
          </a:xfrm>
          <a:prstGeom prst="rect">
            <a:avLst/>
          </a:prstGeom>
        </p:spPr>
      </p:pic>
    </p:spTree>
    <p:extLst>
      <p:ext uri="{BB962C8B-B14F-4D97-AF65-F5344CB8AC3E}">
        <p14:creationId xmlns:p14="http://schemas.microsoft.com/office/powerpoint/2010/main" val="3821443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68C91-C039-41A2-8BAD-D2CFF509D93B}"/>
              </a:ext>
            </a:extLst>
          </p:cNvPr>
          <p:cNvSpPr>
            <a:spLocks noGrp="1"/>
          </p:cNvSpPr>
          <p:nvPr>
            <p:ph idx="1"/>
          </p:nvPr>
        </p:nvSpPr>
        <p:spPr>
          <a:xfrm>
            <a:off x="125251" y="1556792"/>
            <a:ext cx="4086709" cy="3880773"/>
          </a:xfrm>
        </p:spPr>
        <p:txBody>
          <a:bodyPr>
            <a:normAutofit fontScale="85000" lnSpcReduction="10000"/>
          </a:bodyPr>
          <a:lstStyle/>
          <a:p>
            <a:r>
              <a:rPr lang="en-GB" dirty="0"/>
              <a:t>The government has updated RSE guidance for September 2026 onwards and our curriculum has been adapted to be in line with this.</a:t>
            </a:r>
          </a:p>
          <a:p>
            <a:r>
              <a:rPr lang="en-GB" dirty="0"/>
              <a:t>Here is an example of an RSE lesson resource used within our year group:</a:t>
            </a:r>
          </a:p>
          <a:p>
            <a:endParaRPr lang="en-GB" dirty="0">
              <a:solidFill>
                <a:srgbClr val="FF6600"/>
              </a:solidFill>
              <a:hlinkClick r:id="rId2"/>
            </a:endParaRPr>
          </a:p>
          <a:p>
            <a:endParaRPr lang="en-GB" dirty="0"/>
          </a:p>
          <a:p>
            <a:r>
              <a:rPr lang="en-GB" dirty="0"/>
              <a:t>We also have an RSE parent consultation survey which can be found on our Key Information page. The </a:t>
            </a:r>
            <a:r>
              <a:rPr lang="en-GB" b="0" i="0" dirty="0">
                <a:solidFill>
                  <a:srgbClr val="000000"/>
                </a:solidFill>
                <a:effectLst/>
                <a:latin typeface="+mj-lt"/>
              </a:rPr>
              <a:t>survey is available to complete at any point, with no end date – responses will be reviewed periodically, and taken into account when the policy is reviewed each year.</a:t>
            </a:r>
            <a:endParaRPr lang="en-GB" dirty="0">
              <a:latin typeface="+mj-lt"/>
            </a:endParaRPr>
          </a:p>
          <a:p>
            <a:endParaRPr lang="en-GB" dirty="0"/>
          </a:p>
        </p:txBody>
      </p:sp>
      <p:sp>
        <p:nvSpPr>
          <p:cNvPr id="5" name="TextBox 4">
            <a:extLst>
              <a:ext uri="{FF2B5EF4-FFF2-40B4-BE49-F238E27FC236}">
                <a16:creationId xmlns:a16="http://schemas.microsoft.com/office/drawing/2014/main" id="{8319BD92-B24C-4E38-BC70-8032149D7CFD}"/>
              </a:ext>
            </a:extLst>
          </p:cNvPr>
          <p:cNvSpPr txBox="1"/>
          <p:nvPr/>
        </p:nvSpPr>
        <p:spPr>
          <a:xfrm>
            <a:off x="3410833" y="188640"/>
            <a:ext cx="2069797" cy="923330"/>
          </a:xfrm>
          <a:prstGeom prst="rect">
            <a:avLst/>
          </a:prstGeom>
          <a:noFill/>
        </p:spPr>
        <p:txBody>
          <a:bodyPr wrap="none" rtlCol="0">
            <a:spAutoFit/>
          </a:bodyPr>
          <a:lstStyle/>
          <a:p>
            <a:r>
              <a:rPr lang="en-GB" sz="5400" dirty="0"/>
              <a:t>PSHE</a:t>
            </a:r>
          </a:p>
        </p:txBody>
      </p:sp>
      <p:pic>
        <p:nvPicPr>
          <p:cNvPr id="4" name="Picture 3">
            <a:extLst>
              <a:ext uri="{FF2B5EF4-FFF2-40B4-BE49-F238E27FC236}">
                <a16:creationId xmlns:a16="http://schemas.microsoft.com/office/drawing/2014/main" id="{64D0D133-FF93-AE32-289F-475B5720E48E}"/>
              </a:ext>
            </a:extLst>
          </p:cNvPr>
          <p:cNvPicPr>
            <a:picLocks noChangeAspect="1"/>
          </p:cNvPicPr>
          <p:nvPr/>
        </p:nvPicPr>
        <p:blipFill>
          <a:blip r:embed="rId3"/>
          <a:stretch>
            <a:fillRect/>
          </a:stretch>
        </p:blipFill>
        <p:spPr>
          <a:xfrm>
            <a:off x="4572611" y="1139009"/>
            <a:ext cx="3942256" cy="5760640"/>
          </a:xfrm>
          <a:prstGeom prst="rect">
            <a:avLst/>
          </a:prstGeom>
        </p:spPr>
      </p:pic>
    </p:spTree>
    <p:extLst>
      <p:ext uri="{BB962C8B-B14F-4D97-AF65-F5344CB8AC3E}">
        <p14:creationId xmlns:p14="http://schemas.microsoft.com/office/powerpoint/2010/main" val="1119873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645896E-1A71-485F-B3F8-38476F6659A3}"/>
              </a:ext>
            </a:extLst>
          </p:cNvPr>
          <p:cNvPicPr>
            <a:picLocks noChangeAspect="1"/>
          </p:cNvPicPr>
          <p:nvPr/>
        </p:nvPicPr>
        <p:blipFill>
          <a:blip r:embed="rId3"/>
          <a:stretch>
            <a:fillRect/>
          </a:stretch>
        </p:blipFill>
        <p:spPr>
          <a:xfrm>
            <a:off x="827584" y="3284984"/>
            <a:ext cx="5904656" cy="4350483"/>
          </a:xfrm>
          <a:prstGeom prst="rect">
            <a:avLst/>
          </a:prstGeom>
        </p:spPr>
      </p:pic>
      <p:sp>
        <p:nvSpPr>
          <p:cNvPr id="3" name="Title 2"/>
          <p:cNvSpPr>
            <a:spLocks noGrp="1"/>
          </p:cNvSpPr>
          <p:nvPr>
            <p:ph type="title"/>
          </p:nvPr>
        </p:nvSpPr>
        <p:spPr>
          <a:xfrm>
            <a:off x="0" y="146710"/>
            <a:ext cx="7236296" cy="1252728"/>
          </a:xfrm>
        </p:spPr>
        <p:txBody>
          <a:bodyPr>
            <a:noAutofit/>
          </a:bodyPr>
          <a:lstStyle/>
          <a:p>
            <a:pPr algn="ctr"/>
            <a:r>
              <a:rPr lang="en-GB" sz="3200" dirty="0"/>
              <a:t>Curriculum pages on our website</a:t>
            </a:r>
            <a:br>
              <a:rPr lang="en-GB" sz="3200" dirty="0"/>
            </a:br>
            <a:endParaRPr lang="en-GB" sz="3200" dirty="0"/>
          </a:p>
        </p:txBody>
      </p:sp>
      <p:sp>
        <p:nvSpPr>
          <p:cNvPr id="6" name="TextBox 5"/>
          <p:cNvSpPr txBox="1"/>
          <p:nvPr/>
        </p:nvSpPr>
        <p:spPr>
          <a:xfrm>
            <a:off x="131975" y="1484784"/>
            <a:ext cx="7128792" cy="2308324"/>
          </a:xfrm>
          <a:prstGeom prst="rect">
            <a:avLst/>
          </a:prstGeom>
          <a:noFill/>
        </p:spPr>
        <p:txBody>
          <a:bodyPr wrap="square" rtlCol="0">
            <a:spAutoFit/>
          </a:bodyPr>
          <a:lstStyle/>
          <a:p>
            <a:pPr algn="ctr"/>
            <a:r>
              <a:rPr lang="en-GB" dirty="0"/>
              <a:t>Each area of the curriculum has a dedicated information page on our school website. These pages are kept up to date by our Subject Leads.  These pages outline the long term plan for that area across the school. For example, you can see what your child will be learning in Science during their school year, how this progresses from KS1 to KS2 and which objectives we are assessing your children against. </a:t>
            </a:r>
          </a:p>
          <a:p>
            <a:pPr algn="ctr"/>
            <a:endParaRPr lang="en-GB" dirty="0"/>
          </a:p>
        </p:txBody>
      </p:sp>
      <p:sp>
        <p:nvSpPr>
          <p:cNvPr id="7" name="TextBox 6">
            <a:extLst>
              <a:ext uri="{FF2B5EF4-FFF2-40B4-BE49-F238E27FC236}">
                <a16:creationId xmlns:a16="http://schemas.microsoft.com/office/drawing/2014/main" id="{95ABEC5D-F4EB-49CE-AAEE-2A4AEC6A037A}"/>
              </a:ext>
            </a:extLst>
          </p:cNvPr>
          <p:cNvSpPr txBox="1"/>
          <p:nvPr/>
        </p:nvSpPr>
        <p:spPr>
          <a:xfrm>
            <a:off x="1403648" y="1030106"/>
            <a:ext cx="4585446" cy="369332"/>
          </a:xfrm>
          <a:prstGeom prst="rect">
            <a:avLst/>
          </a:prstGeom>
          <a:noFill/>
        </p:spPr>
        <p:txBody>
          <a:bodyPr wrap="square">
            <a:spAutoFit/>
          </a:bodyPr>
          <a:lstStyle/>
          <a:p>
            <a:r>
              <a:rPr lang="en-GB" dirty="0"/>
              <a:t>https://www.greatbinfields.co.uk/curriculum/</a:t>
            </a:r>
          </a:p>
        </p:txBody>
      </p:sp>
    </p:spTree>
    <p:extLst>
      <p:ext uri="{BB962C8B-B14F-4D97-AF65-F5344CB8AC3E}">
        <p14:creationId xmlns:p14="http://schemas.microsoft.com/office/powerpoint/2010/main" val="1447210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599" y="188717"/>
            <a:ext cx="7634809" cy="1320800"/>
          </a:xfrm>
        </p:spPr>
        <p:txBody>
          <a:bodyPr/>
          <a:lstStyle/>
          <a:p>
            <a:r>
              <a:rPr lang="en-GB" dirty="0">
                <a:hlinkClick r:id="rId2"/>
              </a:rPr>
              <a:t>https://www.greatbinfields.co.uk/</a:t>
            </a:r>
            <a:r>
              <a:rPr lang="en-GB" dirty="0"/>
              <a:t> </a:t>
            </a:r>
          </a:p>
        </p:txBody>
      </p:sp>
      <p:sp>
        <p:nvSpPr>
          <p:cNvPr id="4" name="Content Placeholder 3"/>
          <p:cNvSpPr>
            <a:spLocks noGrp="1"/>
          </p:cNvSpPr>
          <p:nvPr>
            <p:ph sz="quarter" idx="13"/>
          </p:nvPr>
        </p:nvSpPr>
        <p:spPr>
          <a:xfrm>
            <a:off x="107504" y="865916"/>
            <a:ext cx="3822192"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n the ‘class page’ section of the website (under red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3"/>
          <a:stretch>
            <a:fillRect/>
          </a:stretch>
        </p:blipFill>
        <p:spPr>
          <a:xfrm>
            <a:off x="3859003" y="1525242"/>
            <a:ext cx="4785775" cy="1322947"/>
          </a:xfrm>
          <a:prstGeom prst="rect">
            <a:avLst/>
          </a:prstGeom>
        </p:spPr>
      </p:pic>
      <p:pic>
        <p:nvPicPr>
          <p:cNvPr id="6" name="Picture 5">
            <a:extLst>
              <a:ext uri="{FF2B5EF4-FFF2-40B4-BE49-F238E27FC236}">
                <a16:creationId xmlns:a16="http://schemas.microsoft.com/office/drawing/2014/main" id="{172FB6A7-9C95-4C1C-8610-ADBA0B22E190}"/>
              </a:ext>
            </a:extLst>
          </p:cNvPr>
          <p:cNvPicPr>
            <a:picLocks noChangeAspect="1"/>
          </p:cNvPicPr>
          <p:nvPr/>
        </p:nvPicPr>
        <p:blipFill>
          <a:blip r:embed="rId4"/>
          <a:stretch>
            <a:fillRect/>
          </a:stretch>
        </p:blipFill>
        <p:spPr>
          <a:xfrm>
            <a:off x="3859003" y="2996952"/>
            <a:ext cx="5004048" cy="3421571"/>
          </a:xfrm>
          <a:prstGeom prst="rect">
            <a:avLst/>
          </a:prstGeom>
        </p:spPr>
      </p:pic>
    </p:spTree>
    <p:extLst>
      <p:ext uri="{BB962C8B-B14F-4D97-AF65-F5344CB8AC3E}">
        <p14:creationId xmlns:p14="http://schemas.microsoft.com/office/powerpoint/2010/main" val="1181772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188640"/>
            <a:ext cx="6347713" cy="1320800"/>
          </a:xfrm>
        </p:spPr>
        <p:txBody>
          <a:bodyPr/>
          <a:lstStyle/>
          <a:p>
            <a:r>
              <a:rPr lang="en-GB" dirty="0"/>
              <a:t>Whole School Highlights </a:t>
            </a:r>
            <a:endParaRPr lang="en-GB" dirty="0">
              <a:highlight>
                <a:srgbClr val="FFFF00"/>
              </a:highlight>
            </a:endParaRPr>
          </a:p>
        </p:txBody>
      </p:sp>
      <p:sp>
        <p:nvSpPr>
          <p:cNvPr id="2" name="Content Placeholder 1"/>
          <p:cNvSpPr>
            <a:spLocks noGrp="1"/>
          </p:cNvSpPr>
          <p:nvPr>
            <p:ph idx="1"/>
          </p:nvPr>
        </p:nvSpPr>
        <p:spPr>
          <a:xfrm>
            <a:off x="323528" y="1161446"/>
            <a:ext cx="6912768" cy="4535107"/>
          </a:xfrm>
        </p:spPr>
        <p:txBody>
          <a:bodyPr>
            <a:normAutofit/>
          </a:bodyPr>
          <a:lstStyle/>
          <a:p>
            <a:pPr>
              <a:lnSpc>
                <a:spcPct val="150000"/>
              </a:lnSpc>
            </a:pPr>
            <a:r>
              <a:rPr lang="en-GB" b="1" dirty="0"/>
              <a:t>PSHE Days – half termly events, each with  different theme based on PSHE learning</a:t>
            </a:r>
          </a:p>
          <a:p>
            <a:pPr>
              <a:lnSpc>
                <a:spcPct val="150000"/>
              </a:lnSpc>
            </a:pPr>
            <a:r>
              <a:rPr lang="en-GB" b="1" dirty="0"/>
              <a:t>Topic visitors and trips</a:t>
            </a:r>
          </a:p>
          <a:p>
            <a:pPr>
              <a:lnSpc>
                <a:spcPct val="150000"/>
              </a:lnSpc>
            </a:pPr>
            <a:r>
              <a:rPr lang="en-GB" b="1" dirty="0"/>
              <a:t>Geography fieldwork</a:t>
            </a:r>
          </a:p>
          <a:p>
            <a:pPr>
              <a:lnSpc>
                <a:spcPct val="150000"/>
              </a:lnSpc>
            </a:pPr>
            <a:r>
              <a:rPr lang="en-GB" b="1" dirty="0"/>
              <a:t>Creativity Week</a:t>
            </a:r>
          </a:p>
          <a:p>
            <a:pPr>
              <a:lnSpc>
                <a:spcPct val="150000"/>
              </a:lnSpc>
            </a:pPr>
            <a:r>
              <a:rPr lang="en-GB" b="1" dirty="0"/>
              <a:t>Sports Day  </a:t>
            </a:r>
          </a:p>
          <a:p>
            <a:pPr>
              <a:lnSpc>
                <a:spcPct val="150000"/>
              </a:lnSpc>
            </a:pPr>
            <a:r>
              <a:rPr lang="en-GB" b="1" dirty="0"/>
              <a:t>Half termly House Point Reward Time – a thank you for following the school’s values and Behaviour Code</a:t>
            </a:r>
          </a:p>
        </p:txBody>
      </p:sp>
      <p:sp>
        <p:nvSpPr>
          <p:cNvPr id="4" name="Rectangle 3"/>
          <p:cNvSpPr/>
          <p:nvPr/>
        </p:nvSpPr>
        <p:spPr>
          <a:xfrm>
            <a:off x="2714921"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022028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General Information</a:t>
            </a:r>
            <a:br>
              <a:rPr lang="en-GB" dirty="0"/>
            </a:br>
            <a:endParaRPr lang="en-GB" dirty="0"/>
          </a:p>
        </p:txBody>
      </p:sp>
      <p:sp>
        <p:nvSpPr>
          <p:cNvPr id="4" name="Rectangle 2"/>
          <p:cNvSpPr>
            <a:spLocks noGrp="1" noRot="1" noChangeArrowheads="1"/>
          </p:cNvSpPr>
          <p:nvPr>
            <p:ph idx="1"/>
          </p:nvPr>
        </p:nvSpPr>
        <p:spPr>
          <a:xfrm>
            <a:off x="399079" y="1154396"/>
            <a:ext cx="7269265" cy="5697924"/>
          </a:xfrm>
        </p:spPr>
        <p:txBody>
          <a:bodyPr>
            <a:normAutofit fontScale="47500" lnSpcReduction="20000"/>
          </a:bodyPr>
          <a:lstStyle/>
          <a:p>
            <a:pPr algn="just">
              <a:defRPr/>
            </a:pPr>
            <a:endParaRPr lang="en-GB" b="1" dirty="0"/>
          </a:p>
          <a:p>
            <a:pPr algn="just">
              <a:defRPr/>
            </a:pPr>
            <a:r>
              <a:rPr lang="en-GB" sz="3200" b="1" dirty="0"/>
              <a:t>Settling in – usual transition </a:t>
            </a:r>
            <a:r>
              <a:rPr lang="en-GB" sz="3200" b="1"/>
              <a:t>and PSHE </a:t>
            </a:r>
            <a:r>
              <a:rPr lang="en-GB" sz="3200" b="1" dirty="0"/>
              <a:t>element </a:t>
            </a:r>
          </a:p>
          <a:p>
            <a:pPr algn="just">
              <a:defRPr/>
            </a:pPr>
            <a:r>
              <a:rPr lang="en-GB" sz="3200" b="1" dirty="0"/>
              <a:t>Approachable staff team </a:t>
            </a:r>
          </a:p>
          <a:p>
            <a:pPr algn="just">
              <a:defRPr/>
            </a:pPr>
            <a:r>
              <a:rPr lang="en-GB" sz="3200" dirty="0"/>
              <a:t>Children must not bring in any unnecessary equipment. They are permitted to bring with them a </a:t>
            </a:r>
            <a:r>
              <a:rPr lang="en-GB" sz="3200" b="1" dirty="0">
                <a:solidFill>
                  <a:srgbClr val="FF0000"/>
                </a:solidFill>
              </a:rPr>
              <a:t>small </a:t>
            </a:r>
            <a:r>
              <a:rPr lang="en-GB" sz="3200" dirty="0">
                <a:solidFill>
                  <a:srgbClr val="FF0000"/>
                </a:solidFill>
              </a:rPr>
              <a:t>rucksack (KS2 only)/bookbag only (KS1) </a:t>
            </a:r>
            <a:r>
              <a:rPr lang="en-GB" sz="3200" dirty="0"/>
              <a:t>containing their lunchbox (if they do not have a school lunch)/healthy break time snack (*), clearly named water bottle and coat </a:t>
            </a:r>
          </a:p>
          <a:p>
            <a:pPr algn="just">
              <a:defRPr/>
            </a:pPr>
            <a:r>
              <a:rPr lang="en-GB" sz="3200" dirty="0">
                <a:solidFill>
                  <a:schemeClr val="tx1"/>
                </a:solidFill>
              </a:rPr>
              <a:t>Healthy Snack only - We ask that children in Key Stage 2 bring a healthy playtime snack if they would like one - fruit and vegetables only please. Sweets, crisps and chocolate are not permitted. Please do not pack playtime snacks in your child’s lunch box. These should be kept separately. </a:t>
            </a:r>
          </a:p>
          <a:p>
            <a:pPr algn="just">
              <a:defRPr/>
            </a:pPr>
            <a:r>
              <a:rPr lang="en-GB" sz="3200" b="1" dirty="0"/>
              <a:t>Stationery equipment and pencil cases, etc. are provided by school. Please do not send your children in with these. Thank you.</a:t>
            </a:r>
          </a:p>
          <a:p>
            <a:pPr algn="just">
              <a:defRPr/>
            </a:pPr>
            <a:r>
              <a:rPr lang="en-GB" sz="3200" b="1" dirty="0"/>
              <a:t>Belongings – please ensure all belongings  are named and that your children understand it is their responsibility to look after them. (Lost property in the entrance hall)</a:t>
            </a:r>
          </a:p>
          <a:p>
            <a:pPr algn="just">
              <a:defRPr/>
            </a:pPr>
            <a:r>
              <a:rPr lang="en-GB" sz="3200" b="1" dirty="0"/>
              <a:t>No toys / teddies are permitted. Keep them safe for home use. </a:t>
            </a:r>
          </a:p>
          <a:p>
            <a:pPr algn="just">
              <a:defRPr/>
            </a:pPr>
            <a:r>
              <a:rPr lang="en-GB" sz="3200" b="1" dirty="0"/>
              <a:t>Year group costs – a letter regarding this has been emailed out</a:t>
            </a:r>
            <a:endParaRPr lang="en-GB" dirty="0"/>
          </a:p>
          <a:p>
            <a:pPr marL="0" indent="0">
              <a:buNone/>
              <a:defRPr/>
            </a:pPr>
            <a:endParaRPr lang="en-GB" dirty="0"/>
          </a:p>
          <a:p>
            <a:pPr marL="0" indent="0" algn="ctr">
              <a:buNone/>
              <a:defRPr/>
            </a:pPr>
            <a:r>
              <a:rPr lang="en-GB" sz="2800" b="1" i="1" dirty="0">
                <a:solidFill>
                  <a:schemeClr val="bg2">
                    <a:lumMod val="25000"/>
                  </a:schemeClr>
                </a:solidFill>
              </a:rPr>
              <a:t>Learning together, achieving forever.</a:t>
            </a:r>
          </a:p>
        </p:txBody>
      </p:sp>
    </p:spTree>
    <p:extLst>
      <p:ext uri="{BB962C8B-B14F-4D97-AF65-F5344CB8AC3E}">
        <p14:creationId xmlns:p14="http://schemas.microsoft.com/office/powerpoint/2010/main" val="162899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581" y="379296"/>
            <a:ext cx="8229600" cy="793116"/>
          </a:xfrm>
        </p:spPr>
        <p:txBody>
          <a:bodyPr>
            <a:normAutofit/>
          </a:bodyPr>
          <a:lstStyle/>
          <a:p>
            <a:r>
              <a:rPr lang="en-GB" dirty="0">
                <a:solidFill>
                  <a:schemeClr val="accent3">
                    <a:lumMod val="75000"/>
                  </a:schemeClr>
                </a:solidFill>
              </a:rPr>
              <a:t>Times tables</a:t>
            </a:r>
          </a:p>
        </p:txBody>
      </p:sp>
      <p:sp>
        <p:nvSpPr>
          <p:cNvPr id="2" name="Content Placeholder 1"/>
          <p:cNvSpPr>
            <a:spLocks noGrp="1"/>
          </p:cNvSpPr>
          <p:nvPr>
            <p:ph idx="1"/>
          </p:nvPr>
        </p:nvSpPr>
        <p:spPr>
          <a:xfrm>
            <a:off x="609599" y="2160591"/>
            <a:ext cx="6347714" cy="3431646"/>
          </a:xfrm>
        </p:spPr>
        <p:txBody>
          <a:bodyPr/>
          <a:lstStyle/>
          <a:p>
            <a:endParaRPr lang="en-GB" dirty="0"/>
          </a:p>
        </p:txBody>
      </p:sp>
      <p:pic>
        <p:nvPicPr>
          <p:cNvPr id="1026" name="Picture 2" descr="Image result for times tables rocksta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2296" y="1033956"/>
            <a:ext cx="2689523" cy="26895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4331641" y="1175145"/>
            <a:ext cx="4414133" cy="1377822"/>
          </a:xfrm>
          <a:prstGeom prst="rect">
            <a:avLst/>
          </a:prstGeom>
        </p:spPr>
      </p:pic>
      <p:pic>
        <p:nvPicPr>
          <p:cNvPr id="1030" name="Picture 6" descr="Image result for hit the butt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0174" y="2638448"/>
            <a:ext cx="4636144" cy="3006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imes Tables Rockstars and Numbots - Maths Learning at Home">
            <a:extLst>
              <a:ext uri="{FF2B5EF4-FFF2-40B4-BE49-F238E27FC236}">
                <a16:creationId xmlns:a16="http://schemas.microsoft.com/office/drawing/2014/main" id="{C471D121-F71A-496E-A17A-F1F17BFA0D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661" y="3643202"/>
            <a:ext cx="3432795" cy="1945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689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8AF35-6394-4556-AA7B-38F7D65E930B}"/>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ABC96FA3-16EC-4226-A0E5-925CEF69608F}"/>
              </a:ext>
            </a:extLst>
          </p:cNvPr>
          <p:cNvSpPr>
            <a:spLocks noGrp="1"/>
          </p:cNvSpPr>
          <p:nvPr>
            <p:ph idx="1"/>
          </p:nvPr>
        </p:nvSpPr>
        <p:spPr>
          <a:xfrm>
            <a:off x="365094" y="1556792"/>
            <a:ext cx="7375258" cy="4998830"/>
          </a:xfrm>
        </p:spPr>
        <p:txBody>
          <a:bodyPr>
            <a:normAutofit lnSpcReduction="10000"/>
          </a:bodyPr>
          <a:lstStyle/>
          <a:p>
            <a:r>
              <a:rPr lang="en-GB" sz="1100" dirty="0"/>
              <a:t>We will be using </a:t>
            </a:r>
            <a:r>
              <a:rPr lang="en-GB" sz="1100" dirty="0" err="1"/>
              <a:t>MathSeeds</a:t>
            </a:r>
            <a:r>
              <a:rPr lang="en-GB" sz="1100" dirty="0"/>
              <a:t> (KS1) </a:t>
            </a:r>
          </a:p>
          <a:p>
            <a:pPr>
              <a:buFontTx/>
              <a:buChar char="-"/>
            </a:pPr>
            <a:r>
              <a:rPr lang="en-GB" sz="1100" dirty="0"/>
              <a:t>Used for lessons and some home learning activities</a:t>
            </a:r>
          </a:p>
          <a:p>
            <a:pPr>
              <a:buFontTx/>
              <a:buChar char="-"/>
            </a:pPr>
            <a:r>
              <a:rPr lang="en-GB" sz="1100" dirty="0"/>
              <a:t>Guided learning journey</a:t>
            </a:r>
          </a:p>
          <a:p>
            <a:pPr>
              <a:buFontTx/>
              <a:buChar char="-"/>
            </a:pPr>
            <a:r>
              <a:rPr lang="en-GB" sz="1100" dirty="0"/>
              <a:t>All children will be given a log in </a:t>
            </a:r>
          </a:p>
          <a:p>
            <a:pPr>
              <a:buFontTx/>
              <a:buChar char="-"/>
            </a:pPr>
            <a:r>
              <a:rPr lang="en-GB" sz="1100" dirty="0"/>
              <a:t>All parents will get information and a guide on how to use this.</a:t>
            </a:r>
          </a:p>
          <a:p>
            <a:pPr marL="0" indent="0">
              <a:buNone/>
            </a:pPr>
            <a:endParaRPr lang="en-GB" sz="1100" dirty="0"/>
          </a:p>
          <a:p>
            <a:r>
              <a:rPr lang="en-GB" sz="1100" dirty="0"/>
              <a:t>We will be using Mathletics (KS2)</a:t>
            </a:r>
          </a:p>
          <a:p>
            <a:pPr>
              <a:buFontTx/>
              <a:buChar char="-"/>
            </a:pPr>
            <a:r>
              <a:rPr lang="en-GB" sz="1100" dirty="0"/>
              <a:t>Used for lessons and some home learning activities</a:t>
            </a:r>
          </a:p>
          <a:p>
            <a:pPr>
              <a:buFontTx/>
              <a:buChar char="-"/>
            </a:pPr>
            <a:r>
              <a:rPr lang="en-GB" sz="1100" dirty="0"/>
              <a:t>Guided online resource giving children access to activities to help Maths learning (fluency, problem solving and reasoning)</a:t>
            </a:r>
          </a:p>
          <a:p>
            <a:pPr>
              <a:buFontTx/>
              <a:buChar char="-"/>
            </a:pPr>
            <a:r>
              <a:rPr lang="en-GB" sz="1100" dirty="0"/>
              <a:t>All children will be given a log in </a:t>
            </a:r>
          </a:p>
          <a:p>
            <a:pPr>
              <a:buFontTx/>
              <a:buChar char="-"/>
            </a:pPr>
            <a:r>
              <a:rPr lang="en-GB" sz="1100" dirty="0"/>
              <a:t>All parents will get information and a guide on how to use this.</a:t>
            </a:r>
          </a:p>
          <a:p>
            <a:pPr marL="0" indent="0">
              <a:buNone/>
            </a:pPr>
            <a:endParaRPr lang="en-GB" sz="800" dirty="0"/>
          </a:p>
          <a:p>
            <a:pPr marL="0" indent="0">
              <a:buNone/>
            </a:pPr>
            <a:r>
              <a:rPr lang="en-GB" sz="1400" i="1" dirty="0"/>
              <a:t>‘</a:t>
            </a:r>
            <a:r>
              <a:rPr lang="en-GB" sz="2000" i="1" dirty="0"/>
              <a:t>How can I support at home?’</a:t>
            </a:r>
          </a:p>
          <a:p>
            <a:pPr>
              <a:buFontTx/>
              <a:buChar char="-"/>
            </a:pPr>
            <a:r>
              <a:rPr lang="en-GB" sz="1100" dirty="0"/>
              <a:t>Play games</a:t>
            </a:r>
          </a:p>
          <a:p>
            <a:pPr>
              <a:buFontTx/>
              <a:buChar char="-"/>
            </a:pPr>
            <a:r>
              <a:rPr lang="en-GB" sz="1100" dirty="0"/>
              <a:t>Number bond practise</a:t>
            </a:r>
          </a:p>
          <a:p>
            <a:pPr>
              <a:buFontTx/>
              <a:buChar char="-"/>
            </a:pPr>
            <a:r>
              <a:rPr lang="en-GB" sz="1100" dirty="0"/>
              <a:t>Times table practise</a:t>
            </a:r>
          </a:p>
          <a:p>
            <a:pPr>
              <a:buFontTx/>
              <a:buChar char="-"/>
            </a:pPr>
            <a:r>
              <a:rPr lang="en-GB" sz="1100" dirty="0"/>
              <a:t>Pattern spotting in Maths all around you</a:t>
            </a:r>
          </a:p>
          <a:p>
            <a:pPr marL="0" indent="0">
              <a:buNone/>
            </a:pPr>
            <a:endParaRPr lang="en-GB" sz="800" dirty="0"/>
          </a:p>
          <a:p>
            <a:pPr marL="0" indent="0">
              <a:buNone/>
            </a:pPr>
            <a:endParaRPr lang="en-GB" sz="800" dirty="0"/>
          </a:p>
          <a:p>
            <a:pPr>
              <a:buFontTx/>
              <a:buChar char="-"/>
            </a:pPr>
            <a:endParaRPr lang="en-GB" sz="800" dirty="0"/>
          </a:p>
          <a:p>
            <a:pPr>
              <a:buFontTx/>
              <a:buChar char="-"/>
            </a:pPr>
            <a:endParaRPr lang="en-GB" sz="800" dirty="0"/>
          </a:p>
          <a:p>
            <a:endParaRPr lang="en-GB" sz="800" dirty="0"/>
          </a:p>
        </p:txBody>
      </p:sp>
      <p:pic>
        <p:nvPicPr>
          <p:cNvPr id="4" name="Picture 2" descr="Mathletics - St Joseph's Catholic Primary, Castleford">
            <a:extLst>
              <a:ext uri="{FF2B5EF4-FFF2-40B4-BE49-F238E27FC236}">
                <a16:creationId xmlns:a16="http://schemas.microsoft.com/office/drawing/2014/main" id="{B1E13972-B7AF-4967-BB6B-717116E15B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746" y="4797152"/>
            <a:ext cx="2193640" cy="15355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nline Math Program for K–3 | Individualized Learning Made Fun! - Mathseeds  Schools Edition">
            <a:extLst>
              <a:ext uri="{FF2B5EF4-FFF2-40B4-BE49-F238E27FC236}">
                <a16:creationId xmlns:a16="http://schemas.microsoft.com/office/drawing/2014/main" id="{CCE58C98-7B7D-4E38-96DD-10337958E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02378"/>
            <a:ext cx="4229100" cy="107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819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01716"/>
            <a:ext cx="6347713" cy="1320800"/>
          </a:xfrm>
        </p:spPr>
        <p:txBody>
          <a:bodyPr/>
          <a:lstStyle/>
          <a:p>
            <a:r>
              <a:rPr lang="en-GB" dirty="0"/>
              <a:t>Spellings </a:t>
            </a:r>
          </a:p>
        </p:txBody>
      </p:sp>
      <p:sp>
        <p:nvSpPr>
          <p:cNvPr id="4" name="Content Placeholder 3"/>
          <p:cNvSpPr>
            <a:spLocks noGrp="1"/>
          </p:cNvSpPr>
          <p:nvPr>
            <p:ph sz="quarter" idx="13"/>
          </p:nvPr>
        </p:nvSpPr>
        <p:spPr>
          <a:xfrm>
            <a:off x="218034" y="1252168"/>
            <a:ext cx="6514206" cy="4353664"/>
          </a:xfrm>
        </p:spPr>
        <p:txBody>
          <a:bodyPr>
            <a:noAutofit/>
          </a:bodyPr>
          <a:lstStyle/>
          <a:p>
            <a:r>
              <a:rPr lang="en-GB" sz="1600" dirty="0"/>
              <a:t>The children in KS2 use a programme called ‘Spelling Shed’ to learn their spellings. </a:t>
            </a:r>
          </a:p>
          <a:p>
            <a:r>
              <a:rPr lang="en-GB" sz="1600" dirty="0"/>
              <a:t>The children in KS1 also use Spelling Shed alongside their Monster Phonics.</a:t>
            </a:r>
          </a:p>
          <a:p>
            <a:r>
              <a:rPr lang="en-GB" sz="1600" dirty="0"/>
              <a:t>Spelling Shed is full of many interactive games and activities. Spelling Shed's approach to spelling involves the relationship between sounds and written symbols as well as using morphology to help spell through meaning.</a:t>
            </a:r>
          </a:p>
          <a:p>
            <a:r>
              <a:rPr lang="en-GB" sz="1600" dirty="0"/>
              <a:t>Every Friday, the children are set an activity on Spelling Shed to complete at home. They are tested on the words they have been focusing on in school on the following Thursday. </a:t>
            </a:r>
          </a:p>
          <a:p>
            <a:r>
              <a:rPr lang="en-GB" sz="1600" dirty="0">
                <a:solidFill>
                  <a:srgbClr val="FF0000"/>
                </a:solidFill>
              </a:rPr>
              <a:t>Reminder - if the children don’t complete the quiz online, it looks like they haven’t completed their home learning. </a:t>
            </a:r>
          </a:p>
          <a:p>
            <a:r>
              <a:rPr lang="en-GB" sz="1600" dirty="0"/>
              <a:t>The children have their own Spelling Shed log in details in their Home School Diary. </a:t>
            </a:r>
          </a:p>
        </p:txBody>
      </p:sp>
      <p:pic>
        <p:nvPicPr>
          <p:cNvPr id="8" name="Picture 7">
            <a:extLst>
              <a:ext uri="{FF2B5EF4-FFF2-40B4-BE49-F238E27FC236}">
                <a16:creationId xmlns:a16="http://schemas.microsoft.com/office/drawing/2014/main" id="{EF5EA1B0-E934-43A7-B40E-0655560E4051}"/>
              </a:ext>
            </a:extLst>
          </p:cNvPr>
          <p:cNvPicPr>
            <a:picLocks noChangeAspect="1"/>
          </p:cNvPicPr>
          <p:nvPr/>
        </p:nvPicPr>
        <p:blipFill>
          <a:blip r:embed="rId2"/>
          <a:stretch>
            <a:fillRect/>
          </a:stretch>
        </p:blipFill>
        <p:spPr>
          <a:xfrm>
            <a:off x="5749917" y="106940"/>
            <a:ext cx="2705631" cy="1132758"/>
          </a:xfrm>
          <a:prstGeom prst="rect">
            <a:avLst/>
          </a:prstGeom>
        </p:spPr>
      </p:pic>
      <p:pic>
        <p:nvPicPr>
          <p:cNvPr id="9" name="Picture 8">
            <a:extLst>
              <a:ext uri="{FF2B5EF4-FFF2-40B4-BE49-F238E27FC236}">
                <a16:creationId xmlns:a16="http://schemas.microsoft.com/office/drawing/2014/main" id="{535F718D-B363-43FB-B4F6-99A045DFE638}"/>
              </a:ext>
            </a:extLst>
          </p:cNvPr>
          <p:cNvPicPr>
            <a:picLocks noChangeAspect="1"/>
          </p:cNvPicPr>
          <p:nvPr/>
        </p:nvPicPr>
        <p:blipFill>
          <a:blip r:embed="rId3"/>
          <a:stretch>
            <a:fillRect/>
          </a:stretch>
        </p:blipFill>
        <p:spPr>
          <a:xfrm>
            <a:off x="3425376" y="94471"/>
            <a:ext cx="2205137" cy="1157697"/>
          </a:xfrm>
          <a:prstGeom prst="rect">
            <a:avLst/>
          </a:prstGeom>
        </p:spPr>
      </p:pic>
    </p:spTree>
    <p:extLst>
      <p:ext uri="{BB962C8B-B14F-4D97-AF65-F5344CB8AC3E}">
        <p14:creationId xmlns:p14="http://schemas.microsoft.com/office/powerpoint/2010/main" val="194542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7200800" cy="1320800"/>
          </a:xfrm>
        </p:spPr>
        <p:txBody>
          <a:bodyPr>
            <a:normAutofit/>
          </a:bodyPr>
          <a:lstStyle/>
          <a:p>
            <a:r>
              <a:rPr lang="en-GB" dirty="0"/>
              <a:t>Reading</a:t>
            </a:r>
            <a:r>
              <a:rPr lang="en-GB" sz="3200" dirty="0">
                <a:solidFill>
                  <a:srgbClr val="FF6600"/>
                </a:solidFill>
              </a:rPr>
              <a:t> </a:t>
            </a:r>
            <a:endParaRPr lang="en-GB" sz="3200" i="1" dirty="0">
              <a:solidFill>
                <a:srgbClr val="FF6600"/>
              </a:solidFill>
            </a:endParaRPr>
          </a:p>
        </p:txBody>
      </p:sp>
      <p:sp>
        <p:nvSpPr>
          <p:cNvPr id="2" name="Content Placeholder 1"/>
          <p:cNvSpPr>
            <a:spLocks noGrp="1"/>
          </p:cNvSpPr>
          <p:nvPr>
            <p:ph idx="1"/>
          </p:nvPr>
        </p:nvSpPr>
        <p:spPr>
          <a:xfrm>
            <a:off x="31513" y="692696"/>
            <a:ext cx="7420807" cy="4032448"/>
          </a:xfrm>
        </p:spPr>
        <p:txBody>
          <a:bodyPr>
            <a:noAutofit/>
          </a:bodyPr>
          <a:lstStyle/>
          <a:p>
            <a:endParaRPr lang="en-GB" dirty="0">
              <a:solidFill>
                <a:schemeClr val="accent3">
                  <a:lumMod val="75000"/>
                </a:schemeClr>
              </a:solidFill>
            </a:endParaRPr>
          </a:p>
          <a:p>
            <a:r>
              <a:rPr lang="en-GB" dirty="0">
                <a:solidFill>
                  <a:schemeClr val="accent3">
                    <a:lumMod val="75000"/>
                  </a:schemeClr>
                </a:solidFill>
              </a:rPr>
              <a:t>As your child moves through the book bands, we encourage them to begin really thinking about the books they are interested in and enjoy. They will be encouraged to try and explore a range of texts, promoting a strong and varied reading diet. </a:t>
            </a:r>
          </a:p>
          <a:p>
            <a:r>
              <a:rPr lang="en-GB" dirty="0">
                <a:solidFill>
                  <a:schemeClr val="accent3">
                    <a:lumMod val="75000"/>
                  </a:schemeClr>
                </a:solidFill>
              </a:rPr>
              <a:t>Whilst the children will have general reminders to change their books, independence is promoted in KS2 and we find most children are able to effectively manage this themselves, finding the balance between giving enough time to a book but also updating it regularly.</a:t>
            </a:r>
          </a:p>
          <a:p>
            <a:r>
              <a:rPr lang="en-GB" dirty="0"/>
              <a:t>Diaries should be in school every day, so they can be stamped if your child reads 1-1, in a Blended Reading session or in a Guided Reading session. However, diaries are not checked by staff every day so please do not send communication to teachers via diaries.</a:t>
            </a:r>
          </a:p>
          <a:p>
            <a:r>
              <a:rPr lang="en-GB" b="1" dirty="0"/>
              <a:t>Remember the expectation is to read to an adult 5 x per week and for this to be recorded in their home school log. </a:t>
            </a:r>
          </a:p>
        </p:txBody>
      </p:sp>
      <p:pic>
        <p:nvPicPr>
          <p:cNvPr id="4" name="Picture 3"/>
          <p:cNvPicPr>
            <a:picLocks noChangeAspect="1"/>
          </p:cNvPicPr>
          <p:nvPr/>
        </p:nvPicPr>
        <p:blipFill>
          <a:blip r:embed="rId3"/>
          <a:stretch>
            <a:fillRect/>
          </a:stretch>
        </p:blipFill>
        <p:spPr>
          <a:xfrm>
            <a:off x="7812360" y="260648"/>
            <a:ext cx="1177159" cy="1485922"/>
          </a:xfrm>
          <a:prstGeom prst="rect">
            <a:avLst/>
          </a:prstGeom>
        </p:spPr>
      </p:pic>
    </p:spTree>
    <p:extLst>
      <p:ext uri="{BB962C8B-B14F-4D97-AF65-F5344CB8AC3E}">
        <p14:creationId xmlns:p14="http://schemas.microsoft.com/office/powerpoint/2010/main" val="2856178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6347713" cy="1320800"/>
          </a:xfrm>
        </p:spPr>
        <p:txBody>
          <a:bodyPr>
            <a:normAutofit/>
          </a:bodyPr>
          <a:lstStyle/>
          <a:p>
            <a:r>
              <a:rPr lang="en-GB" dirty="0"/>
              <a:t>Our Home School Log</a:t>
            </a:r>
          </a:p>
        </p:txBody>
      </p:sp>
      <p:sp>
        <p:nvSpPr>
          <p:cNvPr id="2" name="Content Placeholder 1"/>
          <p:cNvSpPr>
            <a:spLocks noGrp="1"/>
          </p:cNvSpPr>
          <p:nvPr>
            <p:ph idx="1"/>
          </p:nvPr>
        </p:nvSpPr>
        <p:spPr>
          <a:xfrm>
            <a:off x="10345" y="946548"/>
            <a:ext cx="7153943" cy="4642692"/>
          </a:xfrm>
        </p:spPr>
        <p:txBody>
          <a:bodyPr>
            <a:noAutofit/>
          </a:bodyPr>
          <a:lstStyle/>
          <a:p>
            <a:pPr algn="just"/>
            <a:r>
              <a:rPr lang="en-GB" sz="2000" dirty="0"/>
              <a:t>This book is to travel to and from school </a:t>
            </a:r>
            <a:r>
              <a:rPr lang="en-GB" sz="2000" b="1" i="1" dirty="0"/>
              <a:t>every day. </a:t>
            </a:r>
          </a:p>
          <a:p>
            <a:pPr algn="just"/>
            <a:r>
              <a:rPr lang="en-GB" sz="2000" dirty="0"/>
              <a:t>We expect all children to read at least 5 times a week at home. You will need to sign to indicate they have done this. We hope that your child and you as parents find it a useful tool to record your child’s reading achievements. </a:t>
            </a:r>
          </a:p>
          <a:p>
            <a:pPr algn="just"/>
            <a:r>
              <a:rPr lang="en-GB" sz="2000" dirty="0"/>
              <a:t>This book will last for the whole school year and is provided free of charge, however if your child loses their home school book there is a cost of £4.00 to replace it. Please contact the admin office if you need a new diary.</a:t>
            </a:r>
          </a:p>
          <a:p>
            <a:pPr marL="0" indent="0">
              <a:buNone/>
            </a:pPr>
            <a:endParaRPr lang="en-GB" sz="1600" dirty="0"/>
          </a:p>
        </p:txBody>
      </p:sp>
      <p:sp>
        <p:nvSpPr>
          <p:cNvPr id="4" name="Rectangle 3"/>
          <p:cNvSpPr/>
          <p:nvPr/>
        </p:nvSpPr>
        <p:spPr>
          <a:xfrm>
            <a:off x="2771800" y="641550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74426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52040"/>
            <a:ext cx="6347713" cy="1320800"/>
          </a:xfrm>
        </p:spPr>
        <p:txBody>
          <a:bodyPr>
            <a:normAutofit/>
          </a:bodyPr>
          <a:lstStyle/>
          <a:p>
            <a:r>
              <a:rPr lang="en-GB" dirty="0"/>
              <a:t>Normal Home Learning Expectations</a:t>
            </a:r>
            <a:endParaRPr lang="en-GB" sz="2800" i="1" dirty="0">
              <a:solidFill>
                <a:srgbClr val="FF6600"/>
              </a:solidFill>
            </a:endParaRPr>
          </a:p>
        </p:txBody>
      </p:sp>
      <p:sp>
        <p:nvSpPr>
          <p:cNvPr id="2" name="Content Placeholder 1"/>
          <p:cNvSpPr>
            <a:spLocks noGrp="1"/>
          </p:cNvSpPr>
          <p:nvPr>
            <p:ph idx="1"/>
          </p:nvPr>
        </p:nvSpPr>
        <p:spPr>
          <a:xfrm>
            <a:off x="395536" y="1412776"/>
            <a:ext cx="7704856" cy="4680520"/>
          </a:xfrm>
        </p:spPr>
        <p:txBody>
          <a:bodyPr>
            <a:noAutofit/>
          </a:bodyPr>
          <a:lstStyle/>
          <a:p>
            <a:pPr algn="just"/>
            <a:r>
              <a:rPr lang="en-GB" sz="1400" dirty="0"/>
              <a:t>Our Home Learning Policy can be found on our school website in the Key Information section. </a:t>
            </a:r>
          </a:p>
          <a:p>
            <a:pPr algn="just"/>
            <a:r>
              <a:rPr lang="en-GB" sz="1400" dirty="0"/>
              <a:t>We recognise and value the contribution that learning in the home environment can make to our children’s education. All Home Learning is linked to learning done in class. This may consist of activities to consolidate and re-enforce what has been learnt in a lesson, or investigation work linked to a topic. </a:t>
            </a:r>
          </a:p>
          <a:p>
            <a:pPr algn="just"/>
            <a:r>
              <a:rPr lang="en-GB" sz="1400" dirty="0"/>
              <a:t>The expectation for this year group is: </a:t>
            </a:r>
            <a:r>
              <a:rPr lang="en-GB" sz="1400" b="1" i="1" dirty="0">
                <a:solidFill>
                  <a:schemeClr val="tx1"/>
                </a:solidFill>
              </a:rPr>
              <a:t>30-45 minutes </a:t>
            </a:r>
            <a:r>
              <a:rPr lang="en-GB" sz="1400" dirty="0"/>
              <a:t>a week in addition to reading.</a:t>
            </a:r>
          </a:p>
          <a:p>
            <a:pPr algn="just"/>
            <a:r>
              <a:rPr lang="en-GB" sz="1400" dirty="0"/>
              <a:t>Instead of the weekly tasks set, there will be a </a:t>
            </a:r>
            <a:r>
              <a:rPr lang="en-GB" sz="1400" b="1" dirty="0"/>
              <a:t>maximum </a:t>
            </a:r>
            <a:r>
              <a:rPr lang="en-GB" sz="1400" dirty="0"/>
              <a:t>of one home learning project (with at least 2 weeks given to complete) in every year group per half term. These tasks are more research and project based but provide stimulating and relevant open-ended tasks for those children who may manage to complete their set homework very quickly. </a:t>
            </a:r>
          </a:p>
          <a:p>
            <a:pPr algn="just"/>
            <a:r>
              <a:rPr lang="en-GB" sz="1400" dirty="0"/>
              <a:t>Home learning will be </a:t>
            </a:r>
            <a:r>
              <a:rPr lang="en-GB" sz="1400" dirty="0">
                <a:solidFill>
                  <a:srgbClr val="FF0000"/>
                </a:solidFill>
              </a:rPr>
              <a:t>posted on Seesaw on a</a:t>
            </a:r>
            <a:r>
              <a:rPr lang="en-GB" sz="1400" dirty="0"/>
              <a:t> </a:t>
            </a:r>
            <a:r>
              <a:rPr lang="en-GB" sz="1400" dirty="0">
                <a:solidFill>
                  <a:srgbClr val="FF0000"/>
                </a:solidFill>
              </a:rPr>
              <a:t>Friday</a:t>
            </a:r>
            <a:r>
              <a:rPr lang="en-GB" sz="1400" dirty="0"/>
              <a:t>, to be returned </a:t>
            </a:r>
            <a:r>
              <a:rPr lang="en-GB" sz="1400" dirty="0">
                <a:solidFill>
                  <a:srgbClr val="FF0000"/>
                </a:solidFill>
              </a:rPr>
              <a:t>via Seesaw by </a:t>
            </a:r>
            <a:r>
              <a:rPr lang="en-GB" sz="1400" dirty="0"/>
              <a:t>the following Thursday. </a:t>
            </a:r>
          </a:p>
          <a:p>
            <a:pPr algn="just"/>
            <a:r>
              <a:rPr lang="en-GB" sz="1400" dirty="0"/>
              <a:t>We believe that the support of parents and carers is essential for children to make the most of their home learning opportunities. There are many ways in which parents can help their children, for example, by: encouraging and supporting them; playing games with them; practicing times tables, number bonds and telling the time;  practicing the children’s phonic patterns and spellings they receive; listening to children read 5 times per week and providing opportunities for real life experience; talking, shopping, using money, cooking, letter writing </a:t>
            </a:r>
            <a:r>
              <a:rPr lang="en-GB" sz="1400" dirty="0" err="1"/>
              <a:t>etc</a:t>
            </a:r>
            <a:endParaRPr lang="en-GB" sz="1400"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Oval 4"/>
          <p:cNvSpPr/>
          <p:nvPr/>
        </p:nvSpPr>
        <p:spPr>
          <a:xfrm>
            <a:off x="179512" y="6421978"/>
            <a:ext cx="216024" cy="18466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5762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1070-cropped-w540-h329-of-1-FFFFFF-seesaw-logo - King's Cross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2808312" cy="1710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915816" y="764704"/>
            <a:ext cx="4032448" cy="1477328"/>
          </a:xfrm>
          <a:prstGeom prst="rect">
            <a:avLst/>
          </a:prstGeom>
          <a:noFill/>
        </p:spPr>
        <p:txBody>
          <a:bodyPr wrap="square" rtlCol="0">
            <a:spAutoFit/>
          </a:bodyPr>
          <a:lstStyle/>
          <a:p>
            <a:pPr algn="ctr"/>
            <a:r>
              <a:rPr lang="en-GB" dirty="0"/>
              <a:t>As children move up through the school, they will become more and more proficient at using Seesaw for their Home Learning but also for in-school learning opportunities.</a:t>
            </a:r>
          </a:p>
        </p:txBody>
      </p:sp>
      <p:sp>
        <p:nvSpPr>
          <p:cNvPr id="6" name="TextBox 5"/>
          <p:cNvSpPr txBox="1"/>
          <p:nvPr/>
        </p:nvSpPr>
        <p:spPr>
          <a:xfrm>
            <a:off x="323528" y="2507774"/>
            <a:ext cx="7200800" cy="3970318"/>
          </a:xfrm>
          <a:prstGeom prst="rect">
            <a:avLst/>
          </a:prstGeom>
          <a:noFill/>
        </p:spPr>
        <p:txBody>
          <a:bodyPr wrap="square" rtlCol="0">
            <a:spAutoFit/>
          </a:bodyPr>
          <a:lstStyle/>
          <a:p>
            <a:pPr marL="285750" indent="-285750" algn="just">
              <a:buFont typeface="Arial" panose="020B0604020202020204" pitchFamily="34" charset="0"/>
              <a:buChar char="•"/>
            </a:pPr>
            <a:r>
              <a:rPr lang="en-GB" dirty="0"/>
              <a:t>Your child may have an activity on their account that says “In school activity – no home action required”. This means they will be completing the task in school and will not need to complete it at home. This does however provide a good talking point of what your child has been doing in their learning time!</a:t>
            </a:r>
          </a:p>
          <a:p>
            <a:pPr marL="285750" indent="-285750" algn="just">
              <a:buFont typeface="Arial" panose="020B0604020202020204" pitchFamily="34" charset="0"/>
              <a:buChar char="•"/>
            </a:pPr>
            <a:r>
              <a:rPr lang="en-GB" dirty="0"/>
              <a:t>As children progress into KS2, they will have increased independence when it comes to accessing their Home Learning.</a:t>
            </a:r>
          </a:p>
          <a:p>
            <a:pPr marL="285750" indent="-285750" algn="just">
              <a:buFont typeface="Arial" panose="020B0604020202020204" pitchFamily="34" charset="0"/>
              <a:buChar char="•"/>
            </a:pPr>
            <a:r>
              <a:rPr lang="en-GB" dirty="0"/>
              <a:t>On each Home Learning activity set, there will be capacity to indicate whether the activity was completed independently or with support. </a:t>
            </a:r>
          </a:p>
          <a:p>
            <a:pPr marL="285750" indent="-285750" algn="just">
              <a:buFont typeface="Arial" panose="020B0604020202020204" pitchFamily="34" charset="0"/>
              <a:buChar char="•"/>
            </a:pPr>
            <a:r>
              <a:rPr lang="en-GB" dirty="0"/>
              <a:t>Seesaw is a really creative way for children to showcase their learning, we would encourage them to make use of these tools as they feel more confident.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08118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1914" y="258199"/>
            <a:ext cx="6604342" cy="1320800"/>
          </a:xfrm>
        </p:spPr>
        <p:txBody>
          <a:bodyPr>
            <a:normAutofit/>
          </a:bodyPr>
          <a:lstStyle/>
          <a:p>
            <a:r>
              <a:rPr lang="en-GB" dirty="0"/>
              <a:t>Some further guidance about Home Learning</a:t>
            </a:r>
            <a:endParaRPr lang="en-GB" i="1" dirty="0"/>
          </a:p>
        </p:txBody>
      </p:sp>
      <p:sp>
        <p:nvSpPr>
          <p:cNvPr id="2" name="Content Placeholder 1"/>
          <p:cNvSpPr>
            <a:spLocks noGrp="1"/>
          </p:cNvSpPr>
          <p:nvPr>
            <p:ph idx="1"/>
          </p:nvPr>
        </p:nvSpPr>
        <p:spPr>
          <a:xfrm>
            <a:off x="251520" y="1556792"/>
            <a:ext cx="8640960" cy="4968552"/>
          </a:xfrm>
        </p:spPr>
        <p:txBody>
          <a:bodyPr>
            <a:normAutofit fontScale="92500" lnSpcReduction="10000"/>
          </a:bodyPr>
          <a:lstStyle/>
          <a:p>
            <a:pPr algn="just"/>
            <a:endParaRPr lang="en-GB" b="1" dirty="0"/>
          </a:p>
          <a:p>
            <a:pPr algn="just"/>
            <a:r>
              <a:rPr lang="en-GB" b="1" dirty="0"/>
              <a:t>Pupils are expected to complete tasks given in the time allocated.</a:t>
            </a:r>
          </a:p>
          <a:p>
            <a:pPr algn="just"/>
            <a:r>
              <a:rPr lang="en-GB" dirty="0"/>
              <a:t>Staff will provide feedback to each piece of Home Learning. This may be in the written or audio form.</a:t>
            </a:r>
          </a:p>
          <a:p>
            <a:pPr algn="just"/>
            <a:r>
              <a:rPr lang="en-GB" b="1" dirty="0"/>
              <a:t>Children who do not do their homework</a:t>
            </a:r>
            <a:r>
              <a:rPr lang="en-GB" dirty="0"/>
              <a:t>: It is the responsibility of all class teachers to see who has completed the home learning on the day that it is due to be returned. If unforeseen circumstances have arisen and made it impossible for the child to do the home learning set, please notify the class teacher of this.</a:t>
            </a:r>
          </a:p>
          <a:p>
            <a:pPr algn="just"/>
            <a:r>
              <a:rPr lang="en-GB" dirty="0"/>
              <a:t>If a child does not complete their Home Learning </a:t>
            </a:r>
            <a:r>
              <a:rPr lang="en-GB" b="1" dirty="0"/>
              <a:t>twice</a:t>
            </a:r>
            <a:r>
              <a:rPr lang="en-GB" dirty="0"/>
              <a:t> the class teacher will contact the child’s parents to discuss what support can be put in place.</a:t>
            </a:r>
          </a:p>
          <a:p>
            <a:pPr algn="just"/>
            <a:r>
              <a:rPr lang="en-GB" dirty="0"/>
              <a:t>If this continues for three consecutive weeks, the Deputy Headteacher will be informed and will contact parents to ascertain the possible reasons why. </a:t>
            </a:r>
          </a:p>
          <a:p>
            <a:pPr algn="just"/>
            <a:r>
              <a:rPr lang="en-GB" i="1" dirty="0"/>
              <a:t>If homelearning is handed in late – it may well be that the teacher will not mark it until the following week due to other working commitments. </a:t>
            </a:r>
          </a:p>
          <a:p>
            <a:endParaRPr lang="en-GB" dirty="0"/>
          </a:p>
          <a:p>
            <a:r>
              <a:rPr lang="en-GB" dirty="0"/>
              <a:t>All of this information can be found in our Home Learning Policy.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643246"/>
            <a:ext cx="1331640" cy="998730"/>
          </a:xfrm>
          <a:prstGeom prst="rect">
            <a:avLst/>
          </a:prstGeom>
        </p:spPr>
      </p:pic>
    </p:spTree>
    <p:extLst>
      <p:ext uri="{BB962C8B-B14F-4D97-AF65-F5344CB8AC3E}">
        <p14:creationId xmlns:p14="http://schemas.microsoft.com/office/powerpoint/2010/main" val="394253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67944"/>
            <a:ext cx="6347713" cy="1320800"/>
          </a:xfrm>
        </p:spPr>
        <p:txBody>
          <a:bodyPr/>
          <a:lstStyle/>
          <a:p>
            <a:r>
              <a:rPr lang="en-GB" dirty="0"/>
              <a:t>Computing and e-safety </a:t>
            </a:r>
          </a:p>
        </p:txBody>
      </p:sp>
      <p:sp>
        <p:nvSpPr>
          <p:cNvPr id="2" name="Content Placeholder 1"/>
          <p:cNvSpPr>
            <a:spLocks noGrp="1"/>
          </p:cNvSpPr>
          <p:nvPr>
            <p:ph idx="1"/>
          </p:nvPr>
        </p:nvSpPr>
        <p:spPr>
          <a:xfrm>
            <a:off x="251521" y="719252"/>
            <a:ext cx="6480720" cy="3671011"/>
          </a:xfrm>
        </p:spPr>
        <p:txBody>
          <a:bodyPr>
            <a:normAutofit/>
          </a:bodyPr>
          <a:lstStyle/>
          <a:p>
            <a:pPr algn="just"/>
            <a:r>
              <a:rPr lang="en-GB" b="1" dirty="0"/>
              <a:t>A reminder for you</a:t>
            </a:r>
            <a:r>
              <a:rPr lang="en-GB" dirty="0"/>
              <a:t>: Our Safer Internet Day for our children is  in the Spring term – further details to follow.</a:t>
            </a:r>
          </a:p>
          <a:p>
            <a:pPr algn="just"/>
            <a:r>
              <a:rPr lang="en-GB" dirty="0"/>
              <a:t>E-safety is planned into our curriculum in both Computing and as part of our PSHE/Jigsaw learning. </a:t>
            </a:r>
          </a:p>
          <a:p>
            <a:pPr algn="just"/>
            <a:r>
              <a:rPr lang="en-GB" dirty="0"/>
              <a:t>We also have lots of information on e-safety on our website in the Children’s section and will signpost you accordingly.</a:t>
            </a:r>
          </a:p>
          <a:p>
            <a:pPr algn="just"/>
            <a:r>
              <a:rPr lang="en-GB" dirty="0"/>
              <a:t>Our E-safety lead (Deputy Headteacher Mrs Holdsworth) is informed of all e-safety concerns in school and keeps track of emerging patterns. </a:t>
            </a:r>
          </a:p>
          <a:p>
            <a:endParaRPr lang="en-GB" dirty="0"/>
          </a:p>
        </p:txBody>
      </p:sp>
      <p:sp>
        <p:nvSpPr>
          <p:cNvPr id="4" name="Rectangle 3"/>
          <p:cNvSpPr/>
          <p:nvPr/>
        </p:nvSpPr>
        <p:spPr>
          <a:xfrm>
            <a:off x="1979712" y="6399383"/>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026" name="Picture 2" descr="SMART Rules">
            <a:extLst>
              <a:ext uri="{FF2B5EF4-FFF2-40B4-BE49-F238E27FC236}">
                <a16:creationId xmlns:a16="http://schemas.microsoft.com/office/drawing/2014/main" id="{877933F0-683F-4F3A-BB3A-192F309EDE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3740781"/>
            <a:ext cx="2799108" cy="260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365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50756"/>
            <a:ext cx="6162430" cy="1252728"/>
          </a:xfrm>
        </p:spPr>
        <p:txBody>
          <a:bodyPr>
            <a:normAutofit fontScale="90000"/>
          </a:bodyPr>
          <a:lstStyle/>
          <a:p>
            <a:r>
              <a:rPr lang="en-GB" dirty="0"/>
              <a:t>Continuous and end of year assessment  for our year group </a:t>
            </a:r>
            <a:br>
              <a:rPr lang="en-GB" dirty="0"/>
            </a:br>
            <a:endParaRPr lang="en-GB" dirty="0"/>
          </a:p>
        </p:txBody>
      </p:sp>
      <p:sp>
        <p:nvSpPr>
          <p:cNvPr id="2" name="Content Placeholder 1"/>
          <p:cNvSpPr>
            <a:spLocks noGrp="1"/>
          </p:cNvSpPr>
          <p:nvPr>
            <p:ph idx="1"/>
          </p:nvPr>
        </p:nvSpPr>
        <p:spPr>
          <a:xfrm>
            <a:off x="251520" y="1594919"/>
            <a:ext cx="6912767" cy="4536504"/>
          </a:xfrm>
        </p:spPr>
        <p:txBody>
          <a:bodyPr>
            <a:normAutofit fontScale="32500" lnSpcReduction="20000"/>
          </a:bodyPr>
          <a:lstStyle/>
          <a:p>
            <a:pPr algn="just"/>
            <a:r>
              <a:rPr lang="en-GB" sz="4500" dirty="0"/>
              <a:t>We continually assess our children throughout the day, week, term so that we know we are providing them with a curriculum they can access and rightfully deserve. This is called formative assessment. </a:t>
            </a:r>
          </a:p>
          <a:p>
            <a:pPr algn="just"/>
            <a:r>
              <a:rPr lang="en-GB" sz="4500" dirty="0"/>
              <a:t>We use a system in school to record your children’s progress throughout the year. Our Leadership Team monitor this system regularly to ensure all pupils are adequately challenged and supported. In addition to this, Pupil Progress Meetings are held where class teachers and the Leadership team meet to discuss how individuals, specific groups or cohorts have been targeted, supported and challenged in the form of various interventions so that all children in our school have the best possible chance of meeting their end of year expectations as set out by the Government. </a:t>
            </a:r>
          </a:p>
          <a:p>
            <a:pPr algn="just"/>
            <a:r>
              <a:rPr lang="en-GB" sz="4500" dirty="0"/>
              <a:t>We report how your child/ren are doing in their ongoing and end of year assessments during our Autumn and Spring Parents’ Meetings and of course in their end of year Achievement Report which is sent home in July. </a:t>
            </a:r>
          </a:p>
          <a:p>
            <a:pPr algn="just"/>
            <a:r>
              <a:rPr lang="en-GB" sz="4500" dirty="0"/>
              <a:t>Please do contact us if you have any questions of concerns regarding your child’s curriculum progress.</a:t>
            </a:r>
          </a:p>
          <a:p>
            <a:pPr algn="just"/>
            <a:r>
              <a:rPr lang="en-GB" sz="4500" dirty="0"/>
              <a:t>Assessment information is also fed back to our Governing Body, our Local Authority and in the case of some year groups, the Government for statistical analysis.  </a:t>
            </a:r>
          </a:p>
          <a:p>
            <a:endParaRPr lang="en-GB" dirty="0"/>
          </a:p>
        </p:txBody>
      </p:sp>
      <p:sp>
        <p:nvSpPr>
          <p:cNvPr id="4" name="Rectangle 3"/>
          <p:cNvSpPr/>
          <p:nvPr/>
        </p:nvSpPr>
        <p:spPr>
          <a:xfrm>
            <a:off x="2915816"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2594906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t>School Uniform Expectations</a:t>
            </a:r>
            <a:endParaRPr lang="en-GB" sz="3600" i="1" dirty="0"/>
          </a:p>
        </p:txBody>
      </p:sp>
      <p:sp>
        <p:nvSpPr>
          <p:cNvPr id="2" name="Content Placeholder 1"/>
          <p:cNvSpPr>
            <a:spLocks noGrp="1"/>
          </p:cNvSpPr>
          <p:nvPr>
            <p:ph idx="1"/>
          </p:nvPr>
        </p:nvSpPr>
        <p:spPr>
          <a:xfrm>
            <a:off x="323528" y="1412776"/>
            <a:ext cx="8640959" cy="4968552"/>
          </a:xfrm>
        </p:spPr>
        <p:txBody>
          <a:bodyPr>
            <a:normAutofit/>
          </a:bodyPr>
          <a:lstStyle/>
          <a:p>
            <a:pPr algn="just"/>
            <a:r>
              <a:rPr lang="en-GB" dirty="0"/>
              <a:t>We take great pride in our uniform and it is important that all children and parents support us in ensuring that children have the correct uniform at all times. Wearing a school uniform helps to promote unity and team spirit among our pupils.</a:t>
            </a:r>
          </a:p>
          <a:p>
            <a:pPr algn="just"/>
            <a:r>
              <a:rPr lang="en-GB" dirty="0"/>
              <a:t>PLEASE REFER TO OUR RECENTLY REVISED GUIDANCE WHICH CAN BE FOUND ON OUR WEBSITE  </a:t>
            </a:r>
            <a:r>
              <a:rPr lang="en-GB" dirty="0">
                <a:hlinkClick r:id="rId3"/>
              </a:rPr>
              <a:t>https://www.greatbinfields.co.uk/school-uniform/</a:t>
            </a:r>
            <a:endParaRPr lang="en-GB" dirty="0"/>
          </a:p>
          <a:p>
            <a:pPr algn="just"/>
            <a:r>
              <a:rPr lang="en-GB" dirty="0"/>
              <a:t>Children wear a blue logoed school cardigan or sweatshirt (no fleeces inside), white polo shirt</a:t>
            </a:r>
            <a:r>
              <a:rPr lang="en-GB" b="1" dirty="0"/>
              <a:t>*</a:t>
            </a:r>
            <a:r>
              <a:rPr lang="en-GB" dirty="0"/>
              <a:t>, grey skirt or grey trousers for girls, and grey trousers for boys. </a:t>
            </a:r>
          </a:p>
          <a:p>
            <a:pPr algn="just"/>
            <a:r>
              <a:rPr lang="en-GB" dirty="0"/>
              <a:t>In the summer boys can wear grey shorts and girls can wear a dress, either blue/white stripe or gingham.</a:t>
            </a:r>
          </a:p>
          <a:p>
            <a:pPr algn="just"/>
            <a:r>
              <a:rPr lang="en-GB" dirty="0"/>
              <a:t>We ask that sensible, robust, black shoes are worn, and not trainers.</a:t>
            </a:r>
          </a:p>
          <a:p>
            <a:pPr algn="just"/>
            <a:r>
              <a:rPr lang="en-GB" dirty="0"/>
              <a:t>To avoid unnecessary cost, please ensure all uniform is clearly labelled with your child’s name.</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55997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7524" y="51968"/>
            <a:ext cx="6347713" cy="1320800"/>
          </a:xfrm>
        </p:spPr>
        <p:txBody>
          <a:bodyPr>
            <a:normAutofit/>
          </a:bodyPr>
          <a:lstStyle/>
          <a:p>
            <a:r>
              <a:rPr lang="en-GB" sz="4000" dirty="0"/>
              <a:t>Clothing Grants</a:t>
            </a:r>
            <a:br>
              <a:rPr lang="en-GB" dirty="0"/>
            </a:br>
            <a:endParaRPr lang="en-GB" dirty="0"/>
          </a:p>
        </p:txBody>
      </p:sp>
      <p:sp>
        <p:nvSpPr>
          <p:cNvPr id="2" name="Content Placeholder 1"/>
          <p:cNvSpPr>
            <a:spLocks noGrp="1"/>
          </p:cNvSpPr>
          <p:nvPr>
            <p:ph idx="1"/>
          </p:nvPr>
        </p:nvSpPr>
        <p:spPr>
          <a:xfrm>
            <a:off x="287524" y="1340768"/>
            <a:ext cx="7408333" cy="4811761"/>
          </a:xfrm>
        </p:spPr>
        <p:txBody>
          <a:bodyPr>
            <a:noAutofit/>
          </a:bodyPr>
          <a:lstStyle/>
          <a:p>
            <a:pPr algn="just"/>
            <a:r>
              <a:rPr lang="en-GB" sz="2400" dirty="0"/>
              <a:t>If you have difficulty providing your child with essential items of clothing or footwear, a limited amount of financial assistance may be available through Pupil Premium Funding depending on your income. </a:t>
            </a:r>
          </a:p>
          <a:p>
            <a:pPr algn="just"/>
            <a:r>
              <a:rPr lang="en-GB" sz="2400" i="1" dirty="0"/>
              <a:t>We also have lots of second-hand uniform (check out our FOGB page)</a:t>
            </a:r>
          </a:p>
          <a:p>
            <a:pPr algn="just"/>
            <a:r>
              <a:rPr lang="en-GB" sz="2400" dirty="0"/>
              <a:t>Further advice is available from our school office. </a:t>
            </a:r>
          </a:p>
        </p:txBody>
      </p:sp>
      <p:sp>
        <p:nvSpPr>
          <p:cNvPr id="4" name="Rectangle 3"/>
          <p:cNvSpPr/>
          <p:nvPr/>
        </p:nvSpPr>
        <p:spPr>
          <a:xfrm>
            <a:off x="2286000" y="2136339"/>
            <a:ext cx="4572000" cy="369332"/>
          </a:xfrm>
          <a:prstGeom prst="rect">
            <a:avLst/>
          </a:prstGeom>
        </p:spPr>
        <p:txBody>
          <a:bodyPr>
            <a:spAutoFit/>
          </a:bodyPr>
          <a:lstStyle/>
          <a:p>
            <a:r>
              <a:rPr lang="en-GB" dirty="0"/>
              <a:t>	</a:t>
            </a:r>
          </a:p>
        </p:txBody>
      </p:sp>
      <p:sp>
        <p:nvSpPr>
          <p:cNvPr id="5" name="Rectangle 4"/>
          <p:cNvSpPr/>
          <p:nvPr/>
        </p:nvSpPr>
        <p:spPr>
          <a:xfrm>
            <a:off x="2714921" y="6328676"/>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28329055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0808" y="50443"/>
            <a:ext cx="8229600" cy="930432"/>
          </a:xfrm>
        </p:spPr>
        <p:txBody>
          <a:bodyPr/>
          <a:lstStyle/>
          <a:p>
            <a:r>
              <a:rPr lang="en-GB" dirty="0"/>
              <a:t>PE Kit Expectations </a:t>
            </a:r>
          </a:p>
        </p:txBody>
      </p:sp>
      <p:sp>
        <p:nvSpPr>
          <p:cNvPr id="2" name="Content Placeholder 1"/>
          <p:cNvSpPr>
            <a:spLocks noGrp="1"/>
          </p:cNvSpPr>
          <p:nvPr>
            <p:ph idx="1"/>
          </p:nvPr>
        </p:nvSpPr>
        <p:spPr>
          <a:xfrm>
            <a:off x="277616" y="794190"/>
            <a:ext cx="7511551" cy="4104456"/>
          </a:xfrm>
        </p:spPr>
        <p:txBody>
          <a:bodyPr>
            <a:normAutofit fontScale="92500" lnSpcReduction="20000"/>
          </a:bodyPr>
          <a:lstStyle/>
          <a:p>
            <a:pPr marL="0" indent="0">
              <a:buNone/>
            </a:pPr>
            <a:r>
              <a:rPr lang="en-GB" dirty="0"/>
              <a:t>All children need to come into school wearing a complete P.E. / Games kit on their PE days. Your child needs: </a:t>
            </a:r>
          </a:p>
          <a:p>
            <a:r>
              <a:rPr lang="en-GB" dirty="0"/>
              <a:t>To remove earrings before they come into school and if hair is long, it needs to be tied up. If earrings are worn, they will need to use cover tape</a:t>
            </a:r>
          </a:p>
          <a:p>
            <a:r>
              <a:rPr lang="en-GB" dirty="0">
                <a:solidFill>
                  <a:srgbClr val="FF0000"/>
                </a:solidFill>
              </a:rPr>
              <a:t>To wear plain blue or black shorts underneath jogging bottoms/leggings for indoor PE. Children must have shorts on for health and safety (friction on wall bars – less </a:t>
            </a:r>
            <a:r>
              <a:rPr lang="en-GB" dirty="0" err="1">
                <a:solidFill>
                  <a:srgbClr val="FF0000"/>
                </a:solidFill>
              </a:rPr>
              <a:t>slippy</a:t>
            </a:r>
            <a:r>
              <a:rPr lang="en-GB" dirty="0">
                <a:solidFill>
                  <a:srgbClr val="FF0000"/>
                </a:solidFill>
              </a:rPr>
              <a:t>!)</a:t>
            </a:r>
          </a:p>
          <a:p>
            <a:r>
              <a:rPr lang="en-GB" dirty="0"/>
              <a:t>To wear their plain house coloured T-shirt (these are available from FOGB PTA)</a:t>
            </a:r>
          </a:p>
          <a:p>
            <a:r>
              <a:rPr lang="en-GB" dirty="0"/>
              <a:t>To wear sensible trainers for the whole day</a:t>
            </a:r>
          </a:p>
          <a:p>
            <a:r>
              <a:rPr lang="en-GB" dirty="0"/>
              <a:t>Everything should still be clearly named</a:t>
            </a:r>
          </a:p>
          <a:p>
            <a:r>
              <a:rPr lang="en-GB" dirty="0"/>
              <a:t>It is your family’s responsibility to ensure they wear their kit in school on the right days as PE/Games is a statutory part of our curriculum</a:t>
            </a:r>
          </a:p>
          <a:p>
            <a:r>
              <a:rPr lang="en-GB" dirty="0"/>
              <a:t>PE days- Tuesday and Friday </a:t>
            </a:r>
          </a:p>
          <a:p>
            <a:endParaRPr lang="en-GB" dirty="0"/>
          </a:p>
        </p:txBody>
      </p:sp>
      <p:pic>
        <p:nvPicPr>
          <p:cNvPr id="7" name="Picture 6"/>
          <p:cNvPicPr>
            <a:picLocks noChangeAspect="1"/>
          </p:cNvPicPr>
          <p:nvPr/>
        </p:nvPicPr>
        <p:blipFill>
          <a:blip r:embed="rId3"/>
          <a:stretch>
            <a:fillRect/>
          </a:stretch>
        </p:blipFill>
        <p:spPr>
          <a:xfrm>
            <a:off x="2384945" y="4696419"/>
            <a:ext cx="3296892" cy="2161581"/>
          </a:xfrm>
          <a:prstGeom prst="rect">
            <a:avLst/>
          </a:prstGeom>
        </p:spPr>
      </p:pic>
    </p:spTree>
    <p:extLst>
      <p:ext uri="{BB962C8B-B14F-4D97-AF65-F5344CB8AC3E}">
        <p14:creationId xmlns:p14="http://schemas.microsoft.com/office/powerpoint/2010/main" val="24998391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2593"/>
            <a:ext cx="6347713" cy="1320800"/>
          </a:xfrm>
        </p:spPr>
        <p:txBody>
          <a:bodyPr/>
          <a:lstStyle/>
          <a:p>
            <a:r>
              <a:rPr lang="en-GB" dirty="0"/>
              <a:t>Our relational approach</a:t>
            </a:r>
          </a:p>
        </p:txBody>
      </p:sp>
      <p:sp>
        <p:nvSpPr>
          <p:cNvPr id="9" name="Content Placeholder 8"/>
          <p:cNvSpPr>
            <a:spLocks noGrp="1"/>
          </p:cNvSpPr>
          <p:nvPr>
            <p:ph sz="quarter" idx="14"/>
          </p:nvPr>
        </p:nvSpPr>
        <p:spPr>
          <a:xfrm>
            <a:off x="3851920" y="3668951"/>
            <a:ext cx="4410981" cy="3638144"/>
          </a:xfrm>
        </p:spPr>
        <p:txBody>
          <a:bodyPr>
            <a:normAutofit/>
          </a:bodyPr>
          <a:lstStyle/>
          <a:p>
            <a:pPr algn="just"/>
            <a:r>
              <a:rPr lang="en-GB" dirty="0"/>
              <a:t>We are firm believers of connection before correction</a:t>
            </a:r>
          </a:p>
          <a:p>
            <a:pPr algn="just"/>
            <a:r>
              <a:rPr lang="en-GB" dirty="0"/>
              <a:t>We place relationships at the heart of all we do</a:t>
            </a:r>
          </a:p>
          <a:p>
            <a:pPr algn="just"/>
            <a:r>
              <a:rPr lang="en-GB" dirty="0"/>
              <a:t>We are proud to be an accredited bronze level ATA (Attachment and Trauma Aware) School.</a:t>
            </a:r>
          </a:p>
          <a:p>
            <a:pPr algn="just"/>
            <a:r>
              <a:rPr lang="en-GB" dirty="0"/>
              <a:t>We move through a system of: verbal warning, RP (reflection points), RF (reflection form).</a:t>
            </a:r>
          </a:p>
        </p:txBody>
      </p:sp>
      <p:pic>
        <p:nvPicPr>
          <p:cNvPr id="4" name="Picture 3">
            <a:extLst>
              <a:ext uri="{FF2B5EF4-FFF2-40B4-BE49-F238E27FC236}">
                <a16:creationId xmlns:a16="http://schemas.microsoft.com/office/drawing/2014/main" id="{66CF3FAF-DF21-4810-B7C0-CAA28B2E3122}"/>
              </a:ext>
            </a:extLst>
          </p:cNvPr>
          <p:cNvPicPr>
            <a:picLocks noChangeAspect="1"/>
          </p:cNvPicPr>
          <p:nvPr/>
        </p:nvPicPr>
        <p:blipFill rotWithShape="1">
          <a:blip r:embed="rId2"/>
          <a:srcRect b="14892"/>
          <a:stretch/>
        </p:blipFill>
        <p:spPr>
          <a:xfrm>
            <a:off x="0" y="752993"/>
            <a:ext cx="4896544" cy="2915958"/>
          </a:xfrm>
          <a:prstGeom prst="rect">
            <a:avLst/>
          </a:prstGeom>
        </p:spPr>
      </p:pic>
      <p:pic>
        <p:nvPicPr>
          <p:cNvPr id="1026" name="Picture 2" descr="Nicole Pates | Paediatric Physio | 💕𝗔𝗶𝗺 𝘁𝗼 𝗰𝗼𝗻𝗻𝗲𝗰𝘁, 𝗻𝗼𝘁  𝗰𝗼𝗿𝗿𝗲𝗰𝘁💕 There is loads and loads of advice from wonderful OTs and  PTs on social media about &quot;how to&quot; facilitate... | Instagram">
            <a:extLst>
              <a:ext uri="{FF2B5EF4-FFF2-40B4-BE49-F238E27FC236}">
                <a16:creationId xmlns:a16="http://schemas.microsoft.com/office/drawing/2014/main" id="{82CAD533-CB1B-4BFF-A9D5-D27A5A90C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9115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683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7487-140D-4886-952C-E8DD2B72CC68}"/>
              </a:ext>
            </a:extLst>
          </p:cNvPr>
          <p:cNvSpPr>
            <a:spLocks noGrp="1"/>
          </p:cNvSpPr>
          <p:nvPr>
            <p:ph type="title"/>
          </p:nvPr>
        </p:nvSpPr>
        <p:spPr/>
        <p:txBody>
          <a:bodyPr>
            <a:noAutofit/>
          </a:bodyPr>
          <a:lstStyle/>
          <a:p>
            <a:pPr algn="just"/>
            <a:r>
              <a:rPr lang="en-GB" sz="1800" dirty="0">
                <a:solidFill>
                  <a:schemeClr val="tx1"/>
                </a:solidFill>
              </a:rPr>
              <a:t>If a child receives a </a:t>
            </a:r>
            <a:r>
              <a:rPr lang="en-GB" sz="1800" b="1" i="1" dirty="0">
                <a:solidFill>
                  <a:schemeClr val="tx1"/>
                </a:solidFill>
              </a:rPr>
              <a:t>reflection form</a:t>
            </a:r>
            <a:r>
              <a:rPr lang="en-GB" sz="1800" dirty="0">
                <a:solidFill>
                  <a:schemeClr val="tx1"/>
                </a:solidFill>
              </a:rPr>
              <a:t>,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a:t>
            </a:r>
            <a:br>
              <a:rPr lang="en-GB" sz="1800" dirty="0">
                <a:solidFill>
                  <a:schemeClr val="tx1"/>
                </a:solidFill>
              </a:rPr>
            </a:br>
            <a:br>
              <a:rPr lang="en-GB" sz="1800" dirty="0">
                <a:solidFill>
                  <a:schemeClr val="tx1"/>
                </a:solidFill>
              </a:rPr>
            </a:br>
            <a:r>
              <a:rPr lang="en-GB" sz="1800" dirty="0">
                <a:solidFill>
                  <a:schemeClr val="tx1"/>
                </a:solidFill>
              </a:rPr>
              <a:t>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a:t>
            </a:r>
            <a:br>
              <a:rPr lang="en-GB" sz="1800" dirty="0">
                <a:solidFill>
                  <a:schemeClr val="tx1"/>
                </a:solidFill>
              </a:rPr>
            </a:br>
            <a:br>
              <a:rPr lang="en-GB" sz="1800" dirty="0">
                <a:solidFill>
                  <a:schemeClr val="tx1"/>
                </a:solidFill>
              </a:rPr>
            </a:br>
            <a:r>
              <a:rPr lang="en-GB" sz="1800" dirty="0">
                <a:solidFill>
                  <a:schemeClr val="tx1"/>
                </a:solidFill>
              </a:rPr>
              <a:t>We adopt a model of ‘</a:t>
            </a:r>
            <a:r>
              <a:rPr lang="en-GB" sz="1800" b="1" i="1" dirty="0">
                <a:solidFill>
                  <a:schemeClr val="tx1"/>
                </a:solidFill>
              </a:rPr>
              <a:t>restorative justice</a:t>
            </a:r>
            <a:r>
              <a:rPr lang="en-GB" sz="1800" dirty="0">
                <a:solidFill>
                  <a:schemeClr val="tx1"/>
                </a:solidFill>
              </a:rPr>
              <a:t>’ between pupils where appropriate and ask them to consider each other’s viewpoints.</a:t>
            </a:r>
            <a:br>
              <a:rPr lang="en-GB" sz="1800" dirty="0">
                <a:solidFill>
                  <a:schemeClr val="tx1"/>
                </a:solidFill>
              </a:rPr>
            </a:br>
            <a:br>
              <a:rPr lang="en-GB" sz="1800" dirty="0">
                <a:solidFill>
                  <a:schemeClr val="tx1"/>
                </a:solidFill>
              </a:rPr>
            </a:br>
            <a:br>
              <a:rPr lang="en-GB" sz="1800" dirty="0">
                <a:solidFill>
                  <a:schemeClr val="tx1"/>
                </a:solidFill>
              </a:rPr>
            </a:b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3333319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E7E39-345D-4937-8DB2-06ACD0CAF0F6}"/>
              </a:ext>
            </a:extLst>
          </p:cNvPr>
          <p:cNvSpPr>
            <a:spLocks noGrp="1"/>
          </p:cNvSpPr>
          <p:nvPr>
            <p:ph type="ctrTitle"/>
          </p:nvPr>
        </p:nvSpPr>
        <p:spPr>
          <a:xfrm>
            <a:off x="-915051" y="-603448"/>
            <a:ext cx="7905901" cy="1646302"/>
          </a:xfrm>
        </p:spPr>
        <p:txBody>
          <a:bodyPr/>
          <a:lstStyle/>
          <a:p>
            <a:r>
              <a:rPr lang="en-GB" dirty="0"/>
              <a:t>Zones of regulation</a:t>
            </a:r>
          </a:p>
        </p:txBody>
      </p:sp>
      <p:sp>
        <p:nvSpPr>
          <p:cNvPr id="3" name="Subtitle 2">
            <a:extLst>
              <a:ext uri="{FF2B5EF4-FFF2-40B4-BE49-F238E27FC236}">
                <a16:creationId xmlns:a16="http://schemas.microsoft.com/office/drawing/2014/main" id="{3C7220E0-35DE-4F00-940D-F97509AEC848}"/>
              </a:ext>
            </a:extLst>
          </p:cNvPr>
          <p:cNvSpPr>
            <a:spLocks noGrp="1"/>
          </p:cNvSpPr>
          <p:nvPr>
            <p:ph type="subTitle" idx="1"/>
          </p:nvPr>
        </p:nvSpPr>
        <p:spPr>
          <a:xfrm>
            <a:off x="755576" y="4365104"/>
            <a:ext cx="5826719" cy="1826438"/>
          </a:xfrm>
        </p:spPr>
        <p:txBody>
          <a:bodyPr>
            <a:normAutofit fontScale="85000" lnSpcReduction="20000"/>
          </a:bodyPr>
          <a:lstStyle/>
          <a:p>
            <a:pPr algn="just"/>
            <a:r>
              <a:rPr lang="en-GB" dirty="0"/>
              <a:t>Our Behaviour Code is underpinned by Zones of regulation. This helps enable the children to label their emotions, how their bodies may have been feeling and possible reasons for why they may have felt this way. We also encourage the children to reflect on their behaviour choices and think about how they could have acted differently. We refer to the restoration process as ‘repairing damage’ and this may be in the form of an apology to someone, picking something up from the floor or mending something which has become broken as a result of their actions. </a:t>
            </a:r>
          </a:p>
        </p:txBody>
      </p:sp>
      <p:pic>
        <p:nvPicPr>
          <p:cNvPr id="5" name="Picture 4">
            <a:extLst>
              <a:ext uri="{FF2B5EF4-FFF2-40B4-BE49-F238E27FC236}">
                <a16:creationId xmlns:a16="http://schemas.microsoft.com/office/drawing/2014/main" id="{F1ABB7DE-5752-47D7-AAA3-9F1D1A332324}"/>
              </a:ext>
            </a:extLst>
          </p:cNvPr>
          <p:cNvPicPr>
            <a:picLocks noChangeAspect="1"/>
          </p:cNvPicPr>
          <p:nvPr/>
        </p:nvPicPr>
        <p:blipFill>
          <a:blip r:embed="rId2"/>
          <a:stretch>
            <a:fillRect/>
          </a:stretch>
        </p:blipFill>
        <p:spPr>
          <a:xfrm>
            <a:off x="251520" y="980728"/>
            <a:ext cx="4242862" cy="2939332"/>
          </a:xfrm>
          <a:prstGeom prst="rect">
            <a:avLst/>
          </a:prstGeom>
        </p:spPr>
      </p:pic>
      <p:pic>
        <p:nvPicPr>
          <p:cNvPr id="2050" name="Picture 2" descr="Ifield School - ZONES of Regulation">
            <a:extLst>
              <a:ext uri="{FF2B5EF4-FFF2-40B4-BE49-F238E27FC236}">
                <a16:creationId xmlns:a16="http://schemas.microsoft.com/office/drawing/2014/main" id="{B411D0B3-B884-49C1-AF13-C787A28A4D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153347"/>
            <a:ext cx="4090555" cy="310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555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34388"/>
            <a:ext cx="6984776" cy="1252728"/>
          </a:xfrm>
        </p:spPr>
        <p:txBody>
          <a:bodyPr>
            <a:normAutofit fontScale="90000"/>
          </a:bodyPr>
          <a:lstStyle/>
          <a:p>
            <a:pPr algn="ctr"/>
            <a:r>
              <a:rPr lang="en-GB" dirty="0"/>
              <a:t>Rewards at GBP for fulfilling responsibilities and for trying to be the very best version of themselves</a:t>
            </a:r>
          </a:p>
        </p:txBody>
      </p:sp>
      <p:sp>
        <p:nvSpPr>
          <p:cNvPr id="2" name="Content Placeholder 1"/>
          <p:cNvSpPr>
            <a:spLocks noGrp="1"/>
          </p:cNvSpPr>
          <p:nvPr>
            <p:ph idx="1"/>
          </p:nvPr>
        </p:nvSpPr>
        <p:spPr>
          <a:xfrm>
            <a:off x="179512" y="2060848"/>
            <a:ext cx="7408333" cy="4104456"/>
          </a:xfrm>
        </p:spPr>
        <p:txBody>
          <a:bodyPr>
            <a:normAutofit/>
          </a:bodyPr>
          <a:lstStyle/>
          <a:p>
            <a:pPr>
              <a:defRPr/>
            </a:pPr>
            <a:r>
              <a:rPr lang="en-GB" sz="1600" dirty="0"/>
              <a:t>Golden Trail Treat – </a:t>
            </a:r>
            <a:r>
              <a:rPr lang="en-GB" sz="1600" i="1" dirty="0"/>
              <a:t>whole class team effort – once completed they vote for a safe trail treat, e.g. in class biscuit decorating, craft, pebble painting, etc.</a:t>
            </a:r>
          </a:p>
          <a:p>
            <a:pPr>
              <a:defRPr/>
            </a:pPr>
            <a:r>
              <a:rPr lang="en-GB" sz="1600" dirty="0"/>
              <a:t>Pupil of the Week – </a:t>
            </a:r>
            <a:r>
              <a:rPr lang="en-GB" sz="1600" i="1" dirty="0"/>
              <a:t>awarded to 1 child  from each class, each week during Friday’s celebration assembly.</a:t>
            </a:r>
          </a:p>
          <a:p>
            <a:pPr>
              <a:defRPr/>
            </a:pPr>
            <a:r>
              <a:rPr lang="en-GB" sz="1600" dirty="0"/>
              <a:t>Home Notes from Miss Dillon (HT) or Mrs Holdsworth (DHT) </a:t>
            </a:r>
            <a:r>
              <a:rPr lang="en-GB" sz="1600" i="1" dirty="0"/>
              <a:t>– awarded for exceptional effort.</a:t>
            </a:r>
          </a:p>
          <a:p>
            <a:pPr>
              <a:defRPr/>
            </a:pPr>
            <a:r>
              <a:rPr lang="en-GB" sz="1600" dirty="0"/>
              <a:t>Values certificates and rainbow pin badges – </a:t>
            </a:r>
            <a:r>
              <a:rPr lang="en-GB" sz="1600" i="1" dirty="0"/>
              <a:t>for following the school’s values.</a:t>
            </a:r>
          </a:p>
          <a:p>
            <a:pPr>
              <a:defRPr/>
            </a:pPr>
            <a:r>
              <a:rPr lang="en-GB" sz="1600" dirty="0"/>
              <a:t>House points &amp; House point reward time for the winning house each half term.  </a:t>
            </a:r>
            <a:r>
              <a:rPr lang="en-GB" sz="1600" i="1" dirty="0"/>
              <a:t>Children stay in the same team throughout their time at our school. They collect house points for following the school’s values and Behaviour Code throughout the school day, including playtimes.</a:t>
            </a:r>
          </a:p>
          <a:p>
            <a:pPr>
              <a:defRPr/>
            </a:pPr>
            <a:endParaRPr lang="en-GB" dirty="0"/>
          </a:p>
          <a:p>
            <a:pPr>
              <a:defRPr/>
            </a:pPr>
            <a:endParaRPr lang="en-GB" dirty="0"/>
          </a:p>
          <a:p>
            <a:endParaRPr lang="en-GB"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090839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6347713" cy="1320800"/>
          </a:xfrm>
        </p:spPr>
        <p:txBody>
          <a:bodyPr>
            <a:normAutofit/>
          </a:bodyPr>
          <a:lstStyle/>
          <a:p>
            <a:r>
              <a:rPr lang="en-GB" dirty="0"/>
              <a:t>Sharing your children’s out of school achievements </a:t>
            </a:r>
          </a:p>
        </p:txBody>
      </p:sp>
      <p:sp>
        <p:nvSpPr>
          <p:cNvPr id="2" name="Content Placeholder 1"/>
          <p:cNvSpPr>
            <a:spLocks noGrp="1"/>
          </p:cNvSpPr>
          <p:nvPr>
            <p:ph idx="1"/>
          </p:nvPr>
        </p:nvSpPr>
        <p:spPr>
          <a:xfrm>
            <a:off x="395536" y="1772816"/>
            <a:ext cx="3530353" cy="3880773"/>
          </a:xfrm>
        </p:spPr>
        <p:txBody>
          <a:bodyPr>
            <a:noAutofit/>
          </a:bodyPr>
          <a:lstStyle/>
          <a:p>
            <a:pPr algn="just"/>
            <a:r>
              <a:rPr lang="en-GB" dirty="0"/>
              <a:t>If your child has accomplished something special out of school, please do encourage them to speak to us and they can share this with their classmates or, if a particularly special moment, the rest of our school during our Friday assemblies.</a:t>
            </a:r>
          </a:p>
          <a:p>
            <a:pPr algn="just"/>
            <a:r>
              <a:rPr lang="en-GB" dirty="0"/>
              <a:t>We regularly have children sharing their sporting/dance achievements, their work for charity etc. and also their musical achievements too. We love seeing our children live out the Great Binfields values.</a:t>
            </a:r>
          </a:p>
          <a:p>
            <a:endParaRPr lang="en-GB" dirty="0"/>
          </a:p>
        </p:txBody>
      </p:sp>
      <p:pic>
        <p:nvPicPr>
          <p:cNvPr id="5" name="Picture 4">
            <a:extLst>
              <a:ext uri="{FF2B5EF4-FFF2-40B4-BE49-F238E27FC236}">
                <a16:creationId xmlns:a16="http://schemas.microsoft.com/office/drawing/2014/main" id="{80EEF46E-2DC0-4726-8C0A-6E985C0A8799}"/>
              </a:ext>
            </a:extLst>
          </p:cNvPr>
          <p:cNvPicPr>
            <a:picLocks noChangeAspect="1"/>
          </p:cNvPicPr>
          <p:nvPr/>
        </p:nvPicPr>
        <p:blipFill>
          <a:blip r:embed="rId2"/>
          <a:stretch>
            <a:fillRect/>
          </a:stretch>
        </p:blipFill>
        <p:spPr>
          <a:xfrm>
            <a:off x="5011921" y="1204411"/>
            <a:ext cx="3764599" cy="5445224"/>
          </a:xfrm>
          <a:prstGeom prst="rect">
            <a:avLst/>
          </a:prstGeom>
        </p:spPr>
      </p:pic>
    </p:spTree>
    <p:extLst>
      <p:ext uri="{BB962C8B-B14F-4D97-AF65-F5344CB8AC3E}">
        <p14:creationId xmlns:p14="http://schemas.microsoft.com/office/powerpoint/2010/main" val="1997230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Safeguarding Responsibilities </a:t>
            </a:r>
          </a:p>
        </p:txBody>
      </p:sp>
      <p:sp>
        <p:nvSpPr>
          <p:cNvPr id="2" name="Content Placeholder 1"/>
          <p:cNvSpPr>
            <a:spLocks noGrp="1"/>
          </p:cNvSpPr>
          <p:nvPr>
            <p:ph idx="1"/>
          </p:nvPr>
        </p:nvSpPr>
        <p:spPr>
          <a:xfrm>
            <a:off x="539552" y="1844824"/>
            <a:ext cx="6984776" cy="4176464"/>
          </a:xfrm>
        </p:spPr>
        <p:txBody>
          <a:bodyPr>
            <a:normAutofit/>
          </a:bodyPr>
          <a:lstStyle/>
          <a:p>
            <a:pPr algn="just"/>
            <a:r>
              <a:rPr lang="en-GB" dirty="0"/>
              <a:t>Everyone in our school community has a responsibility to safeguard our children. </a:t>
            </a:r>
          </a:p>
          <a:p>
            <a:pPr algn="just"/>
            <a:r>
              <a:rPr lang="en-GB" dirty="0"/>
              <a:t>Our school’s DSL(*)s are: Miss Dillon (Lead), Mrs Holdsworth (Deputy Headteacher) and  Miss Khan (SENCo). All of our staff are safeguarding trained. </a:t>
            </a:r>
          </a:p>
          <a:p>
            <a:pPr algn="just"/>
            <a:r>
              <a:rPr lang="en-GB" dirty="0"/>
              <a:t>Please contact school to speak to our DSL or one of our DDSLs if you have any safeguarding concerns. </a:t>
            </a:r>
          </a:p>
          <a:p>
            <a:pPr algn="just"/>
            <a:r>
              <a:rPr lang="en-GB" dirty="0"/>
              <a:t>We have lots of safeguarding information on our school website. </a:t>
            </a:r>
          </a:p>
          <a:p>
            <a:endParaRPr lang="en-GB" dirty="0"/>
          </a:p>
          <a:p>
            <a:pPr marL="0" indent="0">
              <a:buNone/>
            </a:pPr>
            <a:r>
              <a:rPr lang="en-GB" dirty="0"/>
              <a:t>(*) (D)DSL = (Deputy) Designated Safeguarding Lead</a:t>
            </a:r>
          </a:p>
          <a:p>
            <a:endParaRPr lang="en-GB" dirty="0"/>
          </a:p>
        </p:txBody>
      </p:sp>
    </p:spTree>
    <p:extLst>
      <p:ext uri="{BB962C8B-B14F-4D97-AF65-F5344CB8AC3E}">
        <p14:creationId xmlns:p14="http://schemas.microsoft.com/office/powerpoint/2010/main" val="16950114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GB" sz="2400" dirty="0"/>
              <a:t>Thank you for attending this meeting – your support is very much appreciated and we look forward to working together with your children.</a:t>
            </a:r>
          </a:p>
        </p:txBody>
      </p:sp>
      <p:pic>
        <p:nvPicPr>
          <p:cNvPr id="3074" name="Picture 2" descr="Jane D. Hull picture quote: At the end of the day, the most overwhelming  key...">
            <a:extLst>
              <a:ext uri="{FF2B5EF4-FFF2-40B4-BE49-F238E27FC236}">
                <a16:creationId xmlns:a16="http://schemas.microsoft.com/office/drawing/2014/main" id="{9A64BC93-B3BB-4071-893E-F5911722FB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930400"/>
            <a:ext cx="3222674" cy="2494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1360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5188</TotalTime>
  <Words>3873</Words>
  <Application>Microsoft Office PowerPoint</Application>
  <PresentationFormat>On-screen Show (4:3)</PresentationFormat>
  <Paragraphs>249</Paragraphs>
  <Slides>32</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Segoe UI</vt:lpstr>
      <vt:lpstr>Wingdings 3</vt:lpstr>
      <vt:lpstr>Facet</vt:lpstr>
      <vt:lpstr>Expectations for Year 3</vt:lpstr>
      <vt:lpstr>Meet the staff team.</vt:lpstr>
      <vt:lpstr>Year 3 Highlights:</vt:lpstr>
      <vt:lpstr>Gordon Brown Centre https://thegordonbrowncentre.org.uk/</vt:lpstr>
      <vt:lpstr>Topics in Year 3.</vt:lpstr>
      <vt:lpstr>A typical week in Year 3    </vt:lpstr>
      <vt:lpstr>PowerPoint Presentation</vt:lpstr>
      <vt:lpstr>PowerPoint Presentation</vt:lpstr>
      <vt:lpstr>Curriculum pages on our website </vt:lpstr>
      <vt:lpstr>https://www.greatbinfields.co.uk/ </vt:lpstr>
      <vt:lpstr>Whole School Highlights </vt:lpstr>
      <vt:lpstr>General Information </vt:lpstr>
      <vt:lpstr>Times tables</vt:lpstr>
      <vt:lpstr>Maths </vt:lpstr>
      <vt:lpstr>Spellings </vt:lpstr>
      <vt:lpstr>Reading </vt:lpstr>
      <vt:lpstr>Our Home School Log</vt:lpstr>
      <vt:lpstr>Normal Home Learning Expectations</vt:lpstr>
      <vt:lpstr>PowerPoint Presentation</vt:lpstr>
      <vt:lpstr>Some further guidance about Home Learning</vt:lpstr>
      <vt:lpstr>Computing and e-safety </vt:lpstr>
      <vt:lpstr>Continuous and end of year assessment  for our year group  </vt:lpstr>
      <vt:lpstr>School Uniform Expectations</vt:lpstr>
      <vt:lpstr>Clothing Grants </vt:lpstr>
      <vt:lpstr>PE Kit Expectations </vt:lpstr>
      <vt:lpstr>Our relational approach</vt:lpstr>
      <vt:lpstr>If a child receives a reflection form,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  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  We adopt a model of ‘restorative justice’ between pupils where appropriate and ask them to consider each other’s viewpoints.    </vt:lpstr>
      <vt:lpstr>Zones of regulation</vt:lpstr>
      <vt:lpstr>Rewards at GBP for fulfilling responsibilities and for trying to be the very best version of themselves</vt:lpstr>
      <vt:lpstr>Sharing your children’s out of school achievements </vt:lpstr>
      <vt:lpstr>Safeguarding Responsibilities </vt:lpstr>
      <vt:lpstr>Thank you for attending this meeting – your support is very much appreciated and we look forward to working together with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Erin-Leigh Marshall</cp:lastModifiedBy>
  <cp:revision>379</cp:revision>
  <cp:lastPrinted>2026-09-07T15:32:31Z</cp:lastPrinted>
  <dcterms:created xsi:type="dcterms:W3CDTF">2015-08-23T15:37:56Z</dcterms:created>
  <dcterms:modified xsi:type="dcterms:W3CDTF">2026-09-07T15:43:09Z</dcterms:modified>
</cp:coreProperties>
</file>