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65" r:id="rId2"/>
    <p:sldId id="257" r:id="rId3"/>
    <p:sldId id="279" r:id="rId4"/>
    <p:sldId id="287" r:id="rId5"/>
    <p:sldId id="268" r:id="rId6"/>
    <p:sldId id="269" r:id="rId7"/>
    <p:sldId id="273" r:id="rId8"/>
    <p:sldId id="270" r:id="rId9"/>
    <p:sldId id="271" r:id="rId10"/>
    <p:sldId id="272" r:id="rId11"/>
    <p:sldId id="274" r:id="rId12"/>
    <p:sldId id="276" r:id="rId13"/>
    <p:sldId id="277" r:id="rId14"/>
    <p:sldId id="278" r:id="rId15"/>
    <p:sldId id="282" r:id="rId16"/>
    <p:sldId id="283" r:id="rId17"/>
    <p:sldId id="284" r:id="rId18"/>
    <p:sldId id="285" r:id="rId19"/>
    <p:sldId id="28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69" autoAdjust="0"/>
    <p:restoredTop sz="84982" autoAdjust="0"/>
  </p:normalViewPr>
  <p:slideViewPr>
    <p:cSldViewPr snapToGrid="0">
      <p:cViewPr varScale="1">
        <p:scale>
          <a:sx n="73" d="100"/>
          <a:sy n="73" d="100"/>
        </p:scale>
        <p:origin x="4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cky collins" userId="8d6f22cffae0dd9a" providerId="LiveId" clId="{3BA1A44A-94FD-40B6-A929-2259DF73BCAD}"/>
    <pc:docChg chg="undo custSel addSld delSld modSld">
      <pc:chgData name="becky collins" userId="8d6f22cffae0dd9a" providerId="LiveId" clId="{3BA1A44A-94FD-40B6-A929-2259DF73BCAD}" dt="2020-10-25T18:45:13.955" v="14" actId="1076"/>
      <pc:docMkLst>
        <pc:docMk/>
      </pc:docMkLst>
      <pc:sldChg chg="modSp mod">
        <pc:chgData name="becky collins" userId="8d6f22cffae0dd9a" providerId="LiveId" clId="{3BA1A44A-94FD-40B6-A929-2259DF73BCAD}" dt="2020-10-25T17:07:22.755" v="5" actId="1076"/>
        <pc:sldMkLst>
          <pc:docMk/>
          <pc:sldMk cId="1367637324" sldId="257"/>
        </pc:sldMkLst>
        <pc:picChg chg="mod">
          <ac:chgData name="becky collins" userId="8d6f22cffae0dd9a" providerId="LiveId" clId="{3BA1A44A-94FD-40B6-A929-2259DF73BCAD}" dt="2020-10-25T17:07:22.755" v="5" actId="1076"/>
          <ac:picMkLst>
            <pc:docMk/>
            <pc:sldMk cId="1367637324" sldId="257"/>
            <ac:picMk id="7" creationId="{1FCD9FAD-96FE-4C31-9717-C698E0E01825}"/>
          </ac:picMkLst>
        </pc:picChg>
      </pc:sldChg>
      <pc:sldChg chg="modSp mod">
        <pc:chgData name="becky collins" userId="8d6f22cffae0dd9a" providerId="LiveId" clId="{3BA1A44A-94FD-40B6-A929-2259DF73BCAD}" dt="2020-10-25T17:10:10.229" v="6" actId="1076"/>
        <pc:sldMkLst>
          <pc:docMk/>
          <pc:sldMk cId="1575944675" sldId="258"/>
        </pc:sldMkLst>
        <pc:spChg chg="mod">
          <ac:chgData name="becky collins" userId="8d6f22cffae0dd9a" providerId="LiveId" clId="{3BA1A44A-94FD-40B6-A929-2259DF73BCAD}" dt="2020-10-25T16:58:49.180" v="3" actId="27636"/>
          <ac:spMkLst>
            <pc:docMk/>
            <pc:sldMk cId="1575944675" sldId="258"/>
            <ac:spMk id="2" creationId="{00000000-0000-0000-0000-000000000000}"/>
          </ac:spMkLst>
        </pc:spChg>
        <pc:spChg chg="mod">
          <ac:chgData name="becky collins" userId="8d6f22cffae0dd9a" providerId="LiveId" clId="{3BA1A44A-94FD-40B6-A929-2259DF73BCAD}" dt="2020-10-25T16:58:56.345" v="4" actId="1076"/>
          <ac:spMkLst>
            <pc:docMk/>
            <pc:sldMk cId="1575944675" sldId="258"/>
            <ac:spMk id="4" creationId="{00000000-0000-0000-0000-000000000000}"/>
          </ac:spMkLst>
        </pc:spChg>
        <pc:picChg chg="mod">
          <ac:chgData name="becky collins" userId="8d6f22cffae0dd9a" providerId="LiveId" clId="{3BA1A44A-94FD-40B6-A929-2259DF73BCAD}" dt="2020-10-25T17:10:10.229" v="6" actId="1076"/>
          <ac:picMkLst>
            <pc:docMk/>
            <pc:sldMk cId="1575944675" sldId="258"/>
            <ac:picMk id="5" creationId="{92D6F75B-E361-43BA-8D92-B37A9D8B83C7}"/>
          </ac:picMkLst>
        </pc:picChg>
      </pc:sldChg>
      <pc:sldChg chg="modSp mod">
        <pc:chgData name="becky collins" userId="8d6f22cffae0dd9a" providerId="LiveId" clId="{3BA1A44A-94FD-40B6-A929-2259DF73BCAD}" dt="2020-10-25T18:24:23.953" v="7" actId="1076"/>
        <pc:sldMkLst>
          <pc:docMk/>
          <pc:sldMk cId="2812680713" sldId="260"/>
        </pc:sldMkLst>
        <pc:picChg chg="mod">
          <ac:chgData name="becky collins" userId="8d6f22cffae0dd9a" providerId="LiveId" clId="{3BA1A44A-94FD-40B6-A929-2259DF73BCAD}" dt="2020-10-25T18:24:23.953" v="7" actId="1076"/>
          <ac:picMkLst>
            <pc:docMk/>
            <pc:sldMk cId="2812680713" sldId="260"/>
            <ac:picMk id="5" creationId="{B9CA5549-53C3-4997-AD73-A6A819B1C3CD}"/>
          </ac:picMkLst>
        </pc:picChg>
      </pc:sldChg>
      <pc:sldChg chg="modSp mod">
        <pc:chgData name="becky collins" userId="8d6f22cffae0dd9a" providerId="LiveId" clId="{3BA1A44A-94FD-40B6-A929-2259DF73BCAD}" dt="2020-10-25T18:40:20.524" v="10" actId="1076"/>
        <pc:sldMkLst>
          <pc:docMk/>
          <pc:sldMk cId="2339398346" sldId="261"/>
        </pc:sldMkLst>
        <pc:picChg chg="mod">
          <ac:chgData name="becky collins" userId="8d6f22cffae0dd9a" providerId="LiveId" clId="{3BA1A44A-94FD-40B6-A929-2259DF73BCAD}" dt="2020-10-25T18:40:20.524" v="10" actId="1076"/>
          <ac:picMkLst>
            <pc:docMk/>
            <pc:sldMk cId="2339398346" sldId="261"/>
            <ac:picMk id="5" creationId="{A5E4DA0C-C5E7-4683-AF7D-411ADA844499}"/>
          </ac:picMkLst>
        </pc:picChg>
      </pc:sldChg>
      <pc:sldChg chg="modSp mod">
        <pc:chgData name="becky collins" userId="8d6f22cffae0dd9a" providerId="LiveId" clId="{3BA1A44A-94FD-40B6-A929-2259DF73BCAD}" dt="2020-10-25T18:42:30.506" v="12" actId="1076"/>
        <pc:sldMkLst>
          <pc:docMk/>
          <pc:sldMk cId="3856897992" sldId="262"/>
        </pc:sldMkLst>
        <pc:picChg chg="mod">
          <ac:chgData name="becky collins" userId="8d6f22cffae0dd9a" providerId="LiveId" clId="{3BA1A44A-94FD-40B6-A929-2259DF73BCAD}" dt="2020-10-25T18:42:30.506" v="12" actId="1076"/>
          <ac:picMkLst>
            <pc:docMk/>
            <pc:sldMk cId="3856897992" sldId="262"/>
            <ac:picMk id="3" creationId="{D425486F-946E-4592-A3CA-0959023C84E2}"/>
          </ac:picMkLst>
        </pc:picChg>
      </pc:sldChg>
      <pc:sldChg chg="modSp mod">
        <pc:chgData name="becky collins" userId="8d6f22cffae0dd9a" providerId="LiveId" clId="{3BA1A44A-94FD-40B6-A929-2259DF73BCAD}" dt="2020-10-25T18:43:46.577" v="13" actId="1076"/>
        <pc:sldMkLst>
          <pc:docMk/>
          <pc:sldMk cId="669133484" sldId="263"/>
        </pc:sldMkLst>
        <pc:picChg chg="mod">
          <ac:chgData name="becky collins" userId="8d6f22cffae0dd9a" providerId="LiveId" clId="{3BA1A44A-94FD-40B6-A929-2259DF73BCAD}" dt="2020-10-25T18:43:46.577" v="13" actId="1076"/>
          <ac:picMkLst>
            <pc:docMk/>
            <pc:sldMk cId="669133484" sldId="263"/>
            <ac:picMk id="2" creationId="{31CE530F-AF03-4606-87C0-280946FFE030}"/>
          </ac:picMkLst>
        </pc:picChg>
      </pc:sldChg>
      <pc:sldChg chg="modSp mod">
        <pc:chgData name="becky collins" userId="8d6f22cffae0dd9a" providerId="LiveId" clId="{3BA1A44A-94FD-40B6-A929-2259DF73BCAD}" dt="2020-10-25T18:41:18.101" v="11" actId="1076"/>
        <pc:sldMkLst>
          <pc:docMk/>
          <pc:sldMk cId="421462097" sldId="264"/>
        </pc:sldMkLst>
        <pc:picChg chg="mod">
          <ac:chgData name="becky collins" userId="8d6f22cffae0dd9a" providerId="LiveId" clId="{3BA1A44A-94FD-40B6-A929-2259DF73BCAD}" dt="2020-10-25T18:41:18.101" v="11" actId="1076"/>
          <ac:picMkLst>
            <pc:docMk/>
            <pc:sldMk cId="421462097" sldId="264"/>
            <ac:picMk id="3" creationId="{FF0A0946-6B6D-4CBE-B904-15C389995396}"/>
          </ac:picMkLst>
        </pc:picChg>
      </pc:sldChg>
      <pc:sldChg chg="modSp mod">
        <pc:chgData name="becky collins" userId="8d6f22cffae0dd9a" providerId="LiveId" clId="{3BA1A44A-94FD-40B6-A929-2259DF73BCAD}" dt="2020-10-25T18:45:13.955" v="14" actId="1076"/>
        <pc:sldMkLst>
          <pc:docMk/>
          <pc:sldMk cId="2605091409" sldId="266"/>
        </pc:sldMkLst>
        <pc:picChg chg="mod">
          <ac:chgData name="becky collins" userId="8d6f22cffae0dd9a" providerId="LiveId" clId="{3BA1A44A-94FD-40B6-A929-2259DF73BCAD}" dt="2020-10-25T18:45:13.955" v="14" actId="1076"/>
          <ac:picMkLst>
            <pc:docMk/>
            <pc:sldMk cId="2605091409" sldId="266"/>
            <ac:picMk id="2" creationId="{7999CCDA-9109-4B52-A35F-A6FF2D2AFF88}"/>
          </ac:picMkLst>
        </pc:picChg>
      </pc:sldChg>
      <pc:sldChg chg="new del">
        <pc:chgData name="becky collins" userId="8d6f22cffae0dd9a" providerId="LiveId" clId="{3BA1A44A-94FD-40B6-A929-2259DF73BCAD}" dt="2020-10-25T18:37:22.050" v="9" actId="680"/>
        <pc:sldMkLst>
          <pc:docMk/>
          <pc:sldMk cId="2702550590" sldId="2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D64CBE-48FE-45B6-91DC-988681BEA94C}" type="datetimeFigureOut">
              <a:rPr lang="en-GB" smtClean="0"/>
              <a:t>10/11/2022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6C049F-6561-4A49-8E16-C45C3E5A1DDF}" type="slidenum">
              <a:rPr lang="en-GB" smtClean="0"/>
              <a:t>‹#›</a:t>
            </a:fld>
            <a:endParaRPr lang="en-GB"/>
          </a:p>
        </p:txBody>
      </p:sp>
    </p:spTree>
    <p:extLst>
      <p:ext uri="{BB962C8B-B14F-4D97-AF65-F5344CB8AC3E}">
        <p14:creationId xmlns:p14="http://schemas.microsoft.com/office/powerpoint/2010/main" val="2288058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Maths dictionary for parents is really useful!</a:t>
            </a:r>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5</a:t>
            </a:fld>
            <a:endParaRPr lang="en-GB"/>
          </a:p>
        </p:txBody>
      </p:sp>
    </p:spTree>
    <p:extLst>
      <p:ext uri="{BB962C8B-B14F-4D97-AF65-F5344CB8AC3E}">
        <p14:creationId xmlns:p14="http://schemas.microsoft.com/office/powerpoint/2010/main" val="5400264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Maths dictionary for parents is really useful!</a:t>
            </a:r>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6</a:t>
            </a:fld>
            <a:endParaRPr lang="en-GB"/>
          </a:p>
        </p:txBody>
      </p:sp>
    </p:spTree>
    <p:extLst>
      <p:ext uri="{BB962C8B-B14F-4D97-AF65-F5344CB8AC3E}">
        <p14:creationId xmlns:p14="http://schemas.microsoft.com/office/powerpoint/2010/main" val="1941538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Maths dictionary for parents is really useful!</a:t>
            </a:r>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7</a:t>
            </a:fld>
            <a:endParaRPr lang="en-GB"/>
          </a:p>
        </p:txBody>
      </p:sp>
    </p:spTree>
    <p:extLst>
      <p:ext uri="{BB962C8B-B14F-4D97-AF65-F5344CB8AC3E}">
        <p14:creationId xmlns:p14="http://schemas.microsoft.com/office/powerpoint/2010/main" val="18778026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Maths dictionary for parents is really useful!</a:t>
            </a:r>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8</a:t>
            </a:fld>
            <a:endParaRPr lang="en-GB"/>
          </a:p>
        </p:txBody>
      </p:sp>
    </p:spTree>
    <p:extLst>
      <p:ext uri="{BB962C8B-B14F-4D97-AF65-F5344CB8AC3E}">
        <p14:creationId xmlns:p14="http://schemas.microsoft.com/office/powerpoint/2010/main" val="13020614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Maths dictionary for parents is really useful!</a:t>
            </a:r>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9</a:t>
            </a:fld>
            <a:endParaRPr lang="en-GB"/>
          </a:p>
        </p:txBody>
      </p:sp>
    </p:spTree>
    <p:extLst>
      <p:ext uri="{BB962C8B-B14F-4D97-AF65-F5344CB8AC3E}">
        <p14:creationId xmlns:p14="http://schemas.microsoft.com/office/powerpoint/2010/main" val="2328489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Maths dictionary for parents is really useful!</a:t>
            </a:r>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10</a:t>
            </a:fld>
            <a:endParaRPr lang="en-GB"/>
          </a:p>
        </p:txBody>
      </p:sp>
    </p:spTree>
    <p:extLst>
      <p:ext uri="{BB962C8B-B14F-4D97-AF65-F5344CB8AC3E}">
        <p14:creationId xmlns:p14="http://schemas.microsoft.com/office/powerpoint/2010/main" val="412199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11</a:t>
            </a:fld>
            <a:endParaRPr lang="en-GB"/>
          </a:p>
        </p:txBody>
      </p:sp>
    </p:spTree>
    <p:extLst>
      <p:ext uri="{BB962C8B-B14F-4D97-AF65-F5344CB8AC3E}">
        <p14:creationId xmlns:p14="http://schemas.microsoft.com/office/powerpoint/2010/main" val="107742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12</a:t>
            </a:fld>
            <a:endParaRPr lang="en-GB"/>
          </a:p>
        </p:txBody>
      </p:sp>
    </p:spTree>
    <p:extLst>
      <p:ext uri="{BB962C8B-B14F-4D97-AF65-F5344CB8AC3E}">
        <p14:creationId xmlns:p14="http://schemas.microsoft.com/office/powerpoint/2010/main" val="20184166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13</a:t>
            </a:fld>
            <a:endParaRPr lang="en-GB"/>
          </a:p>
        </p:txBody>
      </p:sp>
    </p:spTree>
    <p:extLst>
      <p:ext uri="{BB962C8B-B14F-4D97-AF65-F5344CB8AC3E}">
        <p14:creationId xmlns:p14="http://schemas.microsoft.com/office/powerpoint/2010/main" val="2378717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7" name="Group 9"/>
          <p:cNvGrpSpPr>
            <a:grpSpLocks noChangeAspect="1"/>
          </p:cNvGrpSpPr>
          <p:nvPr/>
        </p:nvGrpSpPr>
        <p:grpSpPr bwMode="hidden">
          <a:xfrm>
            <a:off x="282220" y="5353963"/>
            <a:ext cx="11631168"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1"/>
          <p:cNvSpPr>
            <a:spLocks noGrp="1"/>
          </p:cNvSpPr>
          <p:nvPr>
            <p:ph type="ctrTitle"/>
          </p:nvPr>
        </p:nvSpPr>
        <p:spPr>
          <a:xfrm>
            <a:off x="914400" y="1600200"/>
            <a:ext cx="103632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828800" y="3556001"/>
            <a:ext cx="85344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DE5AEB-9F46-479D-A130-6465D77CA58C}"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471023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DE5AEB-9F46-479D-A130-6465D77CA58C}"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40845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228600"/>
            <a:ext cx="11594592"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Freeform 14"/>
          <p:cNvSpPr>
            <a:spLocks/>
          </p:cNvSpPr>
          <p:nvPr/>
        </p:nvSpPr>
        <p:spPr bwMode="hidden">
          <a:xfrm>
            <a:off x="8063251" y="4203592"/>
            <a:ext cx="383523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Freeform 18"/>
          <p:cNvSpPr>
            <a:spLocks/>
          </p:cNvSpPr>
          <p:nvPr/>
        </p:nvSpPr>
        <p:spPr bwMode="hidden">
          <a:xfrm>
            <a:off x="3492427" y="4075290"/>
            <a:ext cx="7392687"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1" name="Freeform 22"/>
          <p:cNvSpPr>
            <a:spLocks/>
          </p:cNvSpPr>
          <p:nvPr/>
        </p:nvSpPr>
        <p:spPr bwMode="hidden">
          <a:xfrm>
            <a:off x="3771637" y="4087562"/>
            <a:ext cx="729064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26"/>
          <p:cNvSpPr>
            <a:spLocks/>
          </p:cNvSpPr>
          <p:nvPr/>
        </p:nvSpPr>
        <p:spPr bwMode="hidden">
          <a:xfrm>
            <a:off x="7479319" y="4074175"/>
            <a:ext cx="4410667"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3" name="Freeform 10"/>
          <p:cNvSpPr>
            <a:spLocks/>
          </p:cNvSpPr>
          <p:nvPr/>
        </p:nvSpPr>
        <p:spPr bwMode="hidden">
          <a:xfrm>
            <a:off x="282220" y="4058555"/>
            <a:ext cx="11631168"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 name="Title 1"/>
          <p:cNvSpPr>
            <a:spLocks noGrp="1"/>
          </p:cNvSpPr>
          <p:nvPr>
            <p:ph type="title"/>
          </p:nvPr>
        </p:nvSpPr>
        <p:spPr>
          <a:xfrm>
            <a:off x="920043" y="2463560"/>
            <a:ext cx="103632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823153" y="1437449"/>
            <a:ext cx="8556979"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DE5AEB-9F46-479D-A130-6465D77CA58C}"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734312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FDE5AEB-9F46-479D-A130-6465D77CA58C}" type="datetimeFigureOut">
              <a:rPr lang="en-GB" smtClean="0"/>
              <a:t>10/11/2022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9" name="Content Placeholder 8"/>
          <p:cNvSpPr>
            <a:spLocks noGrp="1"/>
          </p:cNvSpPr>
          <p:nvPr>
            <p:ph sz="quarter" idx="13"/>
          </p:nvPr>
        </p:nvSpPr>
        <p:spPr>
          <a:xfrm>
            <a:off x="902207" y="2679192"/>
            <a:ext cx="5096256" cy="34472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193536" y="2679192"/>
            <a:ext cx="5096256" cy="34472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57502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02208" y="2678114"/>
            <a:ext cx="5096256"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03110" y="3429001"/>
            <a:ext cx="5093407"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7600" y="2678113"/>
            <a:ext cx="5096256"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7" y="3429001"/>
            <a:ext cx="5096256"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DE5AEB-9F46-479D-A130-6465D77CA58C}" type="datetimeFigureOut">
              <a:rPr lang="en-GB" smtClean="0"/>
              <a:t>10/11/2022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1991346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DE5AEB-9F46-479D-A130-6465D77CA58C}" type="datetimeFigureOut">
              <a:rPr lang="en-GB" smtClean="0"/>
              <a:t>10/11/2022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842779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6" name="Group 5"/>
          <p:cNvGrpSpPr>
            <a:grpSpLocks noChangeAspect="1"/>
          </p:cNvGrpSpPr>
          <p:nvPr/>
        </p:nvGrpSpPr>
        <p:grpSpPr bwMode="hidden">
          <a:xfrm>
            <a:off x="282220" y="714191"/>
            <a:ext cx="11631168"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Date Placeholder 1"/>
          <p:cNvSpPr>
            <a:spLocks noGrp="1"/>
          </p:cNvSpPr>
          <p:nvPr>
            <p:ph type="dt" sz="half" idx="10"/>
          </p:nvPr>
        </p:nvSpPr>
        <p:spPr/>
        <p:txBody>
          <a:bodyPr/>
          <a:lstStyle/>
          <a:p>
            <a:fld id="{7FDE5AEB-9F46-479D-A130-6465D77CA58C}" type="datetimeFigureOut">
              <a:rPr lang="en-GB" smtClean="0"/>
              <a:t>10/11/2022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854262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5" name="Date Placeholder 4"/>
          <p:cNvSpPr>
            <a:spLocks noGrp="1"/>
          </p:cNvSpPr>
          <p:nvPr>
            <p:ph type="dt" sz="half" idx="10"/>
          </p:nvPr>
        </p:nvSpPr>
        <p:spPr/>
        <p:txBody>
          <a:bodyPr/>
          <a:lstStyle/>
          <a:p>
            <a:fld id="{7FDE5AEB-9F46-479D-A130-6465D77CA58C}" type="datetimeFigureOut">
              <a:rPr lang="en-GB" smtClean="0"/>
              <a:t>10/11/2022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4" name="Text Placeholder 3"/>
          <p:cNvSpPr>
            <a:spLocks noGrp="1"/>
          </p:cNvSpPr>
          <p:nvPr>
            <p:ph type="body" sz="half" idx="2"/>
          </p:nvPr>
        </p:nvSpPr>
        <p:spPr>
          <a:xfrm>
            <a:off x="1219200" y="3581401"/>
            <a:ext cx="44704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grpSp>
        <p:nvGrpSpPr>
          <p:cNvPr id="2" name="Group 23"/>
          <p:cNvGrpSpPr>
            <a:grpSpLocks noChangeAspect="1"/>
          </p:cNvGrpSpPr>
          <p:nvPr/>
        </p:nvGrpSpPr>
        <p:grpSpPr bwMode="hidden">
          <a:xfrm>
            <a:off x="282220" y="714191"/>
            <a:ext cx="11631168"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2" name="Title 21"/>
          <p:cNvSpPr>
            <a:spLocks noGrp="1"/>
          </p:cNvSpPr>
          <p:nvPr>
            <p:ph type="title"/>
          </p:nvPr>
        </p:nvSpPr>
        <p:spPr>
          <a:xfrm>
            <a:off x="1219200" y="2286000"/>
            <a:ext cx="44704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02616" y="1828800"/>
            <a:ext cx="5205435"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15818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9" name="Group 8"/>
          <p:cNvGrpSpPr>
            <a:grpSpLocks noChangeAspect="1"/>
          </p:cNvGrpSpPr>
          <p:nvPr/>
        </p:nvGrpSpPr>
        <p:grpSpPr bwMode="hidden">
          <a:xfrm>
            <a:off x="282220" y="5353963"/>
            <a:ext cx="11631168"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1"/>
          <p:cNvSpPr>
            <a:spLocks noGrp="1"/>
          </p:cNvSpPr>
          <p:nvPr>
            <p:ph type="title"/>
          </p:nvPr>
        </p:nvSpPr>
        <p:spPr>
          <a:xfrm>
            <a:off x="6498874" y="338667"/>
            <a:ext cx="5083527"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6491112" y="2785533"/>
            <a:ext cx="5091289"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FDE5AEB-9F46-479D-A130-6465D77CA58C}" type="datetimeFigureOut">
              <a:rPr lang="en-GB" smtClean="0"/>
              <a:t>10/11/2022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3" name="Picture Placeholder 2"/>
          <p:cNvSpPr>
            <a:spLocks noGrp="1"/>
          </p:cNvSpPr>
          <p:nvPr>
            <p:ph type="pic" idx="1"/>
          </p:nvPr>
        </p:nvSpPr>
        <p:spPr>
          <a:xfrm>
            <a:off x="1117600" y="1371600"/>
            <a:ext cx="475488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2143097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DE5AEB-9F46-479D-A130-6465D77CA58C}"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32449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4" name="Date Placeholder 3"/>
          <p:cNvSpPr>
            <a:spLocks noGrp="1"/>
          </p:cNvSpPr>
          <p:nvPr>
            <p:ph type="dt" sz="half" idx="10"/>
          </p:nvPr>
        </p:nvSpPr>
        <p:spPr/>
        <p:txBody>
          <a:bodyPr/>
          <a:lstStyle/>
          <a:p>
            <a:fld id="{7FDE5AEB-9F46-479D-A130-6465D77CA58C}" type="datetimeFigureOut">
              <a:rPr lang="en-GB" smtClean="0"/>
              <a:t>10/11/2022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grpSp>
        <p:nvGrpSpPr>
          <p:cNvPr id="15" name="Group 14"/>
          <p:cNvGrpSpPr>
            <a:grpSpLocks noChangeAspect="1"/>
          </p:cNvGrpSpPr>
          <p:nvPr/>
        </p:nvGrpSpPr>
        <p:grpSpPr bwMode="hidden">
          <a:xfrm>
            <a:off x="282220" y="714191"/>
            <a:ext cx="11631168"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Vertical Title 1"/>
          <p:cNvSpPr>
            <a:spLocks noGrp="1"/>
          </p:cNvSpPr>
          <p:nvPr>
            <p:ph type="title" orient="vert"/>
          </p:nvPr>
        </p:nvSpPr>
        <p:spPr>
          <a:xfrm>
            <a:off x="8839200" y="1447801"/>
            <a:ext cx="27432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09600" y="1447800"/>
            <a:ext cx="80264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57488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304800" y="228600"/>
            <a:ext cx="11594592"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8" name="Group 15"/>
          <p:cNvGrpSpPr>
            <a:grpSpLocks noChangeAspect="1"/>
          </p:cNvGrpSpPr>
          <p:nvPr/>
        </p:nvGrpSpPr>
        <p:grpSpPr bwMode="hidden">
          <a:xfrm>
            <a:off x="282220" y="1679429"/>
            <a:ext cx="11631168"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Placeholder 1"/>
          <p:cNvSpPr>
            <a:spLocks noGrp="1"/>
          </p:cNvSpPr>
          <p:nvPr>
            <p:ph type="title"/>
          </p:nvPr>
        </p:nvSpPr>
        <p:spPr>
          <a:xfrm>
            <a:off x="609600" y="338328"/>
            <a:ext cx="109728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6884896" y="6250165"/>
            <a:ext cx="5048920" cy="365125"/>
          </a:xfrm>
          <a:prstGeom prst="rect">
            <a:avLst/>
          </a:prstGeom>
        </p:spPr>
        <p:txBody>
          <a:bodyPr vert="horz" lIns="91440" tIns="45720" rIns="91440" bIns="45720" rtlCol="0" anchor="ctr"/>
          <a:lstStyle>
            <a:lvl1pPr algn="r">
              <a:defRPr sz="1000">
                <a:solidFill>
                  <a:schemeClr val="tx2"/>
                </a:solidFill>
              </a:defRPr>
            </a:lvl1pPr>
          </a:lstStyle>
          <a:p>
            <a:fld id="{7FDE5AEB-9F46-479D-A130-6465D77CA58C}" type="datetimeFigureOut">
              <a:rPr lang="en-GB" smtClean="0"/>
              <a:t>10/11/2022</a:t>
            </a:fld>
            <a:endParaRPr lang="en-GB"/>
          </a:p>
        </p:txBody>
      </p:sp>
      <p:sp>
        <p:nvSpPr>
          <p:cNvPr id="5" name="Footer Placeholder 4"/>
          <p:cNvSpPr>
            <a:spLocks noGrp="1"/>
          </p:cNvSpPr>
          <p:nvPr>
            <p:ph type="ftr" sz="quarter" idx="3"/>
          </p:nvPr>
        </p:nvSpPr>
        <p:spPr>
          <a:xfrm>
            <a:off x="258185" y="6250165"/>
            <a:ext cx="504892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5321451" y="6250164"/>
            <a:ext cx="1549101" cy="365125"/>
          </a:xfrm>
          <a:prstGeom prst="rect">
            <a:avLst/>
          </a:prstGeom>
        </p:spPr>
        <p:txBody>
          <a:bodyPr vert="horz" lIns="91440" tIns="45720" rIns="91440" bIns="45720" rtlCol="0" anchor="ctr"/>
          <a:lstStyle>
            <a:lvl1pPr algn="ctr">
              <a:defRPr sz="1000">
                <a:solidFill>
                  <a:schemeClr val="tx2"/>
                </a:solidFill>
              </a:defRPr>
            </a:lvl1pPr>
          </a:lstStyle>
          <a:p>
            <a:fld id="{7654AE26-74E0-4FED-9578-770DD794DA9C}" type="slidenum">
              <a:rPr lang="en-GB" smtClean="0"/>
              <a:t>‹#›</a:t>
            </a:fld>
            <a:endParaRPr lang="en-GB"/>
          </a:p>
        </p:txBody>
      </p:sp>
      <p:sp>
        <p:nvSpPr>
          <p:cNvPr id="3" name="Text Placeholder 2"/>
          <p:cNvSpPr>
            <a:spLocks noGrp="1"/>
          </p:cNvSpPr>
          <p:nvPr>
            <p:ph type="body" idx="1"/>
          </p:nvPr>
        </p:nvSpPr>
        <p:spPr>
          <a:xfrm>
            <a:off x="1162757" y="2675467"/>
            <a:ext cx="9877777" cy="345069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503242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assets.publishing.service.gov.uk/government/uploads/system/uploads/attachment_data/file/335186/PRIMARY_national_curriculum_-_English_220714.pdf"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6.xml"/><Relationship Id="rId7" Type="http://schemas.openxmlformats.org/officeDocument/2006/relationships/image" Target="../media/image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13" Type="http://schemas.openxmlformats.org/officeDocument/2006/relationships/image" Target="../media/image9.png"/><Relationship Id="rId3" Type="http://schemas.openxmlformats.org/officeDocument/2006/relationships/slideLayout" Target="../slideLayouts/slideLayout6.xml"/><Relationship Id="rId7" Type="http://schemas.openxmlformats.org/officeDocument/2006/relationships/image" Target="../media/image12.jpeg"/><Relationship Id="rId12" Type="http://schemas.openxmlformats.org/officeDocument/2006/relationships/image" Target="../media/image17.jpe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1.jpeg"/><Relationship Id="rId11" Type="http://schemas.openxmlformats.org/officeDocument/2006/relationships/image" Target="../media/image16.jpe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notesSlide" Target="../notesSlides/notesSlide2.xml"/><Relationship Id="rId9" Type="http://schemas.openxmlformats.org/officeDocument/2006/relationships/image" Target="../media/image14.jpeg"/></Relationships>
</file>

<file path=ppt/slides/_rels/slide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slideLayout" Target="../slideLayouts/slideLayout6.xml"/><Relationship Id="rId7" Type="http://schemas.openxmlformats.org/officeDocument/2006/relationships/image" Target="../media/image20.jpe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9.jpeg"/><Relationship Id="rId11" Type="http://schemas.openxmlformats.org/officeDocument/2006/relationships/image" Target="../media/image9.pn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notesSlide" Target="../notesSlides/notesSlide3.xml"/><Relationship Id="rId9" Type="http://schemas.openxmlformats.org/officeDocument/2006/relationships/image" Target="../media/image22.jpeg"/></Relationships>
</file>

<file path=ppt/slides/_rels/slide8.xml.rels><?xml version="1.0" encoding="UTF-8" standalone="yes"?>
<Relationships xmlns="http://schemas.openxmlformats.org/package/2006/relationships"><Relationship Id="rId8" Type="http://schemas.openxmlformats.org/officeDocument/2006/relationships/image" Target="../media/image26.jpeg"/><Relationship Id="rId13" Type="http://schemas.openxmlformats.org/officeDocument/2006/relationships/image" Target="../media/image9.png"/><Relationship Id="rId3" Type="http://schemas.openxmlformats.org/officeDocument/2006/relationships/slideLayout" Target="../slideLayouts/slideLayout6.xml"/><Relationship Id="rId7" Type="http://schemas.openxmlformats.org/officeDocument/2006/relationships/image" Target="../media/image25.jpeg"/><Relationship Id="rId12" Type="http://schemas.openxmlformats.org/officeDocument/2006/relationships/image" Target="../media/image30.jpe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4.jpeg"/><Relationship Id="rId11" Type="http://schemas.openxmlformats.org/officeDocument/2006/relationships/image" Target="../media/image29.jpeg"/><Relationship Id="rId5" Type="http://schemas.openxmlformats.org/officeDocument/2006/relationships/image" Target="../media/image5.png"/><Relationship Id="rId10" Type="http://schemas.openxmlformats.org/officeDocument/2006/relationships/image" Target="../media/image28.jpeg"/><Relationship Id="rId4" Type="http://schemas.openxmlformats.org/officeDocument/2006/relationships/notesSlide" Target="../notesSlides/notesSlide4.xml"/><Relationship Id="rId9" Type="http://schemas.openxmlformats.org/officeDocument/2006/relationships/image" Target="../media/image27.jpeg"/></Relationships>
</file>

<file path=ppt/slides/_rels/slide9.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slideLayout" Target="../slideLayouts/slideLayout6.xml"/><Relationship Id="rId7" Type="http://schemas.openxmlformats.org/officeDocument/2006/relationships/image" Target="../media/image32.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1.jpeg"/><Relationship Id="rId11" Type="http://schemas.openxmlformats.org/officeDocument/2006/relationships/image" Target="../media/image9.png"/><Relationship Id="rId5" Type="http://schemas.openxmlformats.org/officeDocument/2006/relationships/image" Target="../media/image5.png"/><Relationship Id="rId10" Type="http://schemas.openxmlformats.org/officeDocument/2006/relationships/image" Target="../media/image35.gif"/><Relationship Id="rId4" Type="http://schemas.openxmlformats.org/officeDocument/2006/relationships/notesSlide" Target="../notesSlides/notesSlide5.xml"/><Relationship Id="rId9" Type="http://schemas.openxmlformats.org/officeDocument/2006/relationships/image" Target="../media/image34.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9.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38.png"/><Relationship Id="rId5" Type="http://schemas.openxmlformats.org/officeDocument/2006/relationships/image" Target="../media/image37.jpeg"/><Relationship Id="rId4" Type="http://schemas.openxmlformats.org/officeDocument/2006/relationships/image" Target="../media/image36.png"/></Relationships>
</file>

<file path=ppt/slides/_rels/slide1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hyperlink" Target="https://www.primarygames.co.uk/SplatSquares_WebGL/index.html" TargetMode="External"/><Relationship Id="rId7" Type="http://schemas.openxmlformats.org/officeDocument/2006/relationships/image" Target="../media/image42.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41.png"/><Relationship Id="rId5" Type="http://schemas.openxmlformats.org/officeDocument/2006/relationships/hyperlink" Target="https://freeonlinedice.com/" TargetMode="External"/><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45.jpeg"/><Relationship Id="rId4" Type="http://schemas.openxmlformats.org/officeDocument/2006/relationships/image" Target="../media/image44.png"/></Relationships>
</file>

<file path=ppt/slides/_rels/slide13.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5.png"/><Relationship Id="rId7" Type="http://schemas.openxmlformats.org/officeDocument/2006/relationships/image" Target="../media/image49.jpe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 Id="rId9" Type="http://schemas.openxmlformats.org/officeDocument/2006/relationships/image" Target="../media/image51.png"/></Relationships>
</file>

<file path=ppt/slides/_rels/slide1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6.xml"/><Relationship Id="rId5" Type="http://schemas.openxmlformats.org/officeDocument/2006/relationships/image" Target="../media/image55.png"/><Relationship Id="rId4" Type="http://schemas.openxmlformats.org/officeDocument/2006/relationships/image" Target="../media/image5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6.xml"/><Relationship Id="rId5" Type="http://schemas.openxmlformats.org/officeDocument/2006/relationships/image" Target="../media/image59.png"/><Relationship Id="rId4" Type="http://schemas.openxmlformats.org/officeDocument/2006/relationships/image" Target="../media/image58.png"/></Relationships>
</file>

<file path=ppt/slides/_rels/slide1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6.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jpeg"/></Relationships>
</file>

<file path=ppt/slides/_rels/slide1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6.xml"/><Relationship Id="rId4" Type="http://schemas.openxmlformats.org/officeDocument/2006/relationships/image" Target="../media/image67.png"/></Relationships>
</file>

<file path=ppt/slides/_rels/slide1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6.xml"/><Relationship Id="rId5" Type="http://schemas.openxmlformats.org/officeDocument/2006/relationships/image" Target="../media/image71.png"/><Relationship Id="rId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319" y="524065"/>
            <a:ext cx="10401721" cy="5548301"/>
          </a:xfrm>
        </p:spPr>
        <p:txBody>
          <a:bodyPr>
            <a:normAutofit/>
          </a:bodyPr>
          <a:lstStyle/>
          <a:p>
            <a:r>
              <a:rPr lang="en-GB" sz="5400" dirty="0" smtClean="0">
                <a:solidFill>
                  <a:schemeClr val="tx1"/>
                </a:solidFill>
                <a:latin typeface="XCCW Joined 4a" panose="03050602040000000000" pitchFamily="66" charset="0"/>
              </a:rPr>
              <a:t>Maths at Great Binfields</a:t>
            </a:r>
            <a:br>
              <a:rPr lang="en-GB" sz="5400" dirty="0" smtClean="0">
                <a:solidFill>
                  <a:schemeClr val="tx1"/>
                </a:solidFill>
                <a:latin typeface="XCCW Joined 4a" panose="03050602040000000000" pitchFamily="66" charset="0"/>
              </a:rPr>
            </a:br>
            <a:r>
              <a:rPr lang="en-GB" sz="5400" dirty="0" smtClean="0">
                <a:solidFill>
                  <a:schemeClr val="tx1"/>
                </a:solidFill>
                <a:latin typeface="XCCW Joined 4a" panose="03050602040000000000" pitchFamily="66" charset="0"/>
              </a:rPr>
              <a:t/>
            </a:r>
            <a:br>
              <a:rPr lang="en-GB" sz="5400" dirty="0" smtClean="0">
                <a:solidFill>
                  <a:schemeClr val="tx1"/>
                </a:solidFill>
                <a:latin typeface="XCCW Joined 4a" panose="03050602040000000000" pitchFamily="66" charset="0"/>
              </a:rPr>
            </a:br>
            <a:r>
              <a:rPr lang="en-GB" sz="4000" dirty="0" smtClean="0">
                <a:solidFill>
                  <a:schemeClr val="tx1"/>
                </a:solidFill>
                <a:latin typeface="XCCW Joined 4a" panose="03050602040000000000" pitchFamily="66" charset="0"/>
              </a:rPr>
              <a:t/>
            </a:r>
            <a:br>
              <a:rPr lang="en-GB" sz="4000" dirty="0" smtClean="0">
                <a:solidFill>
                  <a:schemeClr val="tx1"/>
                </a:solidFill>
                <a:latin typeface="XCCW Joined 4a" panose="03050602040000000000" pitchFamily="66" charset="0"/>
              </a:rPr>
            </a:br>
            <a:r>
              <a:rPr lang="en-GB" sz="4000" dirty="0" smtClean="0">
                <a:solidFill>
                  <a:schemeClr val="tx1"/>
                </a:solidFill>
                <a:latin typeface="XCCW Joined 4a" panose="03050602040000000000" pitchFamily="66" charset="0"/>
              </a:rPr>
              <a:t>Resources that </a:t>
            </a:r>
            <a:r>
              <a:rPr lang="en-GB" sz="4000" dirty="0" smtClean="0">
                <a:solidFill>
                  <a:schemeClr val="tx1"/>
                </a:solidFill>
                <a:latin typeface="XCCW Joined 4a" panose="03050602040000000000" pitchFamily="66" charset="0"/>
              </a:rPr>
              <a:t>you </a:t>
            </a:r>
            <a:r>
              <a:rPr lang="en-GB" sz="4000" dirty="0" smtClean="0">
                <a:solidFill>
                  <a:schemeClr val="tx1"/>
                </a:solidFill>
                <a:latin typeface="XCCW Joined 4a" panose="03050602040000000000" pitchFamily="66" charset="0"/>
              </a:rPr>
              <a:t>can use at home to support </a:t>
            </a:r>
            <a:r>
              <a:rPr lang="en-GB" sz="4000" dirty="0" smtClean="0">
                <a:solidFill>
                  <a:schemeClr val="tx1"/>
                </a:solidFill>
                <a:latin typeface="XCCW Joined 4a" panose="03050602040000000000" pitchFamily="66" charset="0"/>
              </a:rPr>
              <a:t>your </a:t>
            </a:r>
            <a:r>
              <a:rPr lang="en-GB" sz="4000" dirty="0" smtClean="0">
                <a:solidFill>
                  <a:schemeClr val="tx1"/>
                </a:solidFill>
                <a:latin typeface="XCCW Joined 4a" panose="03050602040000000000" pitchFamily="66" charset="0"/>
              </a:rPr>
              <a:t>child’s maths understanding and learning.</a:t>
            </a:r>
            <a:endParaRPr lang="en-GB" sz="2000" dirty="0">
              <a:solidFill>
                <a:srgbClr val="002060"/>
              </a:solidFill>
              <a:latin typeface="XCCW Joined 4a" panose="03050602040000000000" pitchFamily="66" charset="0"/>
            </a:endParaRPr>
          </a:p>
        </p:txBody>
      </p:sp>
      <p:pic>
        <p:nvPicPr>
          <p:cNvPr id="3" name="Pictur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00492" y="4536809"/>
            <a:ext cx="2190700" cy="2155649"/>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22522" y="2763009"/>
            <a:ext cx="1497864" cy="1070415"/>
          </a:xfrm>
          <a:prstGeom prst="rect">
            <a:avLst/>
          </a:prstGeom>
        </p:spPr>
      </p:pic>
    </p:spTree>
    <p:extLst>
      <p:ext uri="{BB962C8B-B14F-4D97-AF65-F5344CB8AC3E}">
        <p14:creationId xmlns:p14="http://schemas.microsoft.com/office/powerpoint/2010/main" val="10031219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28319"/>
            <a:ext cx="10972800" cy="1789693"/>
          </a:xfrm>
        </p:spPr>
        <p:txBody>
          <a:bodyPr>
            <a:noAutofit/>
          </a:bodyPr>
          <a:lstStyle/>
          <a:p>
            <a:pPr algn="ctr"/>
            <a:r>
              <a:rPr lang="en-GB" sz="5400" dirty="0" smtClean="0">
                <a:solidFill>
                  <a:schemeClr val="tx1"/>
                </a:solidFill>
                <a:latin typeface="XCCW Joined 4a" panose="03050602040000000000" pitchFamily="66" charset="0"/>
                <a:cs typeface="Calibri" panose="020F0502020204030204" pitchFamily="34" charset="0"/>
              </a:rPr>
              <a:t>Importance of Resources</a:t>
            </a:r>
            <a:br>
              <a:rPr lang="en-GB" sz="5400" dirty="0" smtClean="0">
                <a:solidFill>
                  <a:schemeClr val="tx1"/>
                </a:solidFill>
                <a:latin typeface="XCCW Joined 4a" panose="03050602040000000000" pitchFamily="66" charset="0"/>
                <a:cs typeface="Calibri" panose="020F0502020204030204" pitchFamily="34" charset="0"/>
              </a:rPr>
            </a:br>
            <a:endParaRPr lang="en-GB" sz="5400" dirty="0">
              <a:solidFill>
                <a:schemeClr val="tx1"/>
              </a:solidFill>
              <a:latin typeface="XCCW Joined 4a" panose="03050602040000000000" pitchFamily="66" charset="0"/>
              <a:cs typeface="Calibri" panose="020F0502020204030204" pitchFamily="34" charset="0"/>
            </a:endParaRPr>
          </a:p>
        </p:txBody>
      </p:sp>
      <p:sp>
        <p:nvSpPr>
          <p:cNvPr id="4" name="Rectangle 3"/>
          <p:cNvSpPr/>
          <p:nvPr/>
        </p:nvSpPr>
        <p:spPr>
          <a:xfrm>
            <a:off x="187234" y="2598521"/>
            <a:ext cx="11395166" cy="4154984"/>
          </a:xfrm>
          <a:prstGeom prst="rect">
            <a:avLst/>
          </a:prstGeom>
        </p:spPr>
        <p:txBody>
          <a:bodyPr wrap="square">
            <a:spAutoFit/>
          </a:bodyPr>
          <a:lstStyle/>
          <a:p>
            <a:pPr algn="ctr"/>
            <a:r>
              <a:rPr lang="en-GB" sz="2400" dirty="0" smtClean="0">
                <a:latin typeface="XCCW Joined 4a" panose="03050602040000000000"/>
              </a:rPr>
              <a:t>Resources can </a:t>
            </a:r>
            <a:r>
              <a:rPr lang="en-GB" sz="2400" dirty="0">
                <a:latin typeface="XCCW Joined 4a" panose="03050602040000000000"/>
              </a:rPr>
              <a:t>be powerful tools to support sense making, mathematical thinking and reasoning </a:t>
            </a:r>
            <a:r>
              <a:rPr lang="en-GB" sz="2400" dirty="0" smtClean="0">
                <a:latin typeface="XCCW Joined 4a" panose="03050602040000000000"/>
              </a:rPr>
              <a:t>skills.</a:t>
            </a:r>
          </a:p>
          <a:p>
            <a:pPr algn="ctr"/>
            <a:endParaRPr lang="en-GB" sz="2400" dirty="0" smtClean="0">
              <a:latin typeface="XCCW Joined 4a" panose="03050602040000000000"/>
            </a:endParaRPr>
          </a:p>
          <a:p>
            <a:pPr algn="ctr"/>
            <a:r>
              <a:rPr lang="en-GB" sz="2400" dirty="0" smtClean="0">
                <a:latin typeface="XCCW Joined 4a" panose="03050602040000000000"/>
              </a:rPr>
              <a:t>They help our children to be able to practically engage with new learning and to support their ability to visualise new concepts and knowledge. </a:t>
            </a:r>
          </a:p>
          <a:p>
            <a:endParaRPr lang="en-GB" sz="2400" dirty="0">
              <a:latin typeface="XCCW Joined 4a" panose="03050602040000000000"/>
              <a:cs typeface="Calibri Light" panose="020F0302020204030204" pitchFamily="34" charset="0"/>
              <a:hlinkClick r:id="rId2"/>
            </a:endParaRPr>
          </a:p>
          <a:p>
            <a:pPr algn="ctr"/>
            <a:r>
              <a:rPr lang="en-GB" sz="2400" dirty="0" smtClean="0">
                <a:latin typeface="XCCW Joined 4a" panose="03050602040000000000"/>
                <a:cs typeface="Calibri Light" panose="020F0302020204030204" pitchFamily="34" charset="0"/>
              </a:rPr>
              <a:t>At Great Binfields, we apply a CPA approach to Maths learning which embeds the importance of using physical resources to support learning opportunities. </a:t>
            </a:r>
          </a:p>
          <a:p>
            <a:pPr algn="ctr"/>
            <a:r>
              <a:rPr lang="en-GB" sz="2400" dirty="0" smtClean="0">
                <a:latin typeface="XCCW Joined 4a" panose="03050602040000000000"/>
                <a:cs typeface="Calibri Light" panose="020F0302020204030204" pitchFamily="34" charset="0"/>
              </a:rPr>
              <a:t>Read on to find out more about this approach.</a:t>
            </a:r>
            <a:endParaRPr lang="en-GB" dirty="0">
              <a:latin typeface="Calibri Light" panose="020F0302020204030204" pitchFamily="34" charset="0"/>
              <a:cs typeface="Calibri Light" panose="020F0302020204030204" pitchFamily="34" charset="0"/>
              <a:hlinkClick r:id="rId2"/>
            </a:endParaRPr>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443063" y="6020503"/>
            <a:ext cx="748937" cy="733002"/>
          </a:xfrm>
          <a:prstGeom prst="rect">
            <a:avLst/>
          </a:prstGeom>
        </p:spPr>
      </p:pic>
    </p:spTree>
    <p:extLst>
      <p:ext uri="{BB962C8B-B14F-4D97-AF65-F5344CB8AC3E}">
        <p14:creationId xmlns:p14="http://schemas.microsoft.com/office/powerpoint/2010/main" val="13676373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2663" y="297691"/>
            <a:ext cx="10972800" cy="1789693"/>
          </a:xfrm>
        </p:spPr>
        <p:txBody>
          <a:bodyPr>
            <a:noAutofit/>
          </a:bodyPr>
          <a:lstStyle/>
          <a:p>
            <a:pPr algn="ctr"/>
            <a:r>
              <a:rPr lang="en-GB" sz="5400" dirty="0" smtClean="0">
                <a:solidFill>
                  <a:schemeClr val="tx1"/>
                </a:solidFill>
                <a:latin typeface="XCCW Joined 4a" panose="03050602040000000000" pitchFamily="66" charset="0"/>
                <a:cs typeface="Calibri" panose="020F0502020204030204" pitchFamily="34" charset="0"/>
              </a:rPr>
              <a:t>CPA Approach</a:t>
            </a:r>
            <a:endParaRPr lang="en-GB" sz="5400" dirty="0">
              <a:solidFill>
                <a:schemeClr val="tx1"/>
              </a:solidFill>
              <a:latin typeface="XCCW Joined 4a" panose="03050602040000000000" pitchFamily="66" charset="0"/>
              <a:cs typeface="Calibri" panose="020F0502020204030204" pitchFamily="34" charset="0"/>
            </a:endParaRPr>
          </a:p>
        </p:txBody>
      </p:sp>
      <p:pic>
        <p:nvPicPr>
          <p:cNvPr id="6" name="Pictur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75330" y="5259213"/>
            <a:ext cx="1526776" cy="1494292"/>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65733" y="1732490"/>
            <a:ext cx="9086659" cy="4748513"/>
          </a:xfrm>
          <a:prstGeom prst="rect">
            <a:avLst/>
          </a:prstGeom>
        </p:spPr>
      </p:pic>
    </p:spTree>
    <p:extLst>
      <p:ext uri="{BB962C8B-B14F-4D97-AF65-F5344CB8AC3E}">
        <p14:creationId xmlns:p14="http://schemas.microsoft.com/office/powerpoint/2010/main" val="38713404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3474" y="0"/>
            <a:ext cx="10972800" cy="1789693"/>
          </a:xfrm>
        </p:spPr>
        <p:txBody>
          <a:bodyPr>
            <a:noAutofit/>
          </a:bodyPr>
          <a:lstStyle/>
          <a:p>
            <a:pPr algn="ctr"/>
            <a:r>
              <a:rPr lang="en-GB" sz="4800" dirty="0" smtClean="0">
                <a:solidFill>
                  <a:schemeClr val="tx1"/>
                </a:solidFill>
                <a:latin typeface="XCCW Joined 4a" panose="03050602040000000000" pitchFamily="66" charset="0"/>
                <a:cs typeface="Calibri" panose="020F0502020204030204" pitchFamily="34" charset="0"/>
              </a:rPr>
              <a:t>What is CPA?</a:t>
            </a:r>
            <a:endParaRPr lang="en-GB" sz="4800" dirty="0">
              <a:solidFill>
                <a:schemeClr val="tx1"/>
              </a:solidFill>
              <a:latin typeface="XCCW Joined 4a" panose="03050602040000000000" pitchFamily="66" charset="0"/>
              <a:cs typeface="Calibri" panose="020F0502020204030204" pitchFamily="34" charset="0"/>
            </a:endParaRPr>
          </a:p>
        </p:txBody>
      </p:sp>
      <p:pic>
        <p:nvPicPr>
          <p:cNvPr id="6" name="Picture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74594" y="5943599"/>
            <a:ext cx="827511" cy="809905"/>
          </a:xfrm>
          <a:prstGeom prst="rect">
            <a:avLst/>
          </a:prstGeom>
        </p:spPr>
      </p:pic>
      <p:sp>
        <p:nvSpPr>
          <p:cNvPr id="5" name="TextBox 4"/>
          <p:cNvSpPr txBox="1"/>
          <p:nvPr/>
        </p:nvSpPr>
        <p:spPr>
          <a:xfrm>
            <a:off x="229548" y="1859858"/>
            <a:ext cx="11326726" cy="4893647"/>
          </a:xfrm>
          <a:prstGeom prst="rect">
            <a:avLst/>
          </a:prstGeom>
          <a:noFill/>
        </p:spPr>
        <p:txBody>
          <a:bodyPr wrap="square" rtlCol="0">
            <a:spAutoFit/>
          </a:bodyPr>
          <a:lstStyle/>
          <a:p>
            <a:pPr algn="ctr"/>
            <a:r>
              <a:rPr lang="en-GB" b="1" dirty="0" smtClean="0">
                <a:latin typeface="XCCW Joined 4a" panose="03050602040000000000"/>
              </a:rPr>
              <a:t>C is for concrete</a:t>
            </a:r>
            <a:r>
              <a:rPr lang="en-GB" dirty="0" smtClean="0">
                <a:latin typeface="XCCW Joined 4a" panose="03050602040000000000"/>
              </a:rPr>
              <a:t>. </a:t>
            </a:r>
            <a:r>
              <a:rPr lang="en-GB" dirty="0">
                <a:latin typeface="XCCW Joined 4a" panose="03050602040000000000"/>
              </a:rPr>
              <a:t> </a:t>
            </a:r>
            <a:r>
              <a:rPr lang="en-GB" dirty="0" smtClean="0">
                <a:latin typeface="XCCW Joined 4a" panose="03050602040000000000"/>
              </a:rPr>
              <a:t>New </a:t>
            </a:r>
            <a:r>
              <a:rPr lang="en-GB" dirty="0">
                <a:latin typeface="XCCW Joined 4a" panose="03050602040000000000"/>
              </a:rPr>
              <a:t>concepts are introduced through the use of physical objects or practical equipment. These can be physically handled, enabling children to explore different mathematical concepts. These are sometimes referred to as maths manipulatives and can include ordinary household items such as straws or dice, or specific mathematical resources such as dienes or N</a:t>
            </a:r>
            <a:r>
              <a:rPr lang="en-GB" dirty="0" smtClean="0">
                <a:latin typeface="XCCW Joined 4a" panose="03050602040000000000"/>
              </a:rPr>
              <a:t>umicon</a:t>
            </a:r>
            <a:r>
              <a:rPr lang="en-GB" dirty="0">
                <a:latin typeface="XCCW Joined 4a" panose="03050602040000000000"/>
              </a:rPr>
              <a:t>. </a:t>
            </a:r>
            <a:endParaRPr lang="en-GB" dirty="0" smtClean="0">
              <a:latin typeface="XCCW Joined 4a" panose="03050602040000000000"/>
            </a:endParaRPr>
          </a:p>
          <a:p>
            <a:pPr algn="ctr"/>
            <a:endParaRPr lang="en-GB" dirty="0">
              <a:latin typeface="XCCW Joined 4a" panose="03050602040000000000"/>
            </a:endParaRPr>
          </a:p>
          <a:p>
            <a:pPr algn="ctr"/>
            <a:r>
              <a:rPr lang="en-GB" b="1" dirty="0" smtClean="0">
                <a:latin typeface="XCCW Joined 4a" panose="03050602040000000000"/>
              </a:rPr>
              <a:t>P is for pictorial</a:t>
            </a:r>
            <a:r>
              <a:rPr lang="en-GB" dirty="0" smtClean="0">
                <a:latin typeface="XCCW Joined 4a" panose="03050602040000000000"/>
              </a:rPr>
              <a:t>. </a:t>
            </a:r>
            <a:r>
              <a:rPr lang="en-GB" dirty="0">
                <a:latin typeface="XCCW Joined 4a" panose="03050602040000000000"/>
              </a:rPr>
              <a:t>Once children are confident with a concept using concrete resources, they progress </a:t>
            </a:r>
            <a:r>
              <a:rPr lang="en-GB" dirty="0" smtClean="0">
                <a:latin typeface="XCCW Joined 4a" panose="03050602040000000000"/>
              </a:rPr>
              <a:t>to pictorial representations.</a:t>
            </a:r>
            <a:r>
              <a:rPr lang="en-GB" dirty="0">
                <a:latin typeface="XCCW Joined 4a" panose="03050602040000000000"/>
              </a:rPr>
              <a:t> By doing this, they are no longer manipulating the physical resources, but still benefit  from the visual support the resources </a:t>
            </a:r>
            <a:r>
              <a:rPr lang="en-GB" dirty="0" smtClean="0">
                <a:latin typeface="XCCW Joined 4a" panose="03050602040000000000"/>
              </a:rPr>
              <a:t>provides.</a:t>
            </a:r>
          </a:p>
          <a:p>
            <a:pPr algn="ctr"/>
            <a:endParaRPr lang="en-GB" dirty="0">
              <a:latin typeface="XCCW Joined 4a" panose="03050602040000000000"/>
            </a:endParaRPr>
          </a:p>
          <a:p>
            <a:pPr algn="ctr"/>
            <a:r>
              <a:rPr lang="en-GB" b="1" dirty="0" smtClean="0">
                <a:latin typeface="XCCW Joined 4a" panose="03050602040000000000"/>
              </a:rPr>
              <a:t>A is for abstract</a:t>
            </a:r>
            <a:r>
              <a:rPr lang="en-GB" dirty="0" smtClean="0">
                <a:latin typeface="XCCW Joined 4a" panose="03050602040000000000"/>
              </a:rPr>
              <a:t>. </a:t>
            </a:r>
            <a:r>
              <a:rPr lang="en-GB" dirty="0">
                <a:latin typeface="XCCW Joined 4a" panose="03050602040000000000"/>
              </a:rPr>
              <a:t>Once children have a secure understanding of the concept through the use of concrete resources and visual images, they are then able to move on to the abstract stage. Here, children are using </a:t>
            </a:r>
            <a:r>
              <a:rPr lang="en-GB" dirty="0" smtClean="0">
                <a:latin typeface="XCCW Joined 4a" panose="03050602040000000000"/>
              </a:rPr>
              <a:t>symbols </a:t>
            </a:r>
            <a:r>
              <a:rPr lang="en-GB" dirty="0">
                <a:latin typeface="XCCW Joined 4a" panose="03050602040000000000"/>
              </a:rPr>
              <a:t>to </a:t>
            </a:r>
            <a:r>
              <a:rPr lang="en-GB" dirty="0" smtClean="0">
                <a:latin typeface="XCCW Joined 4a" panose="03050602040000000000"/>
              </a:rPr>
              <a:t>solve problems. </a:t>
            </a:r>
            <a:r>
              <a:rPr lang="en-GB" dirty="0">
                <a:latin typeface="XCCW Joined 4a" panose="03050602040000000000"/>
              </a:rPr>
              <a:t>To be able to access this stage effectively, children need access to the previous two stages alongside it</a:t>
            </a:r>
            <a:r>
              <a:rPr lang="en-GB" sz="2400" dirty="0">
                <a:latin typeface="XCCW Joined 4a" panose="03050602040000000000"/>
              </a:rPr>
              <a:t>.</a:t>
            </a:r>
            <a:endParaRPr lang="en-GB" sz="2400" dirty="0" smtClean="0">
              <a:latin typeface="XCCW Joined 4a" panose="03050602040000000000"/>
            </a:endParaRPr>
          </a:p>
        </p:txBody>
      </p:sp>
    </p:spTree>
    <p:extLst>
      <p:ext uri="{BB962C8B-B14F-4D97-AF65-F5344CB8AC3E}">
        <p14:creationId xmlns:p14="http://schemas.microsoft.com/office/powerpoint/2010/main" val="7517152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84456" y="4889406"/>
            <a:ext cx="1526776" cy="1494292"/>
          </a:xfrm>
          <a:prstGeom prst="rect">
            <a:avLst/>
          </a:prstGeom>
        </p:spPr>
      </p:pic>
      <p:sp>
        <p:nvSpPr>
          <p:cNvPr id="5" name="Title 4"/>
          <p:cNvSpPr>
            <a:spLocks noGrp="1"/>
          </p:cNvSpPr>
          <p:nvPr>
            <p:ph type="title"/>
          </p:nvPr>
        </p:nvSpPr>
        <p:spPr/>
        <p:txBody>
          <a:bodyPr>
            <a:normAutofit fontScale="90000"/>
          </a:bodyPr>
          <a:lstStyle/>
          <a:p>
            <a:r>
              <a:rPr lang="en-GB" dirty="0" smtClean="0">
                <a:solidFill>
                  <a:schemeClr val="tx1"/>
                </a:solidFill>
                <a:latin typeface="XCCW Joined 4a" panose="03050602040000000000"/>
              </a:rPr>
              <a:t>Resources you can use at home</a:t>
            </a:r>
            <a:endParaRPr lang="en-GB" dirty="0">
              <a:solidFill>
                <a:schemeClr val="tx1"/>
              </a:solidFill>
              <a:latin typeface="XCCW Joined 4a" panose="03050602040000000000"/>
            </a:endParaRPr>
          </a:p>
        </p:txBody>
      </p:sp>
      <p:pic>
        <p:nvPicPr>
          <p:cNvPr id="10" name="Picture 2" descr="Selling Your Home - Fast Sale Homes"/>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852160" y="2425900"/>
            <a:ext cx="6209211" cy="42822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Numberblocks - CBeebies - BBC"/>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338900" y="4140927"/>
            <a:ext cx="4563890" cy="2567188"/>
          </a:xfrm>
          <a:prstGeom prst="rect">
            <a:avLst/>
          </a:prstGeom>
          <a:noFill/>
          <a:extLst>
            <a:ext uri="{909E8E84-426E-40DD-AFC4-6F175D3DCCD1}">
              <a14:hiddenFill xmlns:a14="http://schemas.microsoft.com/office/drawing/2010/main">
                <a:solidFill>
                  <a:srgbClr val="FFFFFF"/>
                </a:solidFill>
              </a14:hiddenFill>
            </a:ext>
          </a:extLst>
        </p:spPr>
      </p:pic>
      <p:pic>
        <p:nvPicPr>
          <p:cNvPr id="2" name="open page for resource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743044" y="2260725"/>
            <a:ext cx="609600" cy="609600"/>
          </a:xfrm>
          <a:prstGeom prst="rect">
            <a:avLst/>
          </a:prstGeom>
        </p:spPr>
      </p:pic>
    </p:spTree>
    <p:extLst>
      <p:ext uri="{BB962C8B-B14F-4D97-AF65-F5344CB8AC3E}">
        <p14:creationId xmlns:p14="http://schemas.microsoft.com/office/powerpoint/2010/main" val="25875198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56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05912" y="501134"/>
            <a:ext cx="9221491" cy="646331"/>
          </a:xfrm>
          <a:prstGeom prst="rect">
            <a:avLst/>
          </a:prstGeom>
        </p:spPr>
        <p:txBody>
          <a:bodyPr wrap="square">
            <a:spAutoFit/>
          </a:bodyPr>
          <a:lstStyle/>
          <a:p>
            <a:pPr algn="ctr"/>
            <a:r>
              <a:rPr lang="en-GB" sz="3600" dirty="0">
                <a:latin typeface="XCCW Joined 4a" panose="03050602040000000000"/>
              </a:rPr>
              <a:t>Alternatives to maths resources</a:t>
            </a:r>
          </a:p>
        </p:txBody>
      </p:sp>
      <p:pic>
        <p:nvPicPr>
          <p:cNvPr id="8" name="Picture 2" descr="50pcs Round Maths Counters Games Sorting Counting Games Numeracy  Educational Toy | eBay"/>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151708" y="1491117"/>
            <a:ext cx="1582783" cy="158278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Smarties - Wikipedi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8384179" y="1688087"/>
            <a:ext cx="2142308" cy="98010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332411" y="1454781"/>
            <a:ext cx="10202091" cy="369332"/>
          </a:xfrm>
          <a:prstGeom prst="rect">
            <a:avLst/>
          </a:prstGeom>
          <a:noFill/>
        </p:spPr>
        <p:txBody>
          <a:bodyPr wrap="square" rtlCol="0">
            <a:spAutoFit/>
          </a:bodyPr>
          <a:lstStyle/>
          <a:p>
            <a:r>
              <a:rPr lang="en-GB" dirty="0" smtClean="0"/>
              <a:t>Counters		                     or you could use……		                       Smarties</a:t>
            </a:r>
            <a:endParaRPr lang="en-GB" dirty="0"/>
          </a:p>
        </p:txBody>
      </p:sp>
      <p:pic>
        <p:nvPicPr>
          <p:cNvPr id="13" name="Picture 6" descr="Mathematical Shape Models – kaywolabs"/>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151708" y="3449055"/>
            <a:ext cx="1324791" cy="132479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Student Packs - UniKitOut | Food Cupboard Starter Kit"/>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8501746" y="3449055"/>
            <a:ext cx="2125365" cy="145997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151709" y="3009928"/>
            <a:ext cx="10202091" cy="369332"/>
          </a:xfrm>
          <a:prstGeom prst="rect">
            <a:avLst/>
          </a:prstGeom>
          <a:noFill/>
        </p:spPr>
        <p:txBody>
          <a:bodyPr wrap="square" rtlCol="0">
            <a:spAutoFit/>
          </a:bodyPr>
          <a:lstStyle/>
          <a:p>
            <a:r>
              <a:rPr lang="en-GB" dirty="0" smtClean="0"/>
              <a:t>3D shapes	                       </a:t>
            </a:r>
            <a:r>
              <a:rPr lang="en-GB" dirty="0"/>
              <a:t> </a:t>
            </a:r>
            <a:r>
              <a:rPr lang="en-GB" dirty="0" smtClean="0"/>
              <a:t> or you could use……		                            groceries</a:t>
            </a:r>
            <a:endParaRPr lang="en-GB" dirty="0"/>
          </a:p>
        </p:txBody>
      </p:sp>
      <p:pic>
        <p:nvPicPr>
          <p:cNvPr id="16" name="Picture 10" descr="The Original Three Bear Family® Basic Six Colour Rainbow Counter Set (Set  of 96)"/>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151709" y="5310670"/>
            <a:ext cx="1268276" cy="1268276"/>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1151708" y="4927311"/>
            <a:ext cx="10202091" cy="646331"/>
          </a:xfrm>
          <a:prstGeom prst="rect">
            <a:avLst/>
          </a:prstGeom>
          <a:noFill/>
        </p:spPr>
        <p:txBody>
          <a:bodyPr wrap="square" rtlCol="0">
            <a:spAutoFit/>
          </a:bodyPr>
          <a:lstStyle/>
          <a:p>
            <a:r>
              <a:rPr lang="en-GB" dirty="0" smtClean="0"/>
              <a:t>Counting Bears	                       </a:t>
            </a:r>
            <a:r>
              <a:rPr lang="en-GB" dirty="0"/>
              <a:t> </a:t>
            </a:r>
            <a:r>
              <a:rPr lang="en-GB" dirty="0" smtClean="0"/>
              <a:t> or you could use……                                       anything you have a lot of!		                           </a:t>
            </a:r>
            <a:endParaRPr lang="en-GB" dirty="0"/>
          </a:p>
        </p:txBody>
      </p:sp>
      <p:pic>
        <p:nvPicPr>
          <p:cNvPr id="18" name="Picture 12" descr="Welly 3 Inch Die Cast Vehicle - Kids Toys from Soup Dragon UK"/>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8727578" y="5391782"/>
            <a:ext cx="1455511" cy="145551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4" descr="https://encrypted-tbn0.gstatic.com/images?q=tbn%3AANd9GcRskAS6uwxONX2rUZKasRgSp8gixB3dn-Yt2mM232HlTO_WK4xUxNZOl6Pn0Vp2RMYAVjCO-Lft&amp;usqp=CAc"/>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10165320" y="5505584"/>
            <a:ext cx="1866900" cy="122790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6" descr="Sorry, But the Perfect Lego Brick May Never Be Eco-Friendly | WIRED"/>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6841442" y="5809549"/>
            <a:ext cx="1886136" cy="888274"/>
          </a:xfrm>
          <a:prstGeom prst="rect">
            <a:avLst/>
          </a:prstGeom>
          <a:noFill/>
          <a:extLst>
            <a:ext uri="{909E8E84-426E-40DD-AFC4-6F175D3DCCD1}">
              <a14:hiddenFill xmlns:a14="http://schemas.microsoft.com/office/drawing/2010/main">
                <a:solidFill>
                  <a:srgbClr val="FFFFFF"/>
                </a:solidFill>
              </a14:hiddenFill>
            </a:ext>
          </a:extLst>
        </p:spPr>
      </p:pic>
      <p:pic>
        <p:nvPicPr>
          <p:cNvPr id="2" name="Slide 4 alternatives ">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10793970" y="524715"/>
            <a:ext cx="609600" cy="609600"/>
          </a:xfrm>
          <a:prstGeom prst="rect">
            <a:avLst/>
          </a:prstGeom>
        </p:spPr>
      </p:pic>
    </p:spTree>
    <p:extLst>
      <p:ext uri="{BB962C8B-B14F-4D97-AF65-F5344CB8AC3E}">
        <p14:creationId xmlns:p14="http://schemas.microsoft.com/office/powerpoint/2010/main" val="19866091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6884" fill="hold"/>
                                        <p:tgtEl>
                                          <p:spTgt spid="2"/>
                                        </p:tgtEl>
                                      </p:cBhvr>
                                    </p:cmd>
                                  </p:childTnLst>
                                </p:cTn>
                              </p:par>
                            </p:childTnLst>
                          </p:cTn>
                        </p:par>
                      </p:childTnLst>
                    </p:cTn>
                  </p:par>
                </p:childTnLst>
              </p:cTn>
              <p:nextCondLst>
                <p:cond evt="onClick" delay="0">
                  <p:tgtEl>
                    <p:spTgt spid="2"/>
                  </p:tgtEl>
                </p:cond>
              </p:nextCondLst>
            </p:seq>
            <p:audio>
              <p:cMediaNode vol="30303">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3410" y="397506"/>
            <a:ext cx="10709329" cy="1015663"/>
          </a:xfrm>
          <a:prstGeom prst="rect">
            <a:avLst/>
          </a:prstGeom>
        </p:spPr>
        <p:txBody>
          <a:bodyPr wrap="square">
            <a:spAutoFit/>
          </a:bodyPr>
          <a:lstStyle/>
          <a:p>
            <a:pPr algn="ctr"/>
            <a:r>
              <a:rPr lang="en-GB" sz="3000" dirty="0" smtClean="0">
                <a:latin typeface="XCCW Joined 4a" panose="03050602040000000000"/>
              </a:rPr>
              <a:t>You can use anything you have around the house</a:t>
            </a:r>
            <a:endParaRPr lang="en-GB" sz="3000" dirty="0">
              <a:latin typeface="XCCW Joined 4a" panose="03050602040000000000"/>
            </a:endParaRPr>
          </a:p>
        </p:txBody>
      </p:sp>
      <p:pic>
        <p:nvPicPr>
          <p:cNvPr id="4" name="Picture 2" descr="How to buy pasta - BBC Good Food"/>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44137" y="2096293"/>
            <a:ext cx="3514498" cy="17572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trawberry Chewits E-Liquid - 30-120ml - 0mg/3mg/6mg - Premium Vaping UK"/>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338763" y="1618614"/>
            <a:ext cx="2234928" cy="223492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During our outside playtime we talked about the size of our toys. Mr 3 ran  around collecting different sized toys and then he put them in height order  (Whilst Miss nearly 2"/>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8972687" y="4629270"/>
            <a:ext cx="2967079" cy="196937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1000 rubber ducks cheap Cheap Toys &amp; Kids Toys"/>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706757" y="4629271"/>
            <a:ext cx="1841274" cy="202126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LARGE MAGNETIC NUMBERS - Wesco"/>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790143" y="4735513"/>
            <a:ext cx="2411707" cy="180878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4" descr="4. The four suits of a pack of cards | Reference and languages books | The  Guardian"/>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5664484" y="1936514"/>
            <a:ext cx="2084546" cy="207680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838199" y="1807311"/>
            <a:ext cx="1874231" cy="369332"/>
          </a:xfrm>
          <a:prstGeom prst="rect">
            <a:avLst/>
          </a:prstGeom>
          <a:noFill/>
        </p:spPr>
        <p:txBody>
          <a:bodyPr wrap="none" rtlCol="0">
            <a:spAutoFit/>
          </a:bodyPr>
          <a:lstStyle/>
          <a:p>
            <a:r>
              <a:rPr lang="en-GB" dirty="0" smtClean="0"/>
              <a:t>Pasta for counting</a:t>
            </a:r>
            <a:endParaRPr lang="en-GB" dirty="0"/>
          </a:p>
        </p:txBody>
      </p:sp>
      <p:sp>
        <p:nvSpPr>
          <p:cNvPr id="12" name="TextBox 11"/>
          <p:cNvSpPr txBox="1"/>
          <p:nvPr/>
        </p:nvSpPr>
        <p:spPr>
          <a:xfrm>
            <a:off x="5197771" y="1397611"/>
            <a:ext cx="2585003" cy="646331"/>
          </a:xfrm>
          <a:prstGeom prst="rect">
            <a:avLst/>
          </a:prstGeom>
          <a:noFill/>
        </p:spPr>
        <p:txBody>
          <a:bodyPr wrap="none" rtlCol="0">
            <a:spAutoFit/>
          </a:bodyPr>
          <a:lstStyle/>
          <a:p>
            <a:pPr algn="ctr"/>
            <a:r>
              <a:rPr lang="en-GB" dirty="0" smtClean="0"/>
              <a:t>Cards for number</a:t>
            </a:r>
          </a:p>
          <a:p>
            <a:pPr algn="ctr"/>
            <a:r>
              <a:rPr lang="en-GB" dirty="0" smtClean="0"/>
              <a:t> recognition and counting</a:t>
            </a:r>
            <a:endParaRPr lang="en-GB" dirty="0"/>
          </a:p>
        </p:txBody>
      </p:sp>
      <p:sp>
        <p:nvSpPr>
          <p:cNvPr id="13" name="TextBox 12"/>
          <p:cNvSpPr txBox="1"/>
          <p:nvPr/>
        </p:nvSpPr>
        <p:spPr>
          <a:xfrm>
            <a:off x="9372507" y="1567182"/>
            <a:ext cx="2122248" cy="369332"/>
          </a:xfrm>
          <a:prstGeom prst="rect">
            <a:avLst/>
          </a:prstGeom>
          <a:noFill/>
        </p:spPr>
        <p:txBody>
          <a:bodyPr wrap="none" rtlCol="0">
            <a:spAutoFit/>
          </a:bodyPr>
          <a:lstStyle/>
          <a:p>
            <a:r>
              <a:rPr lang="en-GB" dirty="0" err="1" smtClean="0"/>
              <a:t>Chewits</a:t>
            </a:r>
            <a:r>
              <a:rPr lang="en-GB" dirty="0" smtClean="0"/>
              <a:t> for counting</a:t>
            </a:r>
            <a:endParaRPr lang="en-GB" dirty="0"/>
          </a:p>
        </p:txBody>
      </p:sp>
      <p:sp>
        <p:nvSpPr>
          <p:cNvPr id="14" name="TextBox 13"/>
          <p:cNvSpPr txBox="1"/>
          <p:nvPr/>
        </p:nvSpPr>
        <p:spPr>
          <a:xfrm>
            <a:off x="3010493" y="5128691"/>
            <a:ext cx="2322624" cy="923330"/>
          </a:xfrm>
          <a:prstGeom prst="rect">
            <a:avLst/>
          </a:prstGeom>
          <a:noFill/>
        </p:spPr>
        <p:txBody>
          <a:bodyPr wrap="none" rtlCol="0">
            <a:spAutoFit/>
          </a:bodyPr>
          <a:lstStyle/>
          <a:p>
            <a:pPr algn="ctr"/>
            <a:r>
              <a:rPr lang="en-GB" dirty="0" smtClean="0"/>
              <a:t>Magnetic numbers for </a:t>
            </a:r>
          </a:p>
          <a:p>
            <a:pPr algn="ctr"/>
            <a:r>
              <a:rPr lang="en-GB" dirty="0" smtClean="0"/>
              <a:t>number recognition</a:t>
            </a:r>
          </a:p>
          <a:p>
            <a:pPr algn="ctr"/>
            <a:endParaRPr lang="en-GB" dirty="0"/>
          </a:p>
        </p:txBody>
      </p:sp>
      <p:sp>
        <p:nvSpPr>
          <p:cNvPr id="15" name="TextBox 14"/>
          <p:cNvSpPr txBox="1"/>
          <p:nvPr/>
        </p:nvSpPr>
        <p:spPr>
          <a:xfrm>
            <a:off x="7749030" y="4152511"/>
            <a:ext cx="2405659" cy="369332"/>
          </a:xfrm>
          <a:prstGeom prst="rect">
            <a:avLst/>
          </a:prstGeom>
          <a:noFill/>
        </p:spPr>
        <p:txBody>
          <a:bodyPr wrap="none" rtlCol="0">
            <a:spAutoFit/>
          </a:bodyPr>
          <a:lstStyle/>
          <a:p>
            <a:r>
              <a:rPr lang="en-GB" dirty="0" smtClean="0"/>
              <a:t>Toys to put in size order</a:t>
            </a:r>
            <a:endParaRPr lang="en-GB" dirty="0"/>
          </a:p>
        </p:txBody>
      </p:sp>
      <p:pic>
        <p:nvPicPr>
          <p:cNvPr id="2" name="use anything">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002224" y="1000640"/>
            <a:ext cx="609600" cy="609600"/>
          </a:xfrm>
          <a:prstGeom prst="rect">
            <a:avLst/>
          </a:prstGeom>
        </p:spPr>
      </p:pic>
    </p:spTree>
    <p:extLst>
      <p:ext uri="{BB962C8B-B14F-4D97-AF65-F5344CB8AC3E}">
        <p14:creationId xmlns:p14="http://schemas.microsoft.com/office/powerpoint/2010/main" val="658541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7808" fill="hold"/>
                                        <p:tgtEl>
                                          <p:spTgt spid="2"/>
                                        </p:tgtEl>
                                      </p:cBhvr>
                                    </p:cmd>
                                  </p:childTnLst>
                                </p:cTn>
                              </p:par>
                            </p:childTnLst>
                          </p:cTn>
                        </p:par>
                      </p:childTnLst>
                    </p:cTn>
                  </p:par>
                </p:childTnLst>
              </p:cTn>
              <p:nextCondLst>
                <p:cond evt="onClick" delay="0">
                  <p:tgtEl>
                    <p:spTgt spid="2"/>
                  </p:tgtEl>
                </p:cond>
              </p:nextCondLst>
            </p:seq>
            <p:audio>
              <p:cMediaNode vol="12121">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89351" y="5363708"/>
            <a:ext cx="1526776" cy="1494292"/>
          </a:xfrm>
          <a:prstGeom prst="rect">
            <a:avLst/>
          </a:prstGeom>
        </p:spPr>
      </p:pic>
      <p:sp>
        <p:nvSpPr>
          <p:cNvPr id="3" name="Rectangle 2"/>
          <p:cNvSpPr/>
          <p:nvPr/>
        </p:nvSpPr>
        <p:spPr>
          <a:xfrm>
            <a:off x="1142396" y="505895"/>
            <a:ext cx="7098223" cy="584775"/>
          </a:xfrm>
          <a:prstGeom prst="rect">
            <a:avLst/>
          </a:prstGeom>
        </p:spPr>
        <p:txBody>
          <a:bodyPr wrap="square">
            <a:spAutoFit/>
          </a:bodyPr>
          <a:lstStyle/>
          <a:p>
            <a:r>
              <a:rPr lang="en-GB" sz="3200" dirty="0" smtClean="0">
                <a:latin typeface="XCCW Joined 4a" panose="03050602040000000000"/>
              </a:rPr>
              <a:t>Don’t Forget Outside</a:t>
            </a:r>
            <a:endParaRPr lang="en-GB" sz="3200" dirty="0">
              <a:latin typeface="XCCW Joined 4a" panose="03050602040000000000"/>
            </a:endParaRPr>
          </a:p>
        </p:txBody>
      </p:sp>
      <p:pic>
        <p:nvPicPr>
          <p:cNvPr id="21" name="Picture 2" descr="Outdoor Maths Activities EYFS – Outdoor Maths Ideas – Play of the Wild"/>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65901" y="1583732"/>
            <a:ext cx="2613546" cy="305812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Outdoor Maths Activities KS1 -Maths Outdoor Learning – Play of the Wild"/>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354477" y="3153739"/>
            <a:ext cx="3113782" cy="339932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100+ Outdoor maths EYFS Preschool images | maths eyfs, eyfs, outdoor  learni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56063" y="4853400"/>
            <a:ext cx="1372666" cy="182634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0" descr="5 Of The Best Autumnal Early Years Activities For Indoor And Outdoor  Learning"/>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9076783" y="3364172"/>
            <a:ext cx="2857614" cy="176632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2" descr="Natural Numbers 0-20 EYFS KS1 display | Teaching Resources"/>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6743289" y="4557714"/>
            <a:ext cx="2600902" cy="1951752"/>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4" descr="Outdoor Maths Activities EYFS – Outdoor Maths Ideas – Play of the Wild"/>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3467827" y="1722941"/>
            <a:ext cx="3695727" cy="121925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6" descr="Active Maths Outdoors Idea | Learning through Landscapes"/>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8884680" y="565271"/>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6743289" y="586840"/>
            <a:ext cx="609600" cy="609600"/>
          </a:xfrm>
          <a:prstGeom prst="rect">
            <a:avLst/>
          </a:prstGeom>
        </p:spPr>
      </p:pic>
    </p:spTree>
    <p:extLst>
      <p:ext uri="{BB962C8B-B14F-4D97-AF65-F5344CB8AC3E}">
        <p14:creationId xmlns:p14="http://schemas.microsoft.com/office/powerpoint/2010/main" val="12985633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018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89351" y="5363708"/>
            <a:ext cx="1526776" cy="1494292"/>
          </a:xfrm>
          <a:prstGeom prst="rect">
            <a:avLst/>
          </a:prstGeom>
        </p:spPr>
      </p:pic>
      <p:sp>
        <p:nvSpPr>
          <p:cNvPr id="3" name="Rectangle 2"/>
          <p:cNvSpPr/>
          <p:nvPr/>
        </p:nvSpPr>
        <p:spPr>
          <a:xfrm>
            <a:off x="2929180" y="501134"/>
            <a:ext cx="7098223" cy="1077218"/>
          </a:xfrm>
          <a:prstGeom prst="rect">
            <a:avLst/>
          </a:prstGeom>
        </p:spPr>
        <p:txBody>
          <a:bodyPr wrap="square">
            <a:spAutoFit/>
          </a:bodyPr>
          <a:lstStyle/>
          <a:p>
            <a:pPr algn="ctr"/>
            <a:r>
              <a:rPr lang="en-GB" sz="3200" dirty="0" smtClean="0">
                <a:latin typeface="XCCW Joined 4a" panose="03050602040000000000"/>
              </a:rPr>
              <a:t>Numbers are all around us!</a:t>
            </a:r>
            <a:endParaRPr lang="en-GB" sz="3200" dirty="0">
              <a:latin typeface="XCCW Joined 4a" panose="03050602040000000000"/>
            </a:endParaRPr>
          </a:p>
        </p:txBody>
      </p:sp>
      <p:pic>
        <p:nvPicPr>
          <p:cNvPr id="4" name="Picture 8" descr="Issues Of The Environment: The Impacts Of Increasing Michigan's Speed  Limits | WEMU"/>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934450" y="1128807"/>
            <a:ext cx="2419350" cy="18954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NUMBERS AROUND US - I SPY GAME - Syllabubble"/>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55826" y="1607640"/>
            <a:ext cx="2833285" cy="283328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2" descr="Translating Common Numbers into Extraordinary Messages | Eclectic Horizons"/>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5218894" y="1765182"/>
            <a:ext cx="2466975" cy="18478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4" descr="5 Ways To Explore Numbers In Early Years"/>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623706" y="4032892"/>
            <a:ext cx="4520419" cy="228981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0" descr="Projecting Car Park Signs - 5 MPH Speed Limit | Seton"/>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3289111" y="3825590"/>
            <a:ext cx="2055362" cy="2704424"/>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738753" y="519207"/>
            <a:ext cx="609600" cy="609600"/>
          </a:xfrm>
          <a:prstGeom prst="rect">
            <a:avLst/>
          </a:prstGeom>
        </p:spPr>
      </p:pic>
    </p:spTree>
    <p:extLst>
      <p:ext uri="{BB962C8B-B14F-4D97-AF65-F5344CB8AC3E}">
        <p14:creationId xmlns:p14="http://schemas.microsoft.com/office/powerpoint/2010/main" val="38965931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33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389351" y="5363708"/>
            <a:ext cx="1526776" cy="1494292"/>
          </a:xfrm>
          <a:prstGeom prst="rect">
            <a:avLst/>
          </a:prstGeom>
        </p:spPr>
      </p:pic>
      <p:sp>
        <p:nvSpPr>
          <p:cNvPr id="3" name="Rectangle 2"/>
          <p:cNvSpPr/>
          <p:nvPr/>
        </p:nvSpPr>
        <p:spPr>
          <a:xfrm>
            <a:off x="2929180" y="501134"/>
            <a:ext cx="7098223" cy="584775"/>
          </a:xfrm>
          <a:prstGeom prst="rect">
            <a:avLst/>
          </a:prstGeom>
        </p:spPr>
        <p:txBody>
          <a:bodyPr wrap="square">
            <a:spAutoFit/>
          </a:bodyPr>
          <a:lstStyle/>
          <a:p>
            <a:r>
              <a:rPr lang="en-GB" sz="3200" dirty="0" smtClean="0">
                <a:latin typeface="XCCW Joined 4a" panose="03050602040000000000"/>
              </a:rPr>
              <a:t>Counting in 2s and 10s</a:t>
            </a:r>
            <a:endParaRPr lang="en-GB" sz="3200" dirty="0">
              <a:latin typeface="XCCW Joined 4a" panose="03050602040000000000"/>
            </a:endParaRPr>
          </a:p>
        </p:txBody>
      </p:sp>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18704" y="1833076"/>
            <a:ext cx="1407163" cy="736691"/>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5867" y="1810565"/>
            <a:ext cx="1407163" cy="736691"/>
          </a:xfrm>
          <a:prstGeom prst="rect">
            <a:avLst/>
          </a:prstGeom>
        </p:spPr>
      </p:pic>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33030" y="1833074"/>
            <a:ext cx="1407163" cy="736691"/>
          </a:xfrm>
          <a:prstGeom prst="rect">
            <a:avLst/>
          </a:prstGeom>
        </p:spPr>
      </p:pic>
      <p:pic>
        <p:nvPicPr>
          <p:cNvPr id="9" name="Picture 4" descr="1 pair Women Socks Cotton Crew Lovers Socks Pink Green Yellow Colorful  Funny Animal Cartoon Casual Dots in tube Sock Men socks|Socks| - AliExpress"/>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9865618" y="1889303"/>
            <a:ext cx="1706967" cy="207673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780752" y="4785261"/>
            <a:ext cx="735130" cy="1863077"/>
          </a:xfrm>
          <a:prstGeom prst="rect">
            <a:avLst/>
          </a:prstGeom>
        </p:spPr>
      </p:pic>
      <p:pic>
        <p:nvPicPr>
          <p:cNvPr id="12" name="Picture 1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777748" y="4848108"/>
            <a:ext cx="735130" cy="1863077"/>
          </a:xfrm>
          <a:prstGeom prst="rect">
            <a:avLst/>
          </a:prstGeom>
        </p:spPr>
      </p:pic>
      <p:pic>
        <p:nvPicPr>
          <p:cNvPr id="13" name="Picture 1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669046" y="4786555"/>
            <a:ext cx="735130" cy="1863077"/>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8254804" y="4910728"/>
            <a:ext cx="1610814" cy="1398065"/>
          </a:xfrm>
          <a:prstGeom prst="rect">
            <a:avLst/>
          </a:prstGeom>
        </p:spPr>
      </p:pic>
      <p:sp>
        <p:nvSpPr>
          <p:cNvPr id="15" name="TextBox 14"/>
          <p:cNvSpPr txBox="1"/>
          <p:nvPr/>
        </p:nvSpPr>
        <p:spPr>
          <a:xfrm>
            <a:off x="1377245" y="1153553"/>
            <a:ext cx="10202091" cy="369332"/>
          </a:xfrm>
          <a:prstGeom prst="rect">
            <a:avLst/>
          </a:prstGeom>
          <a:noFill/>
        </p:spPr>
        <p:txBody>
          <a:bodyPr wrap="square" rtlCol="0">
            <a:spAutoFit/>
          </a:bodyPr>
          <a:lstStyle/>
          <a:p>
            <a:r>
              <a:rPr lang="en-GB" dirty="0" smtClean="0"/>
              <a:t>Numicon	                                                    or you could use……		                       socks</a:t>
            </a:r>
            <a:endParaRPr lang="en-GB" dirty="0"/>
          </a:p>
        </p:txBody>
      </p:sp>
      <p:sp>
        <p:nvSpPr>
          <p:cNvPr id="16" name="TextBox 15"/>
          <p:cNvSpPr txBox="1"/>
          <p:nvPr/>
        </p:nvSpPr>
        <p:spPr>
          <a:xfrm>
            <a:off x="1080195" y="4370346"/>
            <a:ext cx="10202091" cy="369332"/>
          </a:xfrm>
          <a:prstGeom prst="rect">
            <a:avLst/>
          </a:prstGeom>
          <a:noFill/>
        </p:spPr>
        <p:txBody>
          <a:bodyPr wrap="square" rtlCol="0">
            <a:spAutoFit/>
          </a:bodyPr>
          <a:lstStyle/>
          <a:p>
            <a:r>
              <a:rPr lang="en-GB" dirty="0" smtClean="0"/>
              <a:t>Numicon	                                                    or you could use……		</a:t>
            </a:r>
            <a:r>
              <a:rPr lang="en-GB" dirty="0"/>
              <a:t> </a:t>
            </a:r>
            <a:r>
              <a:rPr lang="en-GB" dirty="0" smtClean="0"/>
              <a:t>                        gloves</a:t>
            </a:r>
            <a:endParaRPr lang="en-GB" dirty="0"/>
          </a:p>
        </p:txBody>
      </p:sp>
    </p:spTree>
    <p:extLst>
      <p:ext uri="{BB962C8B-B14F-4D97-AF65-F5344CB8AC3E}">
        <p14:creationId xmlns:p14="http://schemas.microsoft.com/office/powerpoint/2010/main" val="34494567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29180" y="501134"/>
            <a:ext cx="7098223" cy="584775"/>
          </a:xfrm>
          <a:prstGeom prst="rect">
            <a:avLst/>
          </a:prstGeom>
        </p:spPr>
        <p:txBody>
          <a:bodyPr wrap="square">
            <a:spAutoFit/>
          </a:bodyPr>
          <a:lstStyle/>
          <a:p>
            <a:pPr algn="ctr"/>
            <a:r>
              <a:rPr lang="en-GB" sz="3200" dirty="0" smtClean="0">
                <a:latin typeface="XCCW Joined 4a" panose="03050602040000000000"/>
              </a:rPr>
              <a:t>Numbers</a:t>
            </a:r>
            <a:endParaRPr lang="en-GB" sz="3200" dirty="0">
              <a:latin typeface="XCCW Joined 4a" panose="03050602040000000000"/>
            </a:endParaRPr>
          </a:p>
        </p:txBody>
      </p:sp>
      <p:sp>
        <p:nvSpPr>
          <p:cNvPr id="4" name="Rectangle 3"/>
          <p:cNvSpPr/>
          <p:nvPr/>
        </p:nvSpPr>
        <p:spPr>
          <a:xfrm>
            <a:off x="393338" y="1174709"/>
            <a:ext cx="11798662" cy="1200329"/>
          </a:xfrm>
          <a:prstGeom prst="rect">
            <a:avLst/>
          </a:prstGeom>
        </p:spPr>
        <p:txBody>
          <a:bodyPr wrap="square">
            <a:spAutoFit/>
          </a:bodyPr>
          <a:lstStyle/>
          <a:p>
            <a:r>
              <a:rPr lang="en-GB" dirty="0" smtClean="0">
                <a:latin typeface="XCCW Joined 4a" panose="03050602040000000000" pitchFamily="66" charset="0"/>
              </a:rPr>
              <a:t>100 Square           or you could use          </a:t>
            </a:r>
            <a:r>
              <a:rPr lang="en-GB" dirty="0" smtClean="0">
                <a:latin typeface="XCCW Joined 4a" panose="03050602040000000000" pitchFamily="66" charset="0"/>
                <a:hlinkClick r:id="rId3"/>
              </a:rPr>
              <a:t>100 square splat </a:t>
            </a:r>
            <a:r>
              <a:rPr lang="en-GB" dirty="0" smtClean="0">
                <a:latin typeface="XCCW Joined 4a" panose="03050602040000000000" pitchFamily="66" charset="0"/>
              </a:rPr>
              <a:t>online game</a:t>
            </a:r>
          </a:p>
          <a:p>
            <a:endParaRPr lang="en-GB" dirty="0">
              <a:latin typeface="XCCW Joined 4a" panose="03050602040000000000" pitchFamily="66" charset="0"/>
            </a:endParaRPr>
          </a:p>
          <a:p>
            <a:endParaRPr lang="en-GB" dirty="0" smtClean="0">
              <a:latin typeface="XCCW Joined 4a" panose="03050602040000000000" pitchFamily="66" charset="0"/>
            </a:endParaRPr>
          </a:p>
          <a:p>
            <a:r>
              <a:rPr lang="en-GB" dirty="0">
                <a:latin typeface="XCCW Joined 4a" panose="03050602040000000000" pitchFamily="66" charset="0"/>
              </a:rPr>
              <a:t>	</a:t>
            </a:r>
            <a:r>
              <a:rPr lang="en-GB" dirty="0" smtClean="0">
                <a:latin typeface="XCCW Joined 4a" panose="03050602040000000000" pitchFamily="66" charset="0"/>
              </a:rPr>
              <a:t>			</a:t>
            </a:r>
            <a:endParaRPr lang="en-GB" dirty="0">
              <a:solidFill>
                <a:srgbClr val="0070C0"/>
              </a:solidFill>
              <a:latin typeface="XCCW Joined 4a" panose="03050602040000000000" pitchFamily="66" charset="0"/>
            </a:endParaRPr>
          </a:p>
        </p:txBody>
      </p:sp>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6464" y="1606328"/>
            <a:ext cx="1517157" cy="1659157"/>
          </a:xfrm>
          <a:prstGeom prst="rect">
            <a:avLst/>
          </a:prstGeom>
        </p:spPr>
      </p:pic>
      <p:sp>
        <p:nvSpPr>
          <p:cNvPr id="7" name="Rectangle 6"/>
          <p:cNvSpPr/>
          <p:nvPr/>
        </p:nvSpPr>
        <p:spPr>
          <a:xfrm>
            <a:off x="445594" y="4942882"/>
            <a:ext cx="11010072" cy="1754326"/>
          </a:xfrm>
          <a:prstGeom prst="rect">
            <a:avLst/>
          </a:prstGeom>
        </p:spPr>
        <p:txBody>
          <a:bodyPr wrap="square">
            <a:spAutoFit/>
          </a:bodyPr>
          <a:lstStyle/>
          <a:p>
            <a:r>
              <a:rPr lang="en-GB" dirty="0" smtClean="0">
                <a:latin typeface="XCCW Joined 4a" panose="03050602040000000000" pitchFamily="66" charset="0"/>
              </a:rPr>
              <a:t>Dice </a:t>
            </a:r>
            <a:r>
              <a:rPr lang="en-GB" dirty="0" smtClean="0">
                <a:latin typeface="XCCW Joined 4a" panose="03050602040000000000" pitchFamily="66" charset="0"/>
              </a:rPr>
              <a:t>or </a:t>
            </a:r>
            <a:r>
              <a:rPr lang="en-GB" dirty="0" smtClean="0">
                <a:latin typeface="XCCW Joined 4a" panose="03050602040000000000" pitchFamily="66" charset="0"/>
              </a:rPr>
              <a:t>you could use an </a:t>
            </a:r>
            <a:r>
              <a:rPr lang="en-GB" dirty="0" smtClean="0">
                <a:latin typeface="XCCW Joined 4a" panose="03050602040000000000" pitchFamily="66" charset="0"/>
                <a:hlinkClick r:id="rId5"/>
              </a:rPr>
              <a:t>Online </a:t>
            </a:r>
            <a:r>
              <a:rPr lang="en-GB" dirty="0" smtClean="0">
                <a:latin typeface="XCCW Joined 4a" panose="03050602040000000000" pitchFamily="66" charset="0"/>
                <a:hlinkClick r:id="rId5"/>
              </a:rPr>
              <a:t>Dice</a:t>
            </a:r>
            <a:endParaRPr lang="en-GB" dirty="0" smtClean="0">
              <a:latin typeface="XCCW Joined 4a" panose="03050602040000000000" pitchFamily="66" charset="0"/>
            </a:endParaRPr>
          </a:p>
          <a:p>
            <a:endParaRPr lang="en-GB" dirty="0">
              <a:latin typeface="CCW Cursive Writing 4" panose="03050602040000000000" pitchFamily="66" charset="0"/>
            </a:endParaRPr>
          </a:p>
          <a:p>
            <a:endParaRPr lang="en-GB" dirty="0" smtClean="0">
              <a:latin typeface="CCW Cursive Writing 4" panose="03050602040000000000" pitchFamily="66" charset="0"/>
            </a:endParaRPr>
          </a:p>
          <a:p>
            <a:r>
              <a:rPr lang="en-GB" dirty="0">
                <a:latin typeface="CCW Cursive Writing 4" panose="03050602040000000000" pitchFamily="66" charset="0"/>
              </a:rPr>
              <a:t>	</a:t>
            </a:r>
            <a:r>
              <a:rPr lang="en-GB" dirty="0" smtClean="0">
                <a:latin typeface="CCW Cursive Writing 4" panose="03050602040000000000" pitchFamily="66" charset="0"/>
              </a:rPr>
              <a:t>						</a:t>
            </a:r>
          </a:p>
          <a:p>
            <a:endParaRPr lang="en-GB" dirty="0">
              <a:latin typeface="CCW Cursive Writing 4" panose="03050602040000000000" pitchFamily="66" charset="0"/>
            </a:endParaRPr>
          </a:p>
          <a:p>
            <a:endParaRPr lang="en-GB" dirty="0">
              <a:latin typeface="CCW Cursive Writing 4" panose="03050602040000000000" pitchFamily="66" charset="0"/>
            </a:endParaRPr>
          </a:p>
        </p:txBody>
      </p:sp>
      <p:pic>
        <p:nvPicPr>
          <p:cNvPr id="8" name="Picture 7"/>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45594" y="5363708"/>
            <a:ext cx="1666875" cy="1333500"/>
          </a:xfrm>
          <a:prstGeom prst="rect">
            <a:avLst/>
          </a:prstGeom>
        </p:spPr>
      </p:pic>
      <p:sp>
        <p:nvSpPr>
          <p:cNvPr id="2" name="TextBox 1"/>
          <p:cNvSpPr txBox="1"/>
          <p:nvPr/>
        </p:nvSpPr>
        <p:spPr>
          <a:xfrm>
            <a:off x="2204492" y="2126725"/>
            <a:ext cx="5097646" cy="1815882"/>
          </a:xfrm>
          <a:prstGeom prst="rect">
            <a:avLst/>
          </a:prstGeom>
          <a:noFill/>
        </p:spPr>
        <p:txBody>
          <a:bodyPr wrap="square" rtlCol="0">
            <a:spAutoFit/>
          </a:bodyPr>
          <a:lstStyle/>
          <a:p>
            <a:r>
              <a:rPr lang="en-GB" sz="1400" dirty="0" smtClean="0">
                <a:latin typeface="XCCW Joined 4a" panose="03050602040000000000" pitchFamily="66" charset="0"/>
              </a:rPr>
              <a:t>Games you could play:</a:t>
            </a:r>
          </a:p>
          <a:p>
            <a:endParaRPr lang="en-GB" sz="1400" dirty="0" smtClean="0">
              <a:latin typeface="XCCW Joined 4a" panose="03050602040000000000" pitchFamily="66" charset="0"/>
            </a:endParaRPr>
          </a:p>
          <a:p>
            <a:r>
              <a:rPr lang="en-GB" sz="1200" b="1" dirty="0" smtClean="0">
                <a:latin typeface="XCCW Joined 4a" panose="03050602040000000000" pitchFamily="66" charset="0"/>
              </a:rPr>
              <a:t>Cover Up</a:t>
            </a:r>
            <a:r>
              <a:rPr lang="en-GB" sz="1200" dirty="0" smtClean="0">
                <a:latin typeface="XCCW Joined 4a" panose="03050602040000000000" pitchFamily="66" charset="0"/>
              </a:rPr>
              <a:t>: </a:t>
            </a:r>
            <a:r>
              <a:rPr lang="en-GB" sz="1200" dirty="0">
                <a:latin typeface="XCCW Joined 4a" panose="03050602040000000000" pitchFamily="66" charset="0"/>
              </a:rPr>
              <a:t>Cover up one or more squares using counters. The child has to guess which numbers are hidden under the counter/s</a:t>
            </a:r>
            <a:r>
              <a:rPr lang="en-GB" sz="1200" dirty="0" smtClean="0">
                <a:latin typeface="XCCW Joined 4a" panose="03050602040000000000" pitchFamily="66" charset="0"/>
              </a:rPr>
              <a:t>.</a:t>
            </a:r>
          </a:p>
          <a:p>
            <a:endParaRPr lang="en-GB" sz="1200" dirty="0">
              <a:latin typeface="XCCW Joined 4a" panose="03050602040000000000" pitchFamily="66" charset="0"/>
            </a:endParaRPr>
          </a:p>
          <a:p>
            <a:r>
              <a:rPr lang="en-GB" sz="1200" b="1" dirty="0">
                <a:latin typeface="XCCW Joined 4a" panose="03050602040000000000" pitchFamily="66" charset="0"/>
              </a:rPr>
              <a:t>Patterns: </a:t>
            </a:r>
            <a:r>
              <a:rPr lang="en-GB" sz="1200" dirty="0">
                <a:latin typeface="XCCW Joined 4a" panose="03050602040000000000" pitchFamily="66" charset="0"/>
              </a:rPr>
              <a:t>Cover the multiples of 2, 3, 5 and 10 </a:t>
            </a:r>
            <a:r>
              <a:rPr lang="en-GB" sz="1200" dirty="0" err="1">
                <a:latin typeface="XCCW Joined 4a" panose="03050602040000000000" pitchFamily="66" charset="0"/>
              </a:rPr>
              <a:t>etc</a:t>
            </a:r>
            <a:r>
              <a:rPr lang="en-GB" sz="1200" dirty="0">
                <a:latin typeface="XCCW Joined 4a" panose="03050602040000000000" pitchFamily="66" charset="0"/>
              </a:rPr>
              <a:t> (one multiple at a time</a:t>
            </a:r>
            <a:r>
              <a:rPr lang="en-GB" sz="1200" dirty="0" smtClean="0">
                <a:latin typeface="XCCW Joined 4a" panose="03050602040000000000" pitchFamily="66" charset="0"/>
              </a:rPr>
              <a:t>). Use </a:t>
            </a:r>
            <a:r>
              <a:rPr lang="en-GB" sz="1200" dirty="0">
                <a:latin typeface="XCCW Joined 4a" panose="03050602040000000000" pitchFamily="66" charset="0"/>
              </a:rPr>
              <a:t>the patterns to predict which numbers will be in the sequence.</a:t>
            </a:r>
          </a:p>
        </p:txBody>
      </p:sp>
      <p:pic>
        <p:nvPicPr>
          <p:cNvPr id="10" name="Picture 9"/>
          <p:cNvPicPr>
            <a:picLocks noChangeAspect="1"/>
          </p:cNvPicPr>
          <p:nvPr/>
        </p:nvPicPr>
        <p:blipFill>
          <a:blip r:embed="rId7"/>
          <a:stretch>
            <a:fillRect/>
          </a:stretch>
        </p:blipFill>
        <p:spPr>
          <a:xfrm>
            <a:off x="8549559" y="1606328"/>
            <a:ext cx="1834219" cy="1519043"/>
          </a:xfrm>
          <a:prstGeom prst="rect">
            <a:avLst/>
          </a:prstGeom>
        </p:spPr>
      </p:pic>
      <p:pic>
        <p:nvPicPr>
          <p:cNvPr id="11" name="Picture 10"/>
          <p:cNvPicPr>
            <a:picLocks noChangeAspect="1"/>
          </p:cNvPicPr>
          <p:nvPr/>
        </p:nvPicPr>
        <p:blipFill>
          <a:blip r:embed="rId8"/>
          <a:stretch>
            <a:fillRect/>
          </a:stretch>
        </p:blipFill>
        <p:spPr>
          <a:xfrm>
            <a:off x="7217148" y="3375313"/>
            <a:ext cx="2060706" cy="1025619"/>
          </a:xfrm>
          <a:prstGeom prst="rect">
            <a:avLst/>
          </a:prstGeom>
        </p:spPr>
      </p:pic>
      <p:sp>
        <p:nvSpPr>
          <p:cNvPr id="12" name="TextBox 11"/>
          <p:cNvSpPr txBox="1"/>
          <p:nvPr/>
        </p:nvSpPr>
        <p:spPr>
          <a:xfrm>
            <a:off x="5368835" y="4942882"/>
            <a:ext cx="6555524" cy="1815882"/>
          </a:xfrm>
          <a:prstGeom prst="rect">
            <a:avLst/>
          </a:prstGeom>
          <a:noFill/>
        </p:spPr>
        <p:txBody>
          <a:bodyPr wrap="square" rtlCol="0">
            <a:spAutoFit/>
          </a:bodyPr>
          <a:lstStyle/>
          <a:p>
            <a:pPr algn="r"/>
            <a:r>
              <a:rPr lang="en-GB" sz="1400" dirty="0" smtClean="0">
                <a:latin typeface="XCCW Joined 4a" panose="03050602040000000000" pitchFamily="66" charset="0"/>
              </a:rPr>
              <a:t>Games you could play:</a:t>
            </a:r>
          </a:p>
          <a:p>
            <a:pPr algn="r"/>
            <a:endParaRPr lang="en-GB" sz="1400" dirty="0" smtClean="0">
              <a:latin typeface="XCCW Joined 4a" panose="03050602040000000000" pitchFamily="66" charset="0"/>
            </a:endParaRPr>
          </a:p>
          <a:p>
            <a:pPr algn="r"/>
            <a:r>
              <a:rPr lang="en-GB" sz="1200" dirty="0" smtClean="0">
                <a:latin typeface="XCCW Joined 4a" panose="03050602040000000000" pitchFamily="66" charset="0"/>
              </a:rPr>
              <a:t>Use dice to help your child recognise numbers at speed.</a:t>
            </a:r>
          </a:p>
          <a:p>
            <a:pPr algn="r"/>
            <a:endParaRPr lang="en-GB" sz="1200" dirty="0">
              <a:latin typeface="XCCW Joined 4a" panose="03050602040000000000" pitchFamily="66" charset="0"/>
            </a:endParaRPr>
          </a:p>
          <a:p>
            <a:pPr algn="r"/>
            <a:r>
              <a:rPr lang="en-GB" sz="1200" b="1" dirty="0" smtClean="0">
                <a:latin typeface="XCCW Joined 4a" panose="03050602040000000000" pitchFamily="66" charset="0"/>
              </a:rPr>
              <a:t>Knock Out: </a:t>
            </a:r>
            <a:r>
              <a:rPr lang="en-GB" sz="1200" dirty="0">
                <a:latin typeface="XCCW Joined 4a" panose="03050602040000000000" pitchFamily="66" charset="0"/>
              </a:rPr>
              <a:t>Each player chooses a “knock out number” – either 6, 7, 8, or 9. More than one player can choose the same number</a:t>
            </a:r>
            <a:r>
              <a:rPr lang="en-GB" sz="1200" dirty="0" smtClean="0">
                <a:latin typeface="XCCW Joined 4a" panose="03050602040000000000" pitchFamily="66" charset="0"/>
              </a:rPr>
              <a:t>. Players </a:t>
            </a:r>
            <a:r>
              <a:rPr lang="en-GB" sz="1200" dirty="0">
                <a:latin typeface="XCCW Joined 4a" panose="03050602040000000000" pitchFamily="66" charset="0"/>
              </a:rPr>
              <a:t>take turns throwing both dice, once each turn. Add the number of both dice for the </a:t>
            </a:r>
            <a:r>
              <a:rPr lang="en-GB" sz="1200" dirty="0" smtClean="0">
                <a:latin typeface="XCCW Joined 4a" panose="03050602040000000000" pitchFamily="66" charset="0"/>
              </a:rPr>
              <a:t>score. If a player throws a 6, 7, 8 or 9, they are knocked out of the game until the next round.</a:t>
            </a:r>
            <a:endParaRPr lang="en-GB" sz="1200" dirty="0">
              <a:latin typeface="XCCW Joined 4a" panose="03050602040000000000" pitchFamily="66" charset="0"/>
            </a:endParaRPr>
          </a:p>
        </p:txBody>
      </p:sp>
    </p:spTree>
    <p:extLst>
      <p:ext uri="{BB962C8B-B14F-4D97-AF65-F5344CB8AC3E}">
        <p14:creationId xmlns:p14="http://schemas.microsoft.com/office/powerpoint/2010/main" val="15485336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389351" y="5363708"/>
            <a:ext cx="1526776" cy="1494292"/>
          </a:xfrm>
          <a:prstGeom prst="rect">
            <a:avLst/>
          </a:prstGeom>
        </p:spPr>
      </p:pic>
      <p:sp>
        <p:nvSpPr>
          <p:cNvPr id="4" name="Title 1"/>
          <p:cNvSpPr txBox="1">
            <a:spLocks/>
          </p:cNvSpPr>
          <p:nvPr/>
        </p:nvSpPr>
        <p:spPr>
          <a:xfrm>
            <a:off x="1510937" y="55176"/>
            <a:ext cx="9144000" cy="23876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200" dirty="0" smtClean="0">
                <a:solidFill>
                  <a:schemeClr val="tx1"/>
                </a:solidFill>
                <a:latin typeface="XCCW Joined 4a" panose="03050602040000000000" pitchFamily="66" charset="0"/>
              </a:rPr>
              <a:t>Addition/ Subtraction using sweets instead of dienes</a:t>
            </a:r>
            <a:endParaRPr lang="en-GB" sz="3200" dirty="0">
              <a:solidFill>
                <a:schemeClr val="tx1"/>
              </a:solidFill>
              <a:latin typeface="XCCW Joined 4a" panose="03050602040000000000" pitchFamily="66" charset="0"/>
            </a:endParaRPr>
          </a:p>
        </p:txBody>
      </p:sp>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5239" y="2504123"/>
            <a:ext cx="2988430" cy="2512014"/>
          </a:xfrm>
          <a:prstGeom prst="rect">
            <a:avLst/>
          </a:prstGeom>
        </p:spPr>
      </p:pic>
      <p:sp>
        <p:nvSpPr>
          <p:cNvPr id="7" name="TextBox 6"/>
          <p:cNvSpPr txBox="1"/>
          <p:nvPr/>
        </p:nvSpPr>
        <p:spPr>
          <a:xfrm>
            <a:off x="352697" y="5238591"/>
            <a:ext cx="10036654" cy="1477328"/>
          </a:xfrm>
          <a:prstGeom prst="rect">
            <a:avLst/>
          </a:prstGeom>
          <a:noFill/>
        </p:spPr>
        <p:txBody>
          <a:bodyPr wrap="square" rtlCol="0">
            <a:spAutoFit/>
          </a:bodyPr>
          <a:lstStyle/>
          <a:p>
            <a:pPr algn="ctr"/>
            <a:r>
              <a:rPr lang="en-GB" dirty="0" smtClean="0">
                <a:latin typeface="XCCW Joined 4a" panose="03050602040000000000" pitchFamily="66" charset="0"/>
              </a:rPr>
              <a:t>When first teaching children about the concepts of </a:t>
            </a:r>
            <a:r>
              <a:rPr lang="en-GB" dirty="0" smtClean="0">
                <a:latin typeface="XCCW Joined 4a" panose="03050602040000000000" pitchFamily="66" charset="0"/>
              </a:rPr>
              <a:t>addition and subtraction, we </a:t>
            </a:r>
            <a:r>
              <a:rPr lang="en-GB" dirty="0" smtClean="0">
                <a:latin typeface="XCCW Joined 4a" panose="03050602040000000000" pitchFamily="66" charset="0"/>
              </a:rPr>
              <a:t>use dienes </a:t>
            </a:r>
            <a:r>
              <a:rPr lang="en-GB" dirty="0" smtClean="0">
                <a:latin typeface="XCCW Joined 4a" panose="03050602040000000000" pitchFamily="66" charset="0"/>
              </a:rPr>
              <a:t>to help represent the maths behind the calculation. </a:t>
            </a:r>
            <a:r>
              <a:rPr lang="en-GB" dirty="0" smtClean="0">
                <a:latin typeface="XCCW Joined 4a" panose="03050602040000000000" pitchFamily="66" charset="0"/>
              </a:rPr>
              <a:t>Instead of </a:t>
            </a:r>
            <a:r>
              <a:rPr lang="en-GB" dirty="0" smtClean="0">
                <a:latin typeface="XCCW Joined 4a" panose="03050602040000000000" pitchFamily="66" charset="0"/>
              </a:rPr>
              <a:t>a tens </a:t>
            </a:r>
            <a:r>
              <a:rPr lang="en-GB" dirty="0" smtClean="0">
                <a:latin typeface="XCCW Joined 4a" panose="03050602040000000000" pitchFamily="66" charset="0"/>
              </a:rPr>
              <a:t>and ones </a:t>
            </a:r>
            <a:r>
              <a:rPr lang="en-GB" dirty="0" smtClean="0">
                <a:latin typeface="XCCW Joined 4a" panose="03050602040000000000" pitchFamily="66" charset="0"/>
              </a:rPr>
              <a:t>resource, </a:t>
            </a:r>
            <a:r>
              <a:rPr lang="en-GB" dirty="0" smtClean="0">
                <a:latin typeface="XCCW Joined 4a" panose="03050602040000000000" pitchFamily="66" charset="0"/>
              </a:rPr>
              <a:t>you could use sweets (such as </a:t>
            </a:r>
            <a:r>
              <a:rPr lang="en-GB" dirty="0" err="1">
                <a:latin typeface="XCCW Joined 4a" panose="03050602040000000000" pitchFamily="66" charset="0"/>
              </a:rPr>
              <a:t>C</a:t>
            </a:r>
            <a:r>
              <a:rPr lang="en-GB" dirty="0" err="1" smtClean="0">
                <a:latin typeface="XCCW Joined 4a" panose="03050602040000000000" pitchFamily="66" charset="0"/>
              </a:rPr>
              <a:t>hewits</a:t>
            </a:r>
            <a:r>
              <a:rPr lang="en-GB" dirty="0" smtClean="0">
                <a:latin typeface="XCCW Joined 4a" panose="03050602040000000000" pitchFamily="66" charset="0"/>
              </a:rPr>
              <a:t>). A whole pack of </a:t>
            </a:r>
            <a:r>
              <a:rPr lang="en-GB" dirty="0" err="1" smtClean="0">
                <a:latin typeface="XCCW Joined 4a" panose="03050602040000000000" pitchFamily="66" charset="0"/>
              </a:rPr>
              <a:t>Chewits</a:t>
            </a:r>
            <a:r>
              <a:rPr lang="en-GB" dirty="0" smtClean="0">
                <a:latin typeface="XCCW Joined 4a" panose="03050602040000000000" pitchFamily="66" charset="0"/>
              </a:rPr>
              <a:t> </a:t>
            </a:r>
            <a:r>
              <a:rPr lang="en-GB" dirty="0" smtClean="0">
                <a:latin typeface="XCCW Joined 4a" panose="03050602040000000000" pitchFamily="66" charset="0"/>
              </a:rPr>
              <a:t>represent </a:t>
            </a:r>
            <a:r>
              <a:rPr lang="en-GB" dirty="0" smtClean="0">
                <a:latin typeface="XCCW Joined 4a" panose="03050602040000000000" pitchFamily="66" charset="0"/>
              </a:rPr>
              <a:t>the tens and individual </a:t>
            </a:r>
            <a:r>
              <a:rPr lang="en-GB" dirty="0" err="1" smtClean="0">
                <a:latin typeface="XCCW Joined 4a" panose="03050602040000000000" pitchFamily="66" charset="0"/>
              </a:rPr>
              <a:t>Chewits</a:t>
            </a:r>
            <a:r>
              <a:rPr lang="en-GB" dirty="0" smtClean="0">
                <a:latin typeface="XCCW Joined 4a" panose="03050602040000000000" pitchFamily="66" charset="0"/>
              </a:rPr>
              <a:t> are the ones. E.g. 18 = 1 tens and 8 ones</a:t>
            </a:r>
            <a:endParaRPr lang="en-GB" dirty="0">
              <a:latin typeface="XCCW Joined 4a" panose="03050602040000000000" pitchFamily="66" charset="0"/>
            </a:endParaRPr>
          </a:p>
        </p:txBody>
      </p:sp>
      <p:pic>
        <p:nvPicPr>
          <p:cNvPr id="8" name="Picture 2" descr="Strawberry Chewits E-Liquid - 30-120ml - 0mg/3mg/6mg - Premium Vaping UK"/>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536190" y="2504122"/>
            <a:ext cx="2673123" cy="2673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62318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389351" y="5363708"/>
            <a:ext cx="1526776" cy="1494292"/>
          </a:xfrm>
          <a:prstGeom prst="rect">
            <a:avLst/>
          </a:prstGeom>
        </p:spPr>
      </p:pic>
      <p:sp>
        <p:nvSpPr>
          <p:cNvPr id="4" name="Title 1"/>
          <p:cNvSpPr>
            <a:spLocks noGrp="1"/>
          </p:cNvSpPr>
          <p:nvPr>
            <p:ph type="title"/>
          </p:nvPr>
        </p:nvSpPr>
        <p:spPr>
          <a:xfrm>
            <a:off x="637139" y="365125"/>
            <a:ext cx="10828720" cy="1325563"/>
          </a:xfrm>
        </p:spPr>
        <p:txBody>
          <a:bodyPr>
            <a:normAutofit fontScale="90000"/>
          </a:bodyPr>
          <a:lstStyle/>
          <a:p>
            <a:r>
              <a:rPr lang="en-GB" sz="3200" dirty="0" smtClean="0">
                <a:solidFill>
                  <a:schemeClr val="tx1"/>
                </a:solidFill>
                <a:latin typeface="XCCW Joined 4a" panose="03050602040000000000" pitchFamily="66" charset="0"/>
              </a:rPr>
              <a:t>An example of an addition word problem being solved using dienes. This could be solved using sweets (e.g. </a:t>
            </a:r>
            <a:r>
              <a:rPr lang="en-GB" sz="3200" dirty="0" err="1" smtClean="0">
                <a:solidFill>
                  <a:schemeClr val="tx1"/>
                </a:solidFill>
                <a:latin typeface="XCCW Joined 4a" panose="03050602040000000000" pitchFamily="66" charset="0"/>
              </a:rPr>
              <a:t>Chewits</a:t>
            </a:r>
            <a:r>
              <a:rPr lang="en-GB" sz="3200" dirty="0" smtClean="0">
                <a:solidFill>
                  <a:schemeClr val="tx1"/>
                </a:solidFill>
                <a:latin typeface="XCCW Joined 4a" panose="03050602040000000000" pitchFamily="66" charset="0"/>
              </a:rPr>
              <a:t>)</a:t>
            </a:r>
            <a:endParaRPr lang="en-GB" sz="3200" dirty="0">
              <a:solidFill>
                <a:schemeClr val="tx1"/>
              </a:solidFill>
              <a:latin typeface="XCCW Joined 4a" panose="03050602040000000000" pitchFamily="66" charset="0"/>
            </a:endParaRPr>
          </a:p>
        </p:txBody>
      </p:sp>
      <p:sp>
        <p:nvSpPr>
          <p:cNvPr id="5" name="Rectangle 4"/>
          <p:cNvSpPr/>
          <p:nvPr/>
        </p:nvSpPr>
        <p:spPr>
          <a:xfrm>
            <a:off x="304800" y="2032002"/>
            <a:ext cx="10957560" cy="646331"/>
          </a:xfrm>
          <a:prstGeom prst="rect">
            <a:avLst/>
          </a:prstGeom>
        </p:spPr>
        <p:txBody>
          <a:bodyPr wrap="square">
            <a:spAutoFit/>
          </a:bodyPr>
          <a:lstStyle/>
          <a:p>
            <a:r>
              <a:rPr lang="en-GB" dirty="0">
                <a:solidFill>
                  <a:srgbClr val="000000"/>
                </a:solidFill>
                <a:latin typeface="XCCW Joined 4a" panose="03050602040000000000" pitchFamily="66" charset="0"/>
              </a:rPr>
              <a:t>Big skeleton goes to the shop to buy cakes. He buys 12 chocolate cakes and 10 cream cakes. How many does he buy altogether?</a:t>
            </a:r>
            <a:endParaRPr lang="en-GB" dirty="0"/>
          </a:p>
        </p:txBody>
      </p:sp>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3776" y="3016705"/>
            <a:ext cx="3056757" cy="2292568"/>
          </a:xfrm>
          <a:prstGeom prst="rect">
            <a:avLst/>
          </a:prstGeom>
        </p:spPr>
      </p:pic>
      <p:pic>
        <p:nvPicPr>
          <p:cNvPr id="8" name="Pictur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36792" y="3019647"/>
            <a:ext cx="3052835" cy="2289626"/>
          </a:xfrm>
          <a:prstGeom prst="rect">
            <a:avLst/>
          </a:prstGeom>
        </p:spPr>
      </p:pic>
      <p:pic>
        <p:nvPicPr>
          <p:cNvPr id="9" name="Pictur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546398" y="3019647"/>
            <a:ext cx="3052834" cy="2289626"/>
          </a:xfrm>
          <a:prstGeom prst="rect">
            <a:avLst/>
          </a:prstGeom>
        </p:spPr>
      </p:pic>
      <p:pic>
        <p:nvPicPr>
          <p:cNvPr id="10" name="Picture 2" descr="Strawberry Chewits E-Liquid - 30-120ml - 0mg/3mg/6mg - Premium Vaping UK"/>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9765738" y="2880038"/>
            <a:ext cx="2189502" cy="218950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84181" y="5647645"/>
            <a:ext cx="11181678" cy="369332"/>
          </a:xfrm>
          <a:prstGeom prst="rect">
            <a:avLst/>
          </a:prstGeom>
          <a:noFill/>
        </p:spPr>
        <p:txBody>
          <a:bodyPr wrap="square" rtlCol="0">
            <a:spAutoFit/>
          </a:bodyPr>
          <a:lstStyle/>
          <a:p>
            <a:r>
              <a:rPr lang="en-GB" dirty="0" smtClean="0">
                <a:latin typeface="XCCW Joined 4a" panose="03050602040000000000" pitchFamily="66" charset="0"/>
              </a:rPr>
              <a:t>You could also use sticks as tens and stones as ones.</a:t>
            </a:r>
            <a:endParaRPr lang="en-GB" dirty="0">
              <a:latin typeface="XCCW Joined 4a" panose="03050602040000000000" pitchFamily="66" charset="0"/>
            </a:endParaRPr>
          </a:p>
        </p:txBody>
      </p:sp>
      <p:pic>
        <p:nvPicPr>
          <p:cNvPr id="12" name="Picture 2" descr="Aumüller Silver Vine Cat Sticks | zooplus.co.uk"/>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8245421" y="5622248"/>
            <a:ext cx="1041213" cy="104121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9286634" y="5534043"/>
            <a:ext cx="1228640" cy="1217621"/>
          </a:xfrm>
          <a:prstGeom prst="rect">
            <a:avLst/>
          </a:prstGeom>
        </p:spPr>
      </p:pic>
    </p:spTree>
    <p:extLst>
      <p:ext uri="{BB962C8B-B14F-4D97-AF65-F5344CB8AC3E}">
        <p14:creationId xmlns:p14="http://schemas.microsoft.com/office/powerpoint/2010/main" val="33770889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txBox="1">
            <a:spLocks/>
          </p:cNvSpPr>
          <p:nvPr/>
        </p:nvSpPr>
        <p:spPr>
          <a:xfrm>
            <a:off x="340275" y="296396"/>
            <a:ext cx="10515600" cy="5813892"/>
          </a:xfrm>
          <a:prstGeom prst="rect">
            <a:avLst/>
          </a:prstGeom>
        </p:spPr>
        <p:txBody>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buFont typeface="Symbol" pitchFamily="18" charset="2"/>
              <a:buNone/>
            </a:pPr>
            <a:r>
              <a:rPr lang="en-GB" sz="1800" dirty="0" smtClean="0">
                <a:solidFill>
                  <a:schemeClr val="tx1"/>
                </a:solidFill>
                <a:latin typeface="XCCW Joined 4a" panose="03050602040000000000" pitchFamily="66" charset="0"/>
              </a:rPr>
              <a:t>For greater or less than you could use…</a:t>
            </a:r>
          </a:p>
          <a:p>
            <a:pPr marL="0" indent="0">
              <a:buFont typeface="Symbol" pitchFamily="18" charset="2"/>
              <a:buNone/>
            </a:pPr>
            <a:endParaRPr lang="en-GB" dirty="0" smtClean="0">
              <a:latin typeface="XCCW Joined 4a" panose="03050602040000000000" pitchFamily="66" charset="0"/>
            </a:endParaRPr>
          </a:p>
          <a:p>
            <a:pPr marL="0" indent="0">
              <a:buFont typeface="Symbol" pitchFamily="18" charset="2"/>
              <a:buNone/>
            </a:pPr>
            <a:endParaRPr lang="en-GB" dirty="0">
              <a:latin typeface="XCCW Joined 4a" panose="03050602040000000000" pitchFamily="66" charset="0"/>
            </a:endParaRPr>
          </a:p>
        </p:txBody>
      </p:sp>
      <p:pic>
        <p:nvPicPr>
          <p:cNvPr id="9" name="Picture 2" descr="60+ Best Math - Greater Than/Less Than images | math, teaching math, math  classroom"/>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75784" y="855177"/>
            <a:ext cx="1700120" cy="22548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MATH MONSTERS - Greater Than, Less Than, Equal To (popsicle sticks and  googly eyes) #preschool #math #greater … | Preschool math games, Math  crafts, Homeschool math"/>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79224" y="820447"/>
            <a:ext cx="3018851" cy="225482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340275" y="3292846"/>
            <a:ext cx="11089725" cy="369332"/>
          </a:xfrm>
          <a:prstGeom prst="rect">
            <a:avLst/>
          </a:prstGeom>
          <a:noFill/>
        </p:spPr>
        <p:txBody>
          <a:bodyPr wrap="square" rtlCol="0">
            <a:spAutoFit/>
          </a:bodyPr>
          <a:lstStyle/>
          <a:p>
            <a:r>
              <a:rPr lang="en-GB" dirty="0" smtClean="0">
                <a:latin typeface="XCCW Joined 4a" panose="03050602040000000000" pitchFamily="66" charset="0"/>
              </a:rPr>
              <a:t>For money work or problems you could use your own coins/ notes.</a:t>
            </a:r>
            <a:endParaRPr lang="en-GB" dirty="0">
              <a:latin typeface="XCCW Joined 4a" panose="03050602040000000000" pitchFamily="66" charset="0"/>
            </a:endParaRPr>
          </a:p>
        </p:txBody>
      </p:sp>
      <p:pic>
        <p:nvPicPr>
          <p:cNvPr id="12" name="Picture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84412" y="3759361"/>
            <a:ext cx="2115048" cy="2479001"/>
          </a:xfrm>
          <a:prstGeom prst="rect">
            <a:avLst/>
          </a:prstGeom>
        </p:spPr>
      </p:pic>
      <p:pic>
        <p:nvPicPr>
          <p:cNvPr id="13" name="Picture 1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095403" y="3879756"/>
            <a:ext cx="1666875" cy="2524125"/>
          </a:xfrm>
          <a:prstGeom prst="rect">
            <a:avLst/>
          </a:prstGeom>
        </p:spPr>
      </p:pic>
    </p:spTree>
    <p:extLst>
      <p:ext uri="{BB962C8B-B14F-4D97-AF65-F5344CB8AC3E}">
        <p14:creationId xmlns:p14="http://schemas.microsoft.com/office/powerpoint/2010/main" val="41518409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XCCW Joined 4a" panose="03050602040000000000"/>
              </a:rPr>
              <a:t>Key Stage 2 Ideas</a:t>
            </a:r>
            <a:endParaRPr lang="en-GB" dirty="0">
              <a:solidFill>
                <a:schemeClr val="tx1"/>
              </a:solidFill>
              <a:latin typeface="XCCW Joined 4a" panose="03050602040000000000"/>
            </a:endParaRPr>
          </a:p>
        </p:txBody>
      </p:sp>
      <p:sp>
        <p:nvSpPr>
          <p:cNvPr id="3" name="TextBox 2"/>
          <p:cNvSpPr txBox="1"/>
          <p:nvPr/>
        </p:nvSpPr>
        <p:spPr>
          <a:xfrm>
            <a:off x="609600" y="2846597"/>
            <a:ext cx="10972800" cy="3108543"/>
          </a:xfrm>
          <a:prstGeom prst="rect">
            <a:avLst/>
          </a:prstGeom>
          <a:noFill/>
        </p:spPr>
        <p:txBody>
          <a:bodyPr wrap="square" rtlCol="0">
            <a:spAutoFit/>
          </a:bodyPr>
          <a:lstStyle/>
          <a:p>
            <a:pPr algn="ctr"/>
            <a:r>
              <a:rPr lang="en-GB" sz="2800" dirty="0" smtClean="0">
                <a:latin typeface="XCCW Joined 4a" panose="03050602040000000000"/>
              </a:rPr>
              <a:t>The resources previously mentioned can be adapted to support children in Key Stage 2 (Years 3-6). The challenge may be presented through the questions you asked when using these resources. </a:t>
            </a:r>
          </a:p>
          <a:p>
            <a:pPr algn="ctr"/>
            <a:endParaRPr lang="en-GB" sz="2800" dirty="0">
              <a:latin typeface="XCCW Joined 4a" panose="03050602040000000000"/>
            </a:endParaRPr>
          </a:p>
          <a:p>
            <a:pPr algn="ctr"/>
            <a:r>
              <a:rPr lang="en-GB" sz="2800" dirty="0" smtClean="0">
                <a:latin typeface="XCCW Joined 4a" panose="03050602040000000000"/>
              </a:rPr>
              <a:t>These next slides show some other examples that are more specific to children in Key Stage 2. </a:t>
            </a:r>
            <a:endParaRPr lang="en-GB" sz="2800" dirty="0">
              <a:latin typeface="XCCW Joined 4a" panose="03050602040000000000"/>
            </a:endParaRPr>
          </a:p>
        </p:txBody>
      </p:sp>
    </p:spTree>
    <p:extLst>
      <p:ext uri="{BB962C8B-B14F-4D97-AF65-F5344CB8AC3E}">
        <p14:creationId xmlns:p14="http://schemas.microsoft.com/office/powerpoint/2010/main" val="17253105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XCCW Joined 4a" panose="03050602040000000000"/>
              </a:rPr>
              <a:t>Key Stage 2 Ideas</a:t>
            </a:r>
            <a:endParaRPr lang="en-GB" dirty="0">
              <a:solidFill>
                <a:schemeClr val="tx1"/>
              </a:solidFill>
              <a:latin typeface="XCCW Joined 4a" panose="03050602040000000000"/>
            </a:endParaRPr>
          </a:p>
        </p:txBody>
      </p:sp>
      <p:pic>
        <p:nvPicPr>
          <p:cNvPr id="2050" name="Picture 2" descr="Make Fractions with Food - DIY"/>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68490" y="1464797"/>
            <a:ext cx="4381500" cy="29146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160935" y="2510726"/>
            <a:ext cx="5222929" cy="523220"/>
          </a:xfrm>
          <a:prstGeom prst="rect">
            <a:avLst/>
          </a:prstGeom>
          <a:noFill/>
        </p:spPr>
        <p:txBody>
          <a:bodyPr wrap="square" rtlCol="0">
            <a:spAutoFit/>
          </a:bodyPr>
          <a:lstStyle/>
          <a:p>
            <a:r>
              <a:rPr lang="en-GB" sz="1400" dirty="0" smtClean="0">
                <a:latin typeface="XCCW Joined 4a" panose="03050602040000000000"/>
              </a:rPr>
              <a:t>Using food to practically support with the understanding of fractions.</a:t>
            </a:r>
            <a:endParaRPr lang="en-GB" sz="1400" dirty="0">
              <a:latin typeface="XCCW Joined 4a" panose="03050602040000000000"/>
            </a:endParaRPr>
          </a:p>
        </p:txBody>
      </p:sp>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76308" y="3516054"/>
            <a:ext cx="3015692" cy="3015692"/>
          </a:xfrm>
          <a:prstGeom prst="rect">
            <a:avLst/>
          </a:prstGeom>
        </p:spPr>
      </p:pic>
      <p:pic>
        <p:nvPicPr>
          <p:cNvPr id="6" name="Pictur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209699" y="3700930"/>
            <a:ext cx="2025742" cy="2660681"/>
          </a:xfrm>
          <a:prstGeom prst="rect">
            <a:avLst/>
          </a:prstGeom>
        </p:spPr>
      </p:pic>
      <p:pic>
        <p:nvPicPr>
          <p:cNvPr id="7" name="Picture 6"/>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817872" y="3945071"/>
            <a:ext cx="1172802" cy="2172398"/>
          </a:xfrm>
          <a:prstGeom prst="rect">
            <a:avLst/>
          </a:prstGeom>
        </p:spPr>
      </p:pic>
      <p:sp>
        <p:nvSpPr>
          <p:cNvPr id="9" name="TextBox 8"/>
          <p:cNvSpPr txBox="1"/>
          <p:nvPr/>
        </p:nvSpPr>
        <p:spPr>
          <a:xfrm>
            <a:off x="532487" y="4500421"/>
            <a:ext cx="5222929" cy="2308324"/>
          </a:xfrm>
          <a:prstGeom prst="rect">
            <a:avLst/>
          </a:prstGeom>
          <a:noFill/>
        </p:spPr>
        <p:txBody>
          <a:bodyPr wrap="square" rtlCol="0">
            <a:spAutoFit/>
          </a:bodyPr>
          <a:lstStyle/>
          <a:p>
            <a:r>
              <a:rPr lang="en-GB" sz="1600" dirty="0" smtClean="0">
                <a:latin typeface="XCCW Joined 4a" panose="03050602040000000000"/>
              </a:rPr>
              <a:t>Make your own analogue clock to tell the time to the minute. </a:t>
            </a:r>
          </a:p>
          <a:p>
            <a:endParaRPr lang="en-GB" sz="1600" dirty="0" smtClean="0">
              <a:latin typeface="XCCW Joined 4a" panose="03050602040000000000"/>
            </a:endParaRPr>
          </a:p>
          <a:p>
            <a:r>
              <a:rPr lang="en-GB" sz="1600" dirty="0" smtClean="0">
                <a:latin typeface="XCCW Joined 4a" panose="03050602040000000000"/>
              </a:rPr>
              <a:t>Use any digital device to practise converting analogue to digital using the 24 hour clock.</a:t>
            </a:r>
          </a:p>
          <a:p>
            <a:endParaRPr lang="en-GB" sz="1600" dirty="0" smtClean="0">
              <a:latin typeface="XCCW Joined 4a" panose="03050602040000000000"/>
            </a:endParaRPr>
          </a:p>
          <a:p>
            <a:r>
              <a:rPr lang="en-GB" sz="1600" dirty="0" smtClean="0">
                <a:latin typeface="XCCW Joined 4a" panose="03050602040000000000"/>
              </a:rPr>
              <a:t>Practise your roman numerals by drawing them on your own clock face. </a:t>
            </a:r>
            <a:endParaRPr lang="en-GB" sz="1600" dirty="0">
              <a:latin typeface="XCCW Joined 4a" panose="03050602040000000000"/>
            </a:endParaRPr>
          </a:p>
        </p:txBody>
      </p:sp>
    </p:spTree>
    <p:extLst>
      <p:ext uri="{BB962C8B-B14F-4D97-AF65-F5344CB8AC3E}">
        <p14:creationId xmlns:p14="http://schemas.microsoft.com/office/powerpoint/2010/main" val="39666460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XCCW Joined 4a" panose="03050602040000000000"/>
              </a:rPr>
              <a:t>Key Stage 2 Ideas</a:t>
            </a:r>
            <a:endParaRPr lang="en-GB" dirty="0">
              <a:solidFill>
                <a:schemeClr val="tx1"/>
              </a:solidFill>
              <a:latin typeface="XCCW Joined 4a" panose="03050602040000000000"/>
            </a:endParaRPr>
          </a:p>
        </p:txBody>
      </p:sp>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8892" y="1724840"/>
            <a:ext cx="2768373" cy="184222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0290" y="4399191"/>
            <a:ext cx="2466975" cy="1847850"/>
          </a:xfrm>
          <a:prstGeom prst="rect">
            <a:avLst/>
          </a:prstGeom>
        </p:spPr>
      </p:pic>
      <p:pic>
        <p:nvPicPr>
          <p:cNvPr id="3076" name="Picture 4" descr="https://encrypted-tbn0.gstatic.com/images?q=tbn%3AANd9GcTitTrUeQsZNpA8HNYWTh9oh8GbgrSxyeI2ZBPfRFDtIdiPcYuwvkm_xQIrxqLlcqNdJSU4WYs&amp;usqp=CAc"/>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308182" y="1591056"/>
            <a:ext cx="1866900" cy="18669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361006" y="3091585"/>
            <a:ext cx="1954993" cy="1954993"/>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7097941" y="4710685"/>
            <a:ext cx="1866900" cy="1866900"/>
          </a:xfrm>
          <a:prstGeom prst="rect">
            <a:avLst/>
          </a:prstGeom>
        </p:spPr>
      </p:pic>
      <p:sp>
        <p:nvSpPr>
          <p:cNvPr id="8" name="Rectangle 7"/>
          <p:cNvSpPr/>
          <p:nvPr/>
        </p:nvSpPr>
        <p:spPr>
          <a:xfrm>
            <a:off x="3265006" y="3622656"/>
            <a:ext cx="6096000" cy="923330"/>
          </a:xfrm>
          <a:prstGeom prst="rect">
            <a:avLst/>
          </a:prstGeom>
        </p:spPr>
        <p:txBody>
          <a:bodyPr>
            <a:spAutoFit/>
          </a:bodyPr>
          <a:lstStyle/>
          <a:p>
            <a:pPr algn="ctr"/>
            <a:r>
              <a:rPr lang="en-GB" dirty="0" smtClean="0">
                <a:latin typeface="XCCW Joined 4a" panose="03050602040000000000"/>
              </a:rPr>
              <a:t>Using any measuring equipment</a:t>
            </a:r>
          </a:p>
          <a:p>
            <a:pPr algn="ctr"/>
            <a:r>
              <a:rPr lang="en-GB" dirty="0">
                <a:latin typeface="XCCW Joined 4a" panose="03050602040000000000"/>
              </a:rPr>
              <a:t>t</a:t>
            </a:r>
            <a:r>
              <a:rPr lang="en-GB" dirty="0" smtClean="0">
                <a:latin typeface="XCCW Joined 4a" panose="03050602040000000000"/>
              </a:rPr>
              <a:t>hat you may have around the house to practise reading a variety of scales</a:t>
            </a:r>
            <a:r>
              <a:rPr lang="en-GB" dirty="0" smtClean="0">
                <a:latin typeface="CCW Cursive Writing 4" panose="03050602040000000000" pitchFamily="66" charset="0"/>
              </a:rPr>
              <a:t>. </a:t>
            </a:r>
          </a:p>
        </p:txBody>
      </p:sp>
    </p:spTree>
    <p:extLst>
      <p:ext uri="{BB962C8B-B14F-4D97-AF65-F5344CB8AC3E}">
        <p14:creationId xmlns:p14="http://schemas.microsoft.com/office/powerpoint/2010/main" val="12482389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351" y="282532"/>
            <a:ext cx="10972800" cy="1252728"/>
          </a:xfrm>
        </p:spPr>
        <p:txBody>
          <a:bodyPr/>
          <a:lstStyle/>
          <a:p>
            <a:r>
              <a:rPr lang="en-GB" dirty="0" smtClean="0">
                <a:solidFill>
                  <a:schemeClr val="tx1"/>
                </a:solidFill>
                <a:latin typeface="XCCW Joined 4a" panose="03050602040000000000"/>
              </a:rPr>
              <a:t>Key Stage 2 Ideas</a:t>
            </a:r>
            <a:endParaRPr lang="en-GB" dirty="0">
              <a:solidFill>
                <a:schemeClr val="tx1"/>
              </a:solidFill>
              <a:latin typeface="XCCW Joined 4a" panose="03050602040000000000"/>
            </a:endParaRP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9351" y="1594659"/>
            <a:ext cx="3617388" cy="1956948"/>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014409" y="1130141"/>
            <a:ext cx="3567991" cy="1835292"/>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14045" y="4336960"/>
            <a:ext cx="3269578" cy="2175756"/>
          </a:xfrm>
          <a:prstGeom prst="rect">
            <a:avLst/>
          </a:prstGeom>
        </p:spPr>
      </p:pic>
      <p:sp>
        <p:nvSpPr>
          <p:cNvPr id="6" name="Rectangle 5"/>
          <p:cNvSpPr/>
          <p:nvPr/>
        </p:nvSpPr>
        <p:spPr>
          <a:xfrm>
            <a:off x="1918409" y="4336960"/>
            <a:ext cx="6096000" cy="923330"/>
          </a:xfrm>
          <a:prstGeom prst="rect">
            <a:avLst/>
          </a:prstGeom>
        </p:spPr>
        <p:txBody>
          <a:bodyPr>
            <a:spAutoFit/>
          </a:bodyPr>
          <a:lstStyle/>
          <a:p>
            <a:pPr algn="ctr"/>
            <a:r>
              <a:rPr lang="en-GB" dirty="0" smtClean="0">
                <a:latin typeface="XCCW Joined 4a" panose="03050602040000000000"/>
              </a:rPr>
              <a:t>Food packaging around the home</a:t>
            </a:r>
          </a:p>
          <a:p>
            <a:pPr algn="ctr"/>
            <a:r>
              <a:rPr lang="en-GB" dirty="0" smtClean="0">
                <a:latin typeface="XCCW Joined 4a" panose="03050602040000000000"/>
              </a:rPr>
              <a:t>Can be used for spotting numbers, adding numbers together and working out and reading percentages.</a:t>
            </a:r>
            <a:endParaRPr lang="en-GB" dirty="0">
              <a:latin typeface="XCCW Joined 4a" panose="03050602040000000000"/>
            </a:endParaRPr>
          </a:p>
        </p:txBody>
      </p:sp>
    </p:spTree>
    <p:extLst>
      <p:ext uri="{BB962C8B-B14F-4D97-AF65-F5344CB8AC3E}">
        <p14:creationId xmlns:p14="http://schemas.microsoft.com/office/powerpoint/2010/main" val="7035328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XCCW Joined 4a" panose="03050602040000000000"/>
              </a:rPr>
              <a:t>Key Stage 2 Ideas</a:t>
            </a:r>
            <a:endParaRPr lang="en-GB" dirty="0">
              <a:solidFill>
                <a:schemeClr val="tx1"/>
              </a:solidFill>
              <a:latin typeface="XCCW Joined 4a" panose="03050602040000000000"/>
            </a:endParaRPr>
          </a:p>
        </p:txBody>
      </p:sp>
      <p:sp>
        <p:nvSpPr>
          <p:cNvPr id="4" name="AutoShape 4" descr="Packaging design, Label on perfume or cosmetic container with pink luxury  box template and mockup box, illustration vector. - Buy this stock vector  and explore similar vectors at Adobe Stock | Adobe Stoc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9600" y="1531652"/>
            <a:ext cx="3219083" cy="197407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271804" y="4167664"/>
            <a:ext cx="3750712" cy="2279078"/>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33525" y="4817856"/>
            <a:ext cx="3028950" cy="1504950"/>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532620" y="1326533"/>
            <a:ext cx="1905000" cy="1695450"/>
          </a:xfrm>
          <a:prstGeom prst="rect">
            <a:avLst/>
          </a:prstGeom>
        </p:spPr>
      </p:pic>
      <p:sp>
        <p:nvSpPr>
          <p:cNvPr id="11" name="Rectangle 10"/>
          <p:cNvSpPr/>
          <p:nvPr/>
        </p:nvSpPr>
        <p:spPr>
          <a:xfrm>
            <a:off x="4051160" y="3188433"/>
            <a:ext cx="6096000" cy="646331"/>
          </a:xfrm>
          <a:prstGeom prst="rect">
            <a:avLst/>
          </a:prstGeom>
        </p:spPr>
        <p:txBody>
          <a:bodyPr>
            <a:spAutoFit/>
          </a:bodyPr>
          <a:lstStyle/>
          <a:p>
            <a:pPr algn="ctr"/>
            <a:r>
              <a:rPr lang="en-GB" dirty="0" smtClean="0">
                <a:latin typeface="XCCW Joined 4a" panose="03050602040000000000"/>
              </a:rPr>
              <a:t>Packaging can be used to support with understanding 3D shapes and their nets. </a:t>
            </a:r>
            <a:endParaRPr lang="en-GB" dirty="0">
              <a:latin typeface="XCCW Joined 4a" panose="03050602040000000000"/>
            </a:endParaRPr>
          </a:p>
        </p:txBody>
      </p:sp>
    </p:spTree>
    <p:extLst>
      <p:ext uri="{BB962C8B-B14F-4D97-AF65-F5344CB8AC3E}">
        <p14:creationId xmlns:p14="http://schemas.microsoft.com/office/powerpoint/2010/main" val="272754173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extLst>
    <a:ext uri="{05A4C25C-085E-4340-85A3-A5531E510DB2}">
      <thm15:themeFamily xmlns:thm15="http://schemas.microsoft.com/office/thememl/2012/main" name="Theme1" id="{82183C6F-E43D-4AA7-9E8E-CA847AF154CB}" vid="{71A3CFD4-2679-4EC9-9EF4-D922746654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470</TotalTime>
  <Words>999</Words>
  <Application>Microsoft Office PowerPoint</Application>
  <PresentationFormat>Widescreen</PresentationFormat>
  <Paragraphs>93</Paragraphs>
  <Slides>19</Slides>
  <Notes>9</Notes>
  <HiddenSlides>0</HiddenSlides>
  <MMClips>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Calibri Light</vt:lpstr>
      <vt:lpstr>Candara</vt:lpstr>
      <vt:lpstr>CCW Cursive Writing 4</vt:lpstr>
      <vt:lpstr>Symbol</vt:lpstr>
      <vt:lpstr>XCCW Joined 4a</vt:lpstr>
      <vt:lpstr>Theme1</vt:lpstr>
      <vt:lpstr>Maths at Great Binfields   Resources that you can use at home to support your child’s maths understanding and learning.</vt:lpstr>
      <vt:lpstr>Importance of Resources </vt:lpstr>
      <vt:lpstr>CPA Approach</vt:lpstr>
      <vt:lpstr>What is CPA?</vt:lpstr>
      <vt:lpstr>Resources you can use at home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 example of an addition word problem being solved using dienes. This could be solved using sweets (e.g. Chewits)</vt:lpstr>
      <vt:lpstr>PowerPoint Presentation</vt:lpstr>
      <vt:lpstr>Key Stage 2 Ideas</vt:lpstr>
      <vt:lpstr>Key Stage 2 Ideas</vt:lpstr>
      <vt:lpstr>Key Stage 2 Ideas</vt:lpstr>
      <vt:lpstr>Key Stage 2 Ideas</vt:lpstr>
      <vt:lpstr>Key Stage 2 Ideas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Becky Collins</dc:creator>
  <cp:lastModifiedBy>Great Binfields Pri</cp:lastModifiedBy>
  <cp:revision>65</cp:revision>
  <dcterms:created xsi:type="dcterms:W3CDTF">2020-09-16T15:14:14Z</dcterms:created>
  <dcterms:modified xsi:type="dcterms:W3CDTF">2022-11-10T21:23:30Z</dcterms:modified>
</cp:coreProperties>
</file>