
<file path=[Content_Types].xml><?xml version="1.0" encoding="utf-8"?>
<Types xmlns="http://schemas.openxmlformats.org/package/2006/content-types">
  <Default Extension="png" ContentType="image/png"/>
  <Default Extension="tmp" ContentType="image/pn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65" r:id="rId2"/>
    <p:sldId id="266" r:id="rId3"/>
    <p:sldId id="275" r:id="rId4"/>
    <p:sldId id="267" r:id="rId5"/>
    <p:sldId id="268" r:id="rId6"/>
    <p:sldId id="276" r:id="rId7"/>
    <p:sldId id="269" r:id="rId8"/>
    <p:sldId id="272" r:id="rId9"/>
    <p:sldId id="280" r:id="rId10"/>
    <p:sldId id="277" r:id="rId11"/>
    <p:sldId id="271" r:id="rId12"/>
    <p:sldId id="273" r:id="rId13"/>
    <p:sldId id="274" r:id="rId14"/>
    <p:sldId id="281" r:id="rId15"/>
    <p:sldId id="27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43" autoAdjust="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ky collins" userId="8d6f22cffae0dd9a" providerId="LiveId" clId="{3BA1A44A-94FD-40B6-A929-2259DF73BCAD}"/>
    <pc:docChg chg="undo custSel addSld delSld modSld">
      <pc:chgData name="becky collins" userId="8d6f22cffae0dd9a" providerId="LiveId" clId="{3BA1A44A-94FD-40B6-A929-2259DF73BCAD}" dt="2020-10-25T18:45:13.955" v="14" actId="1076"/>
      <pc:docMkLst>
        <pc:docMk/>
      </pc:docMkLst>
      <pc:sldChg chg="modSp mod">
        <pc:chgData name="becky collins" userId="8d6f22cffae0dd9a" providerId="LiveId" clId="{3BA1A44A-94FD-40B6-A929-2259DF73BCAD}" dt="2020-10-25T17:07:22.755" v="5" actId="1076"/>
        <pc:sldMkLst>
          <pc:docMk/>
          <pc:sldMk cId="1367637324" sldId="257"/>
        </pc:sldMkLst>
        <pc:picChg chg="mod">
          <ac:chgData name="becky collins" userId="8d6f22cffae0dd9a" providerId="LiveId" clId="{3BA1A44A-94FD-40B6-A929-2259DF73BCAD}" dt="2020-10-25T17:07:22.755" v="5" actId="1076"/>
          <ac:picMkLst>
            <pc:docMk/>
            <pc:sldMk cId="1367637324" sldId="257"/>
            <ac:picMk id="7" creationId="{1FCD9FAD-96FE-4C31-9717-C698E0E01825}"/>
          </ac:picMkLst>
        </pc:picChg>
      </pc:sldChg>
      <pc:sldChg chg="modSp mod">
        <pc:chgData name="becky collins" userId="8d6f22cffae0dd9a" providerId="LiveId" clId="{3BA1A44A-94FD-40B6-A929-2259DF73BCAD}" dt="2020-10-25T17:10:10.229" v="6" actId="1076"/>
        <pc:sldMkLst>
          <pc:docMk/>
          <pc:sldMk cId="1575944675" sldId="258"/>
        </pc:sldMkLst>
        <pc:spChg chg="mod">
          <ac:chgData name="becky collins" userId="8d6f22cffae0dd9a" providerId="LiveId" clId="{3BA1A44A-94FD-40B6-A929-2259DF73BCAD}" dt="2020-10-25T16:58:49.180" v="3" actId="27636"/>
          <ac:spMkLst>
            <pc:docMk/>
            <pc:sldMk cId="1575944675" sldId="258"/>
            <ac:spMk id="2" creationId="{00000000-0000-0000-0000-000000000000}"/>
          </ac:spMkLst>
        </pc:spChg>
        <pc:spChg chg="mod">
          <ac:chgData name="becky collins" userId="8d6f22cffae0dd9a" providerId="LiveId" clId="{3BA1A44A-94FD-40B6-A929-2259DF73BCAD}" dt="2020-10-25T16:58:56.345" v="4" actId="1076"/>
          <ac:spMkLst>
            <pc:docMk/>
            <pc:sldMk cId="1575944675" sldId="258"/>
            <ac:spMk id="4" creationId="{00000000-0000-0000-0000-000000000000}"/>
          </ac:spMkLst>
        </pc:spChg>
        <pc:picChg chg="mod">
          <ac:chgData name="becky collins" userId="8d6f22cffae0dd9a" providerId="LiveId" clId="{3BA1A44A-94FD-40B6-A929-2259DF73BCAD}" dt="2020-10-25T17:10:10.229" v="6" actId="1076"/>
          <ac:picMkLst>
            <pc:docMk/>
            <pc:sldMk cId="1575944675" sldId="258"/>
            <ac:picMk id="5" creationId="{92D6F75B-E361-43BA-8D92-B37A9D8B83C7}"/>
          </ac:picMkLst>
        </pc:picChg>
      </pc:sldChg>
      <pc:sldChg chg="modSp mod">
        <pc:chgData name="becky collins" userId="8d6f22cffae0dd9a" providerId="LiveId" clId="{3BA1A44A-94FD-40B6-A929-2259DF73BCAD}" dt="2020-10-25T18:24:23.953" v="7" actId="1076"/>
        <pc:sldMkLst>
          <pc:docMk/>
          <pc:sldMk cId="2812680713" sldId="260"/>
        </pc:sldMkLst>
        <pc:picChg chg="mod">
          <ac:chgData name="becky collins" userId="8d6f22cffae0dd9a" providerId="LiveId" clId="{3BA1A44A-94FD-40B6-A929-2259DF73BCAD}" dt="2020-10-25T18:24:23.953" v="7" actId="1076"/>
          <ac:picMkLst>
            <pc:docMk/>
            <pc:sldMk cId="2812680713" sldId="260"/>
            <ac:picMk id="5" creationId="{B9CA5549-53C3-4997-AD73-A6A819B1C3CD}"/>
          </ac:picMkLst>
        </pc:picChg>
      </pc:sldChg>
      <pc:sldChg chg="modSp mod">
        <pc:chgData name="becky collins" userId="8d6f22cffae0dd9a" providerId="LiveId" clId="{3BA1A44A-94FD-40B6-A929-2259DF73BCAD}" dt="2020-10-25T18:40:20.524" v="10" actId="1076"/>
        <pc:sldMkLst>
          <pc:docMk/>
          <pc:sldMk cId="2339398346" sldId="261"/>
        </pc:sldMkLst>
        <pc:picChg chg="mod">
          <ac:chgData name="becky collins" userId="8d6f22cffae0dd9a" providerId="LiveId" clId="{3BA1A44A-94FD-40B6-A929-2259DF73BCAD}" dt="2020-10-25T18:40:20.524" v="10" actId="1076"/>
          <ac:picMkLst>
            <pc:docMk/>
            <pc:sldMk cId="2339398346" sldId="261"/>
            <ac:picMk id="5" creationId="{A5E4DA0C-C5E7-4683-AF7D-411ADA844499}"/>
          </ac:picMkLst>
        </pc:picChg>
      </pc:sldChg>
      <pc:sldChg chg="modSp mod">
        <pc:chgData name="becky collins" userId="8d6f22cffae0dd9a" providerId="LiveId" clId="{3BA1A44A-94FD-40B6-A929-2259DF73BCAD}" dt="2020-10-25T18:42:30.506" v="12" actId="1076"/>
        <pc:sldMkLst>
          <pc:docMk/>
          <pc:sldMk cId="3856897992" sldId="262"/>
        </pc:sldMkLst>
        <pc:picChg chg="mod">
          <ac:chgData name="becky collins" userId="8d6f22cffae0dd9a" providerId="LiveId" clId="{3BA1A44A-94FD-40B6-A929-2259DF73BCAD}" dt="2020-10-25T18:42:30.506" v="12" actId="1076"/>
          <ac:picMkLst>
            <pc:docMk/>
            <pc:sldMk cId="3856897992" sldId="262"/>
            <ac:picMk id="3" creationId="{D425486F-946E-4592-A3CA-0959023C84E2}"/>
          </ac:picMkLst>
        </pc:picChg>
      </pc:sldChg>
      <pc:sldChg chg="modSp mod">
        <pc:chgData name="becky collins" userId="8d6f22cffae0dd9a" providerId="LiveId" clId="{3BA1A44A-94FD-40B6-A929-2259DF73BCAD}" dt="2020-10-25T18:43:46.577" v="13" actId="1076"/>
        <pc:sldMkLst>
          <pc:docMk/>
          <pc:sldMk cId="669133484" sldId="263"/>
        </pc:sldMkLst>
        <pc:picChg chg="mod">
          <ac:chgData name="becky collins" userId="8d6f22cffae0dd9a" providerId="LiveId" clId="{3BA1A44A-94FD-40B6-A929-2259DF73BCAD}" dt="2020-10-25T18:43:46.577" v="13" actId="1076"/>
          <ac:picMkLst>
            <pc:docMk/>
            <pc:sldMk cId="669133484" sldId="263"/>
            <ac:picMk id="2" creationId="{31CE530F-AF03-4606-87C0-280946FFE030}"/>
          </ac:picMkLst>
        </pc:picChg>
      </pc:sldChg>
      <pc:sldChg chg="modSp mod">
        <pc:chgData name="becky collins" userId="8d6f22cffae0dd9a" providerId="LiveId" clId="{3BA1A44A-94FD-40B6-A929-2259DF73BCAD}" dt="2020-10-25T18:41:18.101" v="11" actId="1076"/>
        <pc:sldMkLst>
          <pc:docMk/>
          <pc:sldMk cId="421462097" sldId="264"/>
        </pc:sldMkLst>
        <pc:picChg chg="mod">
          <ac:chgData name="becky collins" userId="8d6f22cffae0dd9a" providerId="LiveId" clId="{3BA1A44A-94FD-40B6-A929-2259DF73BCAD}" dt="2020-10-25T18:41:18.101" v="11" actId="1076"/>
          <ac:picMkLst>
            <pc:docMk/>
            <pc:sldMk cId="421462097" sldId="264"/>
            <ac:picMk id="3" creationId="{FF0A0946-6B6D-4CBE-B904-15C389995396}"/>
          </ac:picMkLst>
        </pc:picChg>
      </pc:sldChg>
      <pc:sldChg chg="modSp mod">
        <pc:chgData name="becky collins" userId="8d6f22cffae0dd9a" providerId="LiveId" clId="{3BA1A44A-94FD-40B6-A929-2259DF73BCAD}" dt="2020-10-25T18:45:13.955" v="14" actId="1076"/>
        <pc:sldMkLst>
          <pc:docMk/>
          <pc:sldMk cId="2605091409" sldId="266"/>
        </pc:sldMkLst>
        <pc:picChg chg="mod">
          <ac:chgData name="becky collins" userId="8d6f22cffae0dd9a" providerId="LiveId" clId="{3BA1A44A-94FD-40B6-A929-2259DF73BCAD}" dt="2020-10-25T18:45:13.955" v="14" actId="1076"/>
          <ac:picMkLst>
            <pc:docMk/>
            <pc:sldMk cId="2605091409" sldId="266"/>
            <ac:picMk id="2" creationId="{7999CCDA-9109-4B52-A35F-A6FF2D2AFF88}"/>
          </ac:picMkLst>
        </pc:picChg>
      </pc:sldChg>
      <pc:sldChg chg="new del">
        <pc:chgData name="becky collins" userId="8d6f22cffae0dd9a" providerId="LiveId" clId="{3BA1A44A-94FD-40B6-A929-2259DF73BCAD}" dt="2020-10-25T18:37:22.050" v="9" actId="680"/>
        <pc:sldMkLst>
          <pc:docMk/>
          <pc:sldMk cId="2702550590"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D64CBE-48FE-45B6-91DC-988681BEA94C}" type="datetimeFigureOut">
              <a:rPr lang="en-GB" smtClean="0"/>
              <a:t>09/11/2021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6C049F-6561-4A49-8E16-C45C3E5A1DDF}" type="slidenum">
              <a:rPr lang="en-GB" smtClean="0"/>
              <a:t>‹#›</a:t>
            </a:fld>
            <a:endParaRPr lang="en-GB"/>
          </a:p>
        </p:txBody>
      </p:sp>
    </p:spTree>
    <p:extLst>
      <p:ext uri="{BB962C8B-B14F-4D97-AF65-F5344CB8AC3E}">
        <p14:creationId xmlns:p14="http://schemas.microsoft.com/office/powerpoint/2010/main" val="2288058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Julie – Interactive teaching programs</a:t>
            </a:r>
          </a:p>
        </p:txBody>
      </p:sp>
      <p:sp>
        <p:nvSpPr>
          <p:cNvPr id="4" name="Slide Number Placeholder 3"/>
          <p:cNvSpPr>
            <a:spLocks noGrp="1"/>
          </p:cNvSpPr>
          <p:nvPr>
            <p:ph type="sldNum" sz="quarter" idx="10"/>
          </p:nvPr>
        </p:nvSpPr>
        <p:spPr/>
        <p:txBody>
          <a:bodyPr/>
          <a:lstStyle/>
          <a:p>
            <a:fld id="{5489E349-1E77-40AD-8357-634D9CE4C924}" type="slidenum">
              <a:rPr lang="en-US" smtClean="0"/>
              <a:t>9</a:t>
            </a:fld>
            <a:endParaRPr lang="en-US"/>
          </a:p>
        </p:txBody>
      </p:sp>
    </p:spTree>
    <p:extLst>
      <p:ext uri="{BB962C8B-B14F-4D97-AF65-F5344CB8AC3E}">
        <p14:creationId xmlns:p14="http://schemas.microsoft.com/office/powerpoint/2010/main" val="534860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DE5AEB-9F46-479D-A130-6465D77CA58C}" type="datetimeFigureOut">
              <a:rPr lang="en-GB" smtClean="0"/>
              <a:t>09/11/2021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471023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DE5AEB-9F46-479D-A130-6465D77CA58C}" type="datetimeFigureOut">
              <a:rPr lang="en-GB" smtClean="0"/>
              <a:t>09/11/2021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40845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DE5AEB-9F46-479D-A130-6465D77CA58C}" type="datetimeFigureOut">
              <a:rPr lang="en-GB" smtClean="0"/>
              <a:t>09/11/2021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734312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FDE5AEB-9F46-479D-A130-6465D77CA58C}" type="datetimeFigureOut">
              <a:rPr lang="en-GB" smtClean="0"/>
              <a:t>09/11/2021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9" name="Content Placeholder 8"/>
          <p:cNvSpPr>
            <a:spLocks noGrp="1"/>
          </p:cNvSpPr>
          <p:nvPr>
            <p:ph sz="quarter" idx="13"/>
          </p:nvPr>
        </p:nvSpPr>
        <p:spPr>
          <a:xfrm>
            <a:off x="902207" y="2679192"/>
            <a:ext cx="5096256" cy="34472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193536" y="2679192"/>
            <a:ext cx="5096256" cy="34472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7502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DE5AEB-9F46-479D-A130-6465D77CA58C}" type="datetimeFigureOut">
              <a:rPr lang="en-GB" smtClean="0"/>
              <a:t>09/11/2021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1991346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DE5AEB-9F46-479D-A130-6465D77CA58C}" type="datetimeFigureOut">
              <a:rPr lang="en-GB" smtClean="0"/>
              <a:t>09/11/2021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842779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Date Placeholder 1"/>
          <p:cNvSpPr>
            <a:spLocks noGrp="1"/>
          </p:cNvSpPr>
          <p:nvPr>
            <p:ph type="dt" sz="half" idx="10"/>
          </p:nvPr>
        </p:nvSpPr>
        <p:spPr/>
        <p:txBody>
          <a:bodyPr/>
          <a:lstStyle/>
          <a:p>
            <a:fld id="{7FDE5AEB-9F46-479D-A130-6465D77CA58C}" type="datetimeFigureOut">
              <a:rPr lang="en-GB" smtClean="0"/>
              <a:t>09/11/2021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854262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5" name="Date Placeholder 4"/>
          <p:cNvSpPr>
            <a:spLocks noGrp="1"/>
          </p:cNvSpPr>
          <p:nvPr>
            <p:ph type="dt" sz="half" idx="10"/>
          </p:nvPr>
        </p:nvSpPr>
        <p:spPr/>
        <p:txBody>
          <a:bodyPr/>
          <a:lstStyle/>
          <a:p>
            <a:fld id="{7FDE5AEB-9F46-479D-A130-6465D77CA58C}" type="datetimeFigureOut">
              <a:rPr lang="en-GB" smtClean="0"/>
              <a:t>09/11/2021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15818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DE5AEB-9F46-479D-A130-6465D77CA58C}" type="datetimeFigureOut">
              <a:rPr lang="en-GB" smtClean="0"/>
              <a:t>09/11/2021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143097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DE5AEB-9F46-479D-A130-6465D77CA58C}" type="datetimeFigureOut">
              <a:rPr lang="en-GB" smtClean="0"/>
              <a:t>09/11/2021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3244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4" name="Date Placeholder 3"/>
          <p:cNvSpPr>
            <a:spLocks noGrp="1"/>
          </p:cNvSpPr>
          <p:nvPr>
            <p:ph type="dt" sz="half" idx="10"/>
          </p:nvPr>
        </p:nvSpPr>
        <p:spPr/>
        <p:txBody>
          <a:bodyPr/>
          <a:lstStyle/>
          <a:p>
            <a:fld id="{7FDE5AEB-9F46-479D-A130-6465D77CA58C}" type="datetimeFigureOut">
              <a:rPr lang="en-GB" smtClean="0"/>
              <a:t>09/11/2021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57488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7FDE5AEB-9F46-479D-A130-6465D77CA58C}" type="datetimeFigureOut">
              <a:rPr lang="en-GB" smtClean="0"/>
              <a:t>09/11/2021</a:t>
            </a:fld>
            <a:endParaRPr lang="en-GB"/>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7654AE26-74E0-4FED-9578-770DD794DA9C}" type="slidenum">
              <a:rPr lang="en-GB" smtClean="0"/>
              <a:t>‹#›</a:t>
            </a:fld>
            <a:endParaRPr lang="en-GB"/>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503242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png"/><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8.jpg"/><Relationship Id="rId13" Type="http://schemas.openxmlformats.org/officeDocument/2006/relationships/image" Target="../media/image22.jpeg"/><Relationship Id="rId3" Type="http://schemas.openxmlformats.org/officeDocument/2006/relationships/image" Target="../media/image13.tmp"/><Relationship Id="rId7" Type="http://schemas.openxmlformats.org/officeDocument/2006/relationships/image" Target="../media/image17.jpeg"/><Relationship Id="rId12"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png"/><Relationship Id="rId4" Type="http://schemas.openxmlformats.org/officeDocument/2006/relationships/image" Target="../media/image14.jpg"/><Relationship Id="rId9" Type="http://schemas.openxmlformats.org/officeDocument/2006/relationships/image" Target="../media/image19.jp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3.tmp"/></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hyperlink" Target="https://www.theguardian.com/education/2008/mar/25/schools.uk3" TargetMode="Externa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256" y="497826"/>
            <a:ext cx="10506224" cy="1657545"/>
          </a:xfrm>
        </p:spPr>
        <p:txBody>
          <a:bodyPr>
            <a:normAutofit/>
          </a:bodyPr>
          <a:lstStyle/>
          <a:p>
            <a:r>
              <a:rPr lang="en-GB" sz="4000" dirty="0" smtClean="0">
                <a:solidFill>
                  <a:schemeClr val="tx1"/>
                </a:solidFill>
                <a:latin typeface="XCCW Joined 4a" panose="03050602040000000000" pitchFamily="66" charset="0"/>
              </a:rPr>
              <a:t>M</a:t>
            </a:r>
            <a:r>
              <a:rPr lang="en-GB" sz="4000" dirty="0" smtClean="0">
                <a:solidFill>
                  <a:schemeClr val="tx1"/>
                </a:solidFill>
                <a:latin typeface="Comic Sans MS" panose="030F0702030302020204" pitchFamily="66" charset="0"/>
              </a:rPr>
              <a:t>aths in Year R at Great </a:t>
            </a:r>
            <a:r>
              <a:rPr lang="en-GB" sz="4000" dirty="0" err="1" smtClean="0">
                <a:solidFill>
                  <a:schemeClr val="tx1"/>
                </a:solidFill>
                <a:latin typeface="Comic Sans MS" panose="030F0702030302020204" pitchFamily="66" charset="0"/>
              </a:rPr>
              <a:t>Binfields</a:t>
            </a:r>
            <a:endParaRPr lang="en-GB" sz="4000" dirty="0">
              <a:solidFill>
                <a:schemeClr val="tx1"/>
              </a:solidFill>
              <a:latin typeface="XCCW Joined 4a" panose="03050602040000000000" pitchFamily="66" charset="0"/>
            </a:endParaRPr>
          </a:p>
        </p:txBody>
      </p:sp>
      <p:pic>
        <p:nvPicPr>
          <p:cNvPr id="3" name="Picture 2"/>
          <p:cNvPicPr>
            <a:picLocks noChangeAspect="1"/>
          </p:cNvPicPr>
          <p:nvPr/>
        </p:nvPicPr>
        <p:blipFill>
          <a:blip r:embed="rId2"/>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93328" y="3466394"/>
            <a:ext cx="1497864" cy="1070415"/>
          </a:xfrm>
          <a:prstGeom prst="rect">
            <a:avLst/>
          </a:prstGeom>
        </p:spPr>
      </p:pic>
      <p:sp>
        <p:nvSpPr>
          <p:cNvPr id="5" name="TextBox 4"/>
          <p:cNvSpPr txBox="1"/>
          <p:nvPr/>
        </p:nvSpPr>
        <p:spPr>
          <a:xfrm>
            <a:off x="2321830" y="1705712"/>
            <a:ext cx="9330567" cy="1200329"/>
          </a:xfrm>
          <a:prstGeom prst="rect">
            <a:avLst/>
          </a:prstGeom>
          <a:noFill/>
        </p:spPr>
        <p:txBody>
          <a:bodyPr wrap="square" rtlCol="0">
            <a:spAutoFit/>
          </a:bodyPr>
          <a:lstStyle/>
          <a:p>
            <a:pPr algn="ctr"/>
            <a:r>
              <a:rPr lang="en-GB" dirty="0">
                <a:latin typeface="Comic Sans MS" panose="030F0702030302020204" pitchFamily="66" charset="0"/>
              </a:rPr>
              <a:t>This presentation aims to guide you through the resources which are currently available on our website </a:t>
            </a:r>
            <a:r>
              <a:rPr lang="en-GB" dirty="0" smtClean="0">
                <a:latin typeface="Comic Sans MS" panose="030F0702030302020204" pitchFamily="66" charset="0"/>
              </a:rPr>
              <a:t>and </a:t>
            </a:r>
            <a:r>
              <a:rPr lang="en-GB" dirty="0">
                <a:latin typeface="Comic Sans MS" panose="030F0702030302020204" pitchFamily="66" charset="0"/>
              </a:rPr>
              <a:t>also to recap how you can help your child at home with their </a:t>
            </a:r>
            <a:r>
              <a:rPr lang="en-GB" dirty="0" smtClean="0">
                <a:latin typeface="Comic Sans MS" panose="030F0702030302020204" pitchFamily="66" charset="0"/>
              </a:rPr>
              <a:t>Maths. </a:t>
            </a:r>
            <a:r>
              <a:rPr lang="en-GB" dirty="0">
                <a:latin typeface="Comic Sans MS" panose="030F0702030302020204" pitchFamily="66" charset="0"/>
              </a:rPr>
              <a:t>Please use this presentation as a signposting tool to help you navigate our existing resources.</a:t>
            </a:r>
          </a:p>
        </p:txBody>
      </p:sp>
      <p:pic>
        <p:nvPicPr>
          <p:cNvPr id="8" name="Picture 2" descr="H:\LearnersPool\Class Work\Digital Photos\2014-2015\EYFS\Shared\Various\IMG_205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5464" y="2826235"/>
            <a:ext cx="1574236" cy="142698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DCIM\158___09\IMG_463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a:off x="2562252" y="4180501"/>
            <a:ext cx="2545640" cy="190923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LearnersPool\Class Work\Digital Photos\2013-2014\Early Years - Holly and Maple\General\weighing\IMG_026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5600816" y="3085250"/>
            <a:ext cx="2482525" cy="18542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84433" y="5052210"/>
            <a:ext cx="2196035" cy="1640248"/>
          </a:xfrm>
          <a:prstGeom prst="rect">
            <a:avLst/>
          </a:prstGeom>
        </p:spPr>
      </p:pic>
    </p:spTree>
    <p:extLst>
      <p:ext uri="{BB962C8B-B14F-4D97-AF65-F5344CB8AC3E}">
        <p14:creationId xmlns:p14="http://schemas.microsoft.com/office/powerpoint/2010/main" val="1003121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tx1"/>
                </a:solidFill>
                <a:latin typeface="Comic Sans MS" panose="030F0702030302020204" pitchFamily="66" charset="0"/>
              </a:rPr>
              <a:t>Why is maths so important?</a:t>
            </a:r>
            <a:endParaRPr lang="en-GB" dirty="0">
              <a:solidFill>
                <a:schemeClr val="tx1"/>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6" name="Rectangle 5"/>
          <p:cNvSpPr/>
          <p:nvPr/>
        </p:nvSpPr>
        <p:spPr>
          <a:xfrm>
            <a:off x="761048" y="1831776"/>
            <a:ext cx="9408160" cy="4339650"/>
          </a:xfrm>
          <a:prstGeom prst="rect">
            <a:avLst/>
          </a:prstGeom>
        </p:spPr>
        <p:txBody>
          <a:bodyPr wrap="square">
            <a:spAutoFit/>
          </a:bodyPr>
          <a:lstStyle/>
          <a:p>
            <a:pPr marL="342900" indent="-342900">
              <a:buFont typeface="Arial" panose="020B0604020202020204" pitchFamily="34" charset="0"/>
              <a:buChar char="•"/>
            </a:pPr>
            <a:r>
              <a:rPr lang="en-GB" sz="2400" dirty="0">
                <a:latin typeface="Comic Sans MS" panose="030F0702030302020204" pitchFamily="66" charset="0"/>
              </a:rPr>
              <a:t>Maths is everywhere in the world around them. </a:t>
            </a:r>
          </a:p>
          <a:p>
            <a:pPr marL="342900" indent="-342900">
              <a:buFont typeface="Arial" panose="020B0604020202020204" pitchFamily="34" charset="0"/>
              <a:buChar char="•"/>
            </a:pPr>
            <a:r>
              <a:rPr lang="en-GB" sz="2400" dirty="0">
                <a:latin typeface="Comic Sans MS" panose="030F0702030302020204" pitchFamily="66" charset="0"/>
              </a:rPr>
              <a:t>Children will need to be able to use maths in everyday life.</a:t>
            </a:r>
          </a:p>
          <a:p>
            <a:pPr marL="342900" indent="-342900">
              <a:buFont typeface="Arial" panose="020B0604020202020204" pitchFamily="34" charset="0"/>
              <a:buChar char="•"/>
            </a:pPr>
            <a:r>
              <a:rPr lang="en-GB" sz="2400" dirty="0">
                <a:latin typeface="Comic Sans MS" panose="030F0702030302020204" pitchFamily="66" charset="0"/>
              </a:rPr>
              <a:t>Maths enables children to think logically and become good problem solvers.</a:t>
            </a:r>
          </a:p>
          <a:p>
            <a:endParaRPr lang="en-GB" sz="2400" dirty="0">
              <a:latin typeface="Comic Sans MS" panose="030F0702030302020204" pitchFamily="66" charset="0"/>
            </a:endParaRPr>
          </a:p>
          <a:p>
            <a:r>
              <a:rPr lang="en-GB" sz="2400" dirty="0">
                <a:latin typeface="Comic Sans MS" panose="030F0702030302020204" pitchFamily="66" charset="0"/>
              </a:rPr>
              <a:t>Therefore:</a:t>
            </a:r>
          </a:p>
          <a:p>
            <a:endParaRPr lang="en-GB" sz="2400" dirty="0">
              <a:latin typeface="Comic Sans MS" panose="030F0702030302020204" pitchFamily="66" charset="0"/>
            </a:endParaRPr>
          </a:p>
          <a:p>
            <a:pPr marL="342900" indent="-342900">
              <a:lnSpc>
                <a:spcPct val="90000"/>
              </a:lnSpc>
              <a:buFont typeface="Arial" panose="020B0604020202020204" pitchFamily="34" charset="0"/>
              <a:buChar char="•"/>
            </a:pPr>
            <a:r>
              <a:rPr lang="en-GB" sz="2400" dirty="0">
                <a:latin typeface="Comic Sans MS" panose="030F0702030302020204" pitchFamily="66" charset="0"/>
              </a:rPr>
              <a:t>It is vital to lay secure foundations in early mathematics. </a:t>
            </a:r>
          </a:p>
          <a:p>
            <a:pPr marL="342900" indent="-342900">
              <a:lnSpc>
                <a:spcPct val="90000"/>
              </a:lnSpc>
              <a:buFont typeface="Arial" panose="020B0604020202020204" pitchFamily="34" charset="0"/>
              <a:buChar char="•"/>
            </a:pPr>
            <a:r>
              <a:rPr lang="en-GB" sz="2400" dirty="0">
                <a:latin typeface="Comic Sans MS" panose="030F0702030302020204" pitchFamily="66" charset="0"/>
              </a:rPr>
              <a:t>We want children to engage with all areas of mathematics.</a:t>
            </a:r>
          </a:p>
          <a:p>
            <a:pPr marL="342900" indent="-342900">
              <a:lnSpc>
                <a:spcPct val="90000"/>
              </a:lnSpc>
              <a:buFont typeface="Arial" panose="020B0604020202020204" pitchFamily="34" charset="0"/>
              <a:buChar char="•"/>
            </a:pPr>
            <a:r>
              <a:rPr lang="en-GB" sz="2400" dirty="0">
                <a:latin typeface="Comic Sans MS" panose="030F0702030302020204" pitchFamily="66" charset="0"/>
              </a:rPr>
              <a:t>We must  give children the tools to help them to develop a better understanding of the mathematical world in which they live. </a:t>
            </a:r>
          </a:p>
        </p:txBody>
      </p:sp>
    </p:spTree>
    <p:extLst>
      <p:ext uri="{BB962C8B-B14F-4D97-AF65-F5344CB8AC3E}">
        <p14:creationId xmlns:p14="http://schemas.microsoft.com/office/powerpoint/2010/main" val="2439061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Comic Sans MS" panose="030F0702030302020204" pitchFamily="66" charset="0"/>
              </a:rPr>
              <a:t>Building Positive Attitudes</a:t>
            </a:r>
            <a:endParaRPr lang="en-GB" dirty="0">
              <a:solidFill>
                <a:schemeClr val="tx1"/>
              </a:solidFill>
              <a:latin typeface="Comic Sans MS" panose="030F0702030302020204" pitchFamily="66" charset="0"/>
            </a:endParaRPr>
          </a:p>
        </p:txBody>
      </p:sp>
      <p:sp>
        <p:nvSpPr>
          <p:cNvPr id="3" name="Rectangle 2"/>
          <p:cNvSpPr/>
          <p:nvPr/>
        </p:nvSpPr>
        <p:spPr>
          <a:xfrm>
            <a:off x="526868" y="1591056"/>
            <a:ext cx="9753600" cy="4154984"/>
          </a:xfrm>
          <a:prstGeom prst="rect">
            <a:avLst/>
          </a:prstGeom>
        </p:spPr>
        <p:txBody>
          <a:bodyPr wrap="square">
            <a:spAutoFit/>
          </a:bodyPr>
          <a:lstStyle/>
          <a:p>
            <a:pPr marL="457200" indent="-457200">
              <a:buFont typeface="Arial" panose="020B0604020202020204" pitchFamily="34" charset="0"/>
              <a:buChar char="•"/>
            </a:pPr>
            <a:r>
              <a:rPr lang="en-US" sz="2400" dirty="0">
                <a:latin typeface="Comic Sans MS" panose="030F0702030302020204" pitchFamily="66" charset="0"/>
              </a:rPr>
              <a:t>Before children can learn </a:t>
            </a:r>
            <a:r>
              <a:rPr lang="en-US" sz="2400" dirty="0" err="1">
                <a:latin typeface="Comic Sans MS" panose="030F0702030302020204" pitchFamily="66" charset="0"/>
              </a:rPr>
              <a:t>maths</a:t>
            </a:r>
            <a:r>
              <a:rPr lang="en-US" sz="2400" dirty="0">
                <a:latin typeface="Comic Sans MS" panose="030F0702030302020204" pitchFamily="66" charset="0"/>
              </a:rPr>
              <a:t>, they first need to believe in </a:t>
            </a:r>
            <a:r>
              <a:rPr lang="en-US" sz="2400" dirty="0" smtClean="0">
                <a:latin typeface="Comic Sans MS" panose="030F0702030302020204" pitchFamily="66" charset="0"/>
              </a:rPr>
              <a:t>their own </a:t>
            </a:r>
            <a:r>
              <a:rPr lang="en-US" sz="2400" dirty="0">
                <a:latin typeface="Comic Sans MS" panose="030F0702030302020204" pitchFamily="66" charset="0"/>
              </a:rPr>
              <a:t>ability </a:t>
            </a:r>
            <a:r>
              <a:rPr lang="en-US" sz="2400" dirty="0" smtClean="0">
                <a:latin typeface="Comic Sans MS" panose="030F0702030302020204" pitchFamily="66" charset="0"/>
              </a:rPr>
              <a:t>. </a:t>
            </a:r>
            <a:endParaRPr lang="en-US" sz="2400" dirty="0">
              <a:latin typeface="Comic Sans MS" panose="030F0702030302020204" pitchFamily="66" charset="0"/>
            </a:endParaRPr>
          </a:p>
          <a:p>
            <a:pPr marL="457200" indent="-457200">
              <a:buFont typeface="Arial" panose="020B0604020202020204" pitchFamily="34" charset="0"/>
              <a:buChar char="•"/>
            </a:pPr>
            <a:r>
              <a:rPr lang="en-US" sz="2400" dirty="0" smtClean="0">
                <a:latin typeface="Comic Sans MS" panose="030F0702030302020204" pitchFamily="66" charset="0"/>
              </a:rPr>
              <a:t>You </a:t>
            </a:r>
            <a:r>
              <a:rPr lang="en-US" sz="2400" dirty="0">
                <a:latin typeface="Comic Sans MS" panose="030F0702030302020204" pitchFamily="66" charset="0"/>
              </a:rPr>
              <a:t>are your child’s </a:t>
            </a:r>
            <a:r>
              <a:rPr lang="en-US" sz="2400" dirty="0" smtClean="0">
                <a:latin typeface="Comic Sans MS" panose="030F0702030302020204" pitchFamily="66" charset="0"/>
              </a:rPr>
              <a:t>first role </a:t>
            </a:r>
            <a:r>
              <a:rPr lang="en-US" sz="2400" dirty="0">
                <a:latin typeface="Comic Sans MS" panose="030F0702030302020204" pitchFamily="66" charset="0"/>
              </a:rPr>
              <a:t>model for learning</a:t>
            </a:r>
            <a:r>
              <a:rPr lang="en-US" sz="2400" dirty="0" smtClean="0">
                <a:latin typeface="Comic Sans MS" panose="030F0702030302020204" pitchFamily="66" charset="0"/>
              </a:rPr>
              <a:t>. If they hear you talk about being bad at </a:t>
            </a:r>
            <a:r>
              <a:rPr lang="en-US" sz="2400" dirty="0" err="1" smtClean="0">
                <a:latin typeface="Comic Sans MS" panose="030F0702030302020204" pitchFamily="66" charset="0"/>
              </a:rPr>
              <a:t>maths</a:t>
            </a:r>
            <a:r>
              <a:rPr lang="en-US" sz="2400" dirty="0" smtClean="0">
                <a:latin typeface="Comic Sans MS" panose="030F0702030302020204" pitchFamily="66" charset="0"/>
              </a:rPr>
              <a:t>, then they will think it is ok not to try.  Ask yourself whether you would confidently say “oh I’m no good at reading” in front of your child.  If not, then why would you do it for </a:t>
            </a:r>
            <a:r>
              <a:rPr lang="en-US" sz="2400" dirty="0" err="1" smtClean="0">
                <a:latin typeface="Comic Sans MS" panose="030F0702030302020204" pitchFamily="66" charset="0"/>
              </a:rPr>
              <a:t>maths</a:t>
            </a:r>
            <a:r>
              <a:rPr lang="en-US" sz="2400" dirty="0" smtClean="0">
                <a:latin typeface="Comic Sans MS" panose="030F0702030302020204" pitchFamily="66" charset="0"/>
              </a:rPr>
              <a:t>?   </a:t>
            </a:r>
            <a:endParaRPr lang="en-US" sz="2400" dirty="0">
              <a:latin typeface="Comic Sans MS" panose="030F0702030302020204" pitchFamily="66" charset="0"/>
            </a:endParaRPr>
          </a:p>
          <a:p>
            <a:pPr marL="457200" indent="-457200">
              <a:buFont typeface="Arial" panose="020B0604020202020204" pitchFamily="34" charset="0"/>
              <a:buChar char="•"/>
            </a:pPr>
            <a:r>
              <a:rPr lang="en-US" sz="2400" dirty="0" smtClean="0">
                <a:latin typeface="Comic Sans MS" panose="030F0702030302020204" pitchFamily="66" charset="0"/>
              </a:rPr>
              <a:t>If </a:t>
            </a:r>
            <a:r>
              <a:rPr lang="en-US" sz="2400" dirty="0">
                <a:latin typeface="Comic Sans MS" panose="030F0702030302020204" pitchFamily="66" charset="0"/>
              </a:rPr>
              <a:t>you engage with your child in a supportive, relaxed atmosphere, your child will enjoy exploring the world of mathematics. </a:t>
            </a:r>
          </a:p>
          <a:p>
            <a:pPr marL="457200" indent="-457200">
              <a:buFont typeface="Arial" panose="020B0604020202020204" pitchFamily="34" charset="0"/>
              <a:buChar char="•"/>
            </a:pPr>
            <a:r>
              <a:rPr lang="en-GB" sz="2400" dirty="0">
                <a:latin typeface="Comic Sans MS" panose="030F0702030302020204" pitchFamily="66" charset="0"/>
              </a:rPr>
              <a:t>Don</a:t>
            </a:r>
            <a:r>
              <a:rPr lang="mr-IN" sz="2400" dirty="0">
                <a:latin typeface="Comic Sans MS" panose="030F0702030302020204" pitchFamily="66" charset="0"/>
              </a:rPr>
              <a:t>’</a:t>
            </a:r>
            <a:r>
              <a:rPr lang="en-GB" sz="2400" dirty="0">
                <a:latin typeface="Comic Sans MS" panose="030F0702030302020204" pitchFamily="66" charset="0"/>
              </a:rPr>
              <a:t>t let your own experiences, if bad, pass onto your </a:t>
            </a:r>
            <a:r>
              <a:rPr lang="en-GB" sz="2400" dirty="0" smtClean="0">
                <a:latin typeface="Comic Sans MS" panose="030F0702030302020204" pitchFamily="66" charset="0"/>
              </a:rPr>
              <a:t>child.</a:t>
            </a:r>
            <a:endParaRPr lang="en-GB" sz="24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0280468" y="5009106"/>
            <a:ext cx="1710723" cy="1683352"/>
          </a:xfrm>
          <a:prstGeom prst="rect">
            <a:avLst/>
          </a:prstGeom>
        </p:spPr>
      </p:pic>
      <p:pic>
        <p:nvPicPr>
          <p:cNvPr id="5" name="Picture 4"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6897" y="3799499"/>
            <a:ext cx="1497864" cy="1070415"/>
          </a:xfrm>
          <a:prstGeom prst="rect">
            <a:avLst/>
          </a:prstGeom>
        </p:spPr>
      </p:pic>
    </p:spTree>
    <p:extLst>
      <p:ext uri="{BB962C8B-B14F-4D97-AF65-F5344CB8AC3E}">
        <p14:creationId xmlns:p14="http://schemas.microsoft.com/office/powerpoint/2010/main" val="2469637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sz="3600" dirty="0">
                <a:solidFill>
                  <a:schemeClr val="tx1"/>
                </a:solidFill>
                <a:latin typeface="Comic Sans MS" panose="030F0702030302020204" pitchFamily="66" charset="0"/>
              </a:rPr>
              <a:t>At the end of the year children are measured against Early Learning Goals.  The maths Early Learning Goals are:</a:t>
            </a:r>
            <a:endParaRPr lang="en-GB" sz="3600" dirty="0"/>
          </a:p>
        </p:txBody>
      </p:sp>
      <p:pic>
        <p:nvPicPr>
          <p:cNvPr id="3" name="Picture 2"/>
          <p:cNvPicPr>
            <a:picLocks noChangeAspect="1"/>
          </p:cNvPicPr>
          <p:nvPr/>
        </p:nvPicPr>
        <p:blipFill>
          <a:blip r:embed="rId4"/>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pic>
        <p:nvPicPr>
          <p:cNvPr id="5" name="Picture 4"/>
          <p:cNvPicPr>
            <a:picLocks noChangeAspect="1"/>
          </p:cNvPicPr>
          <p:nvPr/>
        </p:nvPicPr>
        <p:blipFill>
          <a:blip r:embed="rId6"/>
          <a:stretch>
            <a:fillRect/>
          </a:stretch>
        </p:blipFill>
        <p:spPr>
          <a:xfrm>
            <a:off x="881884" y="1592969"/>
            <a:ext cx="3805364" cy="5142384"/>
          </a:xfrm>
          <a:prstGeom prst="rect">
            <a:avLst/>
          </a:prstGeom>
        </p:spPr>
      </p:pic>
      <p:sp>
        <p:nvSpPr>
          <p:cNvPr id="7" name="Rectangle 6"/>
          <p:cNvSpPr/>
          <p:nvPr/>
        </p:nvSpPr>
        <p:spPr>
          <a:xfrm>
            <a:off x="4959532" y="2235200"/>
            <a:ext cx="5445760" cy="4093428"/>
          </a:xfrm>
          <a:prstGeom prst="rect">
            <a:avLst/>
          </a:prstGeom>
        </p:spPr>
        <p:txBody>
          <a:bodyPr wrap="square">
            <a:spAutoFit/>
          </a:bodyPr>
          <a:lstStyle/>
          <a:p>
            <a:r>
              <a:rPr lang="en-GB" sz="2600" dirty="0">
                <a:latin typeface="Comic Sans MS" panose="030F0702030302020204" pitchFamily="66" charset="0"/>
              </a:rPr>
              <a:t>Although shape and measures are not assessed as part of the Early Learning Goals, they are still part of our maths curriculum.   We will work with the children to learn about properties of shapes, copy and create simple repeating pattern, understand how to measure time, size, weight and length.</a:t>
            </a:r>
          </a:p>
        </p:txBody>
      </p:sp>
      <p:pic>
        <p:nvPicPr>
          <p:cNvPr id="6"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37812" y="1695605"/>
            <a:ext cx="609600" cy="609600"/>
          </a:xfrm>
          <a:prstGeom prst="rect">
            <a:avLst/>
          </a:prstGeom>
        </p:spPr>
      </p:pic>
    </p:spTree>
    <p:extLst>
      <p:ext uri="{BB962C8B-B14F-4D97-AF65-F5344CB8AC3E}">
        <p14:creationId xmlns:p14="http://schemas.microsoft.com/office/powerpoint/2010/main" val="18572456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085"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chemeClr val="tx1"/>
                </a:solidFill>
                <a:latin typeface="Comic Sans MS" panose="030F0702030302020204" pitchFamily="66" charset="0"/>
              </a:rPr>
              <a:t>How do we help children become confident mathematicians?</a:t>
            </a:r>
          </a:p>
        </p:txBody>
      </p:sp>
      <p:pic>
        <p:nvPicPr>
          <p:cNvPr id="3" name="Picture 2"/>
          <p:cNvPicPr>
            <a:picLocks noChangeAspect="1"/>
          </p:cNvPicPr>
          <p:nvPr/>
        </p:nvPicPr>
        <p:blipFill>
          <a:blip r:embed="rId2"/>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5" name="Rectangle 4"/>
          <p:cNvSpPr/>
          <p:nvPr/>
        </p:nvSpPr>
        <p:spPr>
          <a:xfrm>
            <a:off x="609600" y="1591056"/>
            <a:ext cx="9225280" cy="5016758"/>
          </a:xfrm>
          <a:prstGeom prst="rect">
            <a:avLst/>
          </a:prstGeom>
        </p:spPr>
        <p:txBody>
          <a:bodyPr wrap="square">
            <a:spAutoFit/>
          </a:bodyPr>
          <a:lstStyle/>
          <a:p>
            <a:pPr marL="457200" indent="-457200">
              <a:buFont typeface="Arial" panose="020B0604020202020204" pitchFamily="34" charset="0"/>
              <a:buChar char="•"/>
            </a:pPr>
            <a:r>
              <a:rPr lang="en-GB" sz="3200" dirty="0">
                <a:latin typeface="Comic Sans MS" panose="030F0702030302020204" pitchFamily="66" charset="0"/>
              </a:rPr>
              <a:t>Children </a:t>
            </a:r>
            <a:r>
              <a:rPr lang="en-GB" sz="3200" dirty="0" smtClean="0">
                <a:latin typeface="Comic Sans MS" panose="030F0702030302020204" pitchFamily="66" charset="0"/>
              </a:rPr>
              <a:t>are given clear purposes and context for mathematics that are real in life and in play.</a:t>
            </a:r>
            <a:endParaRPr lang="en-GB" sz="3200" dirty="0">
              <a:latin typeface="Comic Sans MS" panose="030F0702030302020204" pitchFamily="66" charset="0"/>
            </a:endParaRPr>
          </a:p>
          <a:p>
            <a:pPr marL="457200" indent="-457200">
              <a:buFont typeface="Arial" panose="020B0604020202020204" pitchFamily="34" charset="0"/>
              <a:buChar char="•"/>
            </a:pPr>
            <a:r>
              <a:rPr lang="en-GB" sz="3200" dirty="0">
                <a:latin typeface="Comic Sans MS" panose="030F0702030302020204" pitchFamily="66" charset="0"/>
              </a:rPr>
              <a:t>First hand experiences both indoors and </a:t>
            </a:r>
            <a:r>
              <a:rPr lang="en-GB" sz="3200" dirty="0" smtClean="0">
                <a:latin typeface="Comic Sans MS" panose="030F0702030302020204" pitchFamily="66" charset="0"/>
              </a:rPr>
              <a:t>outdoors e.g. creating cafes, car washes, shows that require tickets.</a:t>
            </a:r>
            <a:endParaRPr lang="en-GB" sz="3200" dirty="0">
              <a:latin typeface="Comic Sans MS" panose="030F0702030302020204" pitchFamily="66" charset="0"/>
            </a:endParaRPr>
          </a:p>
          <a:p>
            <a:pPr marL="457200" indent="-457200">
              <a:buFont typeface="Arial" panose="020B0604020202020204" pitchFamily="34" charset="0"/>
              <a:buChar char="•"/>
            </a:pPr>
            <a:r>
              <a:rPr lang="en-GB" sz="3200" dirty="0">
                <a:latin typeface="Comic Sans MS" panose="030F0702030302020204" pitchFamily="66" charset="0"/>
              </a:rPr>
              <a:t>Adults modelling how to be a mathematician through whole class teaching and small group work.</a:t>
            </a:r>
          </a:p>
          <a:p>
            <a:pPr marL="457200" indent="-457200">
              <a:buFont typeface="Arial" panose="020B0604020202020204" pitchFamily="34" charset="0"/>
              <a:buChar char="•"/>
            </a:pPr>
            <a:r>
              <a:rPr lang="en-GB" sz="3200" dirty="0">
                <a:latin typeface="Comic Sans MS" panose="030F0702030302020204" pitchFamily="66" charset="0"/>
              </a:rPr>
              <a:t>Maths rich environment.</a:t>
            </a:r>
          </a:p>
        </p:txBody>
      </p:sp>
    </p:spTree>
    <p:extLst>
      <p:ext uri="{BB962C8B-B14F-4D97-AF65-F5344CB8AC3E}">
        <p14:creationId xmlns:p14="http://schemas.microsoft.com/office/powerpoint/2010/main" val="3137532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solidFill>
                  <a:schemeClr val="tx1"/>
                </a:solidFill>
                <a:latin typeface="Comic Sans MS" panose="030F0702030302020204" pitchFamily="66" charset="0"/>
              </a:rPr>
              <a:t>Subitising</a:t>
            </a:r>
            <a:r>
              <a:rPr lang="en-GB" dirty="0" smtClean="0">
                <a:solidFill>
                  <a:schemeClr val="tx1"/>
                </a:solidFill>
                <a:latin typeface="Comic Sans MS" panose="030F0702030302020204" pitchFamily="66" charset="0"/>
              </a:rPr>
              <a:t>.</a:t>
            </a:r>
            <a:endParaRPr lang="en-GB" dirty="0">
              <a:solidFill>
                <a:schemeClr val="tx1"/>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5" name="TextBox 4"/>
          <p:cNvSpPr txBox="1"/>
          <p:nvPr/>
        </p:nvSpPr>
        <p:spPr>
          <a:xfrm>
            <a:off x="609600" y="1591056"/>
            <a:ext cx="9204960" cy="3539430"/>
          </a:xfrm>
          <a:prstGeom prst="rect">
            <a:avLst/>
          </a:prstGeom>
          <a:noFill/>
        </p:spPr>
        <p:txBody>
          <a:bodyPr wrap="square" rtlCol="0">
            <a:spAutoFit/>
          </a:bodyPr>
          <a:lstStyle/>
          <a:p>
            <a:r>
              <a:rPr lang="en-GB" sz="3200" dirty="0" err="1" smtClean="0">
                <a:latin typeface="Comic Sans MS" panose="030F0702030302020204" pitchFamily="66" charset="0"/>
              </a:rPr>
              <a:t>Subitising</a:t>
            </a:r>
            <a:r>
              <a:rPr lang="en-GB" sz="3200" dirty="0" smtClean="0">
                <a:latin typeface="Comic Sans MS" panose="030F0702030302020204" pitchFamily="66" charset="0"/>
              </a:rPr>
              <a:t> is rapid, accurate and confident judgement of numbers for small amounts.  To help children become confident mathematicians we help them recognise a small amount without counting. For example being able to know that you have rolled 5 on a dice just by looking at the spots.</a:t>
            </a:r>
            <a:endParaRPr lang="en-GB" sz="3200" b="1" dirty="0">
              <a:latin typeface="Comic Sans MS" panose="030F0702030302020204" pitchFamily="66" charset="0"/>
            </a:endParaRPr>
          </a:p>
        </p:txBody>
      </p:sp>
      <p:pic>
        <p:nvPicPr>
          <p:cNvPr id="1026" name="Picture 2" descr="Game for practicing subtitising | Kindergarten math, Prek math, Math  resourc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71107" y="4533263"/>
            <a:ext cx="1541419" cy="23247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muel Lucas JMI School subitising - Samuel Lucas JMI Scho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1333" y="4800280"/>
            <a:ext cx="2552700"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373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Comic Sans MS" panose="030F0702030302020204" pitchFamily="66" charset="0"/>
              </a:rPr>
              <a:t>Counting.</a:t>
            </a:r>
            <a:endParaRPr lang="en-GB" dirty="0">
              <a:solidFill>
                <a:schemeClr val="tx1"/>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5" name="TextBox 4"/>
          <p:cNvSpPr txBox="1"/>
          <p:nvPr/>
        </p:nvSpPr>
        <p:spPr>
          <a:xfrm>
            <a:off x="609600" y="1591056"/>
            <a:ext cx="9204960" cy="4339650"/>
          </a:xfrm>
          <a:prstGeom prst="rect">
            <a:avLst/>
          </a:prstGeom>
          <a:noFill/>
        </p:spPr>
        <p:txBody>
          <a:bodyPr wrap="square" rtlCol="0">
            <a:spAutoFit/>
          </a:bodyPr>
          <a:lstStyle/>
          <a:p>
            <a:r>
              <a:rPr lang="en-GB" sz="3600" baseline="30000" dirty="0">
                <a:latin typeface="Comic Sans MS" panose="030F0702030302020204" pitchFamily="66" charset="0"/>
              </a:rPr>
              <a:t>When children first begin to count, they learn important mathematical ideas:</a:t>
            </a:r>
          </a:p>
          <a:p>
            <a:pPr marL="457200" indent="-457200">
              <a:buFont typeface="Arial" panose="020B0604020202020204" pitchFamily="34" charset="0"/>
              <a:buChar char="•"/>
            </a:pPr>
            <a:r>
              <a:rPr lang="en-GB" sz="3600" baseline="30000" dirty="0">
                <a:latin typeface="Comic Sans MS" panose="030F0702030302020204" pitchFamily="66" charset="0"/>
              </a:rPr>
              <a:t> One-to-one correspondence (one number for one object)</a:t>
            </a:r>
          </a:p>
          <a:p>
            <a:pPr marL="457200" indent="-457200">
              <a:buFont typeface="Arial" panose="020B0604020202020204" pitchFamily="34" charset="0"/>
              <a:buChar char="•"/>
            </a:pPr>
            <a:r>
              <a:rPr lang="en-US" sz="3600" baseline="30000" dirty="0">
                <a:latin typeface="Comic Sans MS" panose="030F0702030302020204" pitchFamily="66" charset="0"/>
              </a:rPr>
              <a:t>Stable order (we count 1,2,3,4,... not 1,2,7,5,...)</a:t>
            </a:r>
          </a:p>
          <a:p>
            <a:pPr marL="457200" indent="-457200">
              <a:buFont typeface="Arial" panose="020B0604020202020204" pitchFamily="34" charset="0"/>
              <a:buChar char="•"/>
            </a:pPr>
            <a:r>
              <a:rPr lang="en-US" sz="3600" baseline="30000" dirty="0">
                <a:latin typeface="Comic Sans MS" panose="030F0702030302020204" pitchFamily="66" charset="0"/>
              </a:rPr>
              <a:t> Cardinality (the last number counted tells how many</a:t>
            </a:r>
            <a:r>
              <a:rPr lang="en-US" sz="3600" baseline="30000" dirty="0" smtClean="0">
                <a:latin typeface="Comic Sans MS" panose="030F0702030302020204" pitchFamily="66" charset="0"/>
              </a:rPr>
              <a:t>)</a:t>
            </a:r>
          </a:p>
          <a:p>
            <a:pPr marL="457200" indent="-457200">
              <a:buFont typeface="Arial" panose="020B0604020202020204" pitchFamily="34" charset="0"/>
              <a:buChar char="•"/>
            </a:pPr>
            <a:endParaRPr lang="en-US" sz="3600" baseline="30000" dirty="0">
              <a:latin typeface="Comic Sans MS" panose="030F0702030302020204" pitchFamily="66" charset="0"/>
            </a:endParaRPr>
          </a:p>
          <a:p>
            <a:r>
              <a:rPr lang="en-US" sz="3600" baseline="30000" dirty="0">
                <a:latin typeface="Comic Sans MS" panose="030F0702030302020204" pitchFamily="66" charset="0"/>
              </a:rPr>
              <a:t>When children learn to count they like to touch, point to and move objects as they say the number aloud – provide loads of opportunities for this and encourage them to do so</a:t>
            </a:r>
            <a:r>
              <a:rPr lang="en-US" sz="3600" b="1" baseline="30000" dirty="0" smtClean="0">
                <a:latin typeface="Comic Sans MS" panose="030F0702030302020204" pitchFamily="66" charset="0"/>
              </a:rPr>
              <a:t>. You absolutely cannot do enough counting so the more times you count in a day the better.</a:t>
            </a:r>
            <a:r>
              <a:rPr lang="en-US" sz="3600" b="1" dirty="0" smtClean="0">
                <a:latin typeface="Comic Sans MS" panose="030F0702030302020204" pitchFamily="66" charset="0"/>
              </a:rPr>
              <a:t> </a:t>
            </a:r>
            <a:endParaRPr lang="en-GB" sz="3600" b="1" dirty="0">
              <a:latin typeface="Comic Sans MS" panose="030F0702030302020204" pitchFamily="66" charset="0"/>
            </a:endParaRPr>
          </a:p>
        </p:txBody>
      </p:sp>
    </p:spTree>
    <p:extLst>
      <p:ext uri="{BB962C8B-B14F-4D97-AF65-F5344CB8AC3E}">
        <p14:creationId xmlns:p14="http://schemas.microsoft.com/office/powerpoint/2010/main" val="4242635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69209" y="5013313"/>
            <a:ext cx="1710723" cy="1683352"/>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6" name="Title 5"/>
          <p:cNvSpPr>
            <a:spLocks noGrp="1"/>
          </p:cNvSpPr>
          <p:nvPr>
            <p:ph type="title"/>
          </p:nvPr>
        </p:nvSpPr>
        <p:spPr/>
        <p:txBody>
          <a:bodyPr/>
          <a:lstStyle/>
          <a:p>
            <a:r>
              <a:rPr lang="en-GB" dirty="0" smtClean="0">
                <a:solidFill>
                  <a:schemeClr val="tx1"/>
                </a:solidFill>
                <a:latin typeface="Comic Sans MS" panose="030F0702030302020204" pitchFamily="66" charset="0"/>
              </a:rPr>
              <a:t>Number Bonds</a:t>
            </a:r>
            <a:endParaRPr lang="en-GB" dirty="0">
              <a:solidFill>
                <a:schemeClr val="tx1"/>
              </a:solidFill>
              <a:latin typeface="Comic Sans MS" panose="030F0702030302020204" pitchFamily="66" charset="0"/>
            </a:endParaRPr>
          </a:p>
        </p:txBody>
      </p:sp>
      <p:sp>
        <p:nvSpPr>
          <p:cNvPr id="7" name="Content Placeholder 6"/>
          <p:cNvSpPr>
            <a:spLocks noGrp="1"/>
          </p:cNvSpPr>
          <p:nvPr>
            <p:ph idx="1"/>
          </p:nvPr>
        </p:nvSpPr>
        <p:spPr>
          <a:xfrm>
            <a:off x="313673" y="1299644"/>
            <a:ext cx="8399254" cy="4310743"/>
          </a:xfrm>
        </p:spPr>
        <p:txBody>
          <a:bodyPr>
            <a:normAutofit/>
          </a:bodyPr>
          <a:lstStyle/>
          <a:p>
            <a:pPr>
              <a:buFont typeface="Wingdings" panose="05000000000000000000" pitchFamily="2" charset="2"/>
              <a:buChar char="§"/>
            </a:pPr>
            <a:r>
              <a:rPr lang="en-GB" dirty="0" smtClean="0">
                <a:solidFill>
                  <a:schemeClr val="tx1"/>
                </a:solidFill>
                <a:latin typeface="Comic Sans MS" panose="030F0702030302020204" pitchFamily="66" charset="0"/>
              </a:rPr>
              <a:t>Number bonds are pair of numbers that add together to make another larger number.  </a:t>
            </a:r>
            <a:endParaRPr lang="en-GB" dirty="0">
              <a:solidFill>
                <a:schemeClr val="tx1"/>
              </a:solidFill>
              <a:latin typeface="Comic Sans MS" panose="030F0702030302020204" pitchFamily="66" charset="0"/>
            </a:endParaRPr>
          </a:p>
          <a:p>
            <a:pPr>
              <a:buFont typeface="Wingdings" panose="05000000000000000000" pitchFamily="2" charset="2"/>
              <a:buChar char="§"/>
            </a:pPr>
            <a:r>
              <a:rPr lang="en-GB" dirty="0" smtClean="0">
                <a:solidFill>
                  <a:schemeClr val="tx1"/>
                </a:solidFill>
                <a:latin typeface="Comic Sans MS" panose="030F0702030302020204" pitchFamily="66" charset="0"/>
              </a:rPr>
              <a:t>We concentrate on number bonds to five and then progress onto ten.</a:t>
            </a:r>
          </a:p>
          <a:p>
            <a:pPr>
              <a:buFont typeface="Wingdings" panose="05000000000000000000" pitchFamily="2" charset="2"/>
              <a:buChar char="§"/>
            </a:pPr>
            <a:r>
              <a:rPr lang="en-GB" dirty="0" smtClean="0">
                <a:solidFill>
                  <a:schemeClr val="tx1"/>
                </a:solidFill>
                <a:latin typeface="Comic Sans MS" panose="030F0702030302020204" pitchFamily="66" charset="0"/>
              </a:rPr>
              <a:t>Number bonds will support children to recognise patterns and solve other calculations as they move to other Key Stages, so if 7 + 3 = 10, this knowledge can be used to support the sum 17 + 3 and 70 + 30.</a:t>
            </a:r>
          </a:p>
          <a:p>
            <a:pPr>
              <a:buFont typeface="Wingdings" panose="05000000000000000000" pitchFamily="2" charset="2"/>
              <a:buChar char="§"/>
            </a:pPr>
            <a:r>
              <a:rPr lang="en-GB" dirty="0" smtClean="0">
                <a:solidFill>
                  <a:schemeClr val="tx1"/>
                </a:solidFill>
                <a:latin typeface="Comic Sans MS" panose="030F0702030302020204" pitchFamily="66" charset="0"/>
              </a:rPr>
              <a:t>By the end of the year we would expect the children to be able to recall number bond facts up to 5 mentally.</a:t>
            </a:r>
          </a:p>
          <a:p>
            <a:pPr>
              <a:buFont typeface="Wingdings" panose="05000000000000000000" pitchFamily="2" charset="2"/>
              <a:buChar char="§"/>
            </a:pPr>
            <a:endParaRPr lang="en-GB" dirty="0">
              <a:latin typeface="Comic Sans MS" panose="030F0702030302020204" pitchFamily="66" charset="0"/>
            </a:endParaRPr>
          </a:p>
        </p:txBody>
      </p:sp>
      <p:pic>
        <p:nvPicPr>
          <p:cNvPr id="8" name="Picture 7"/>
          <p:cNvPicPr>
            <a:picLocks noChangeAspect="1"/>
          </p:cNvPicPr>
          <p:nvPr/>
        </p:nvPicPr>
        <p:blipFill>
          <a:blip r:embed="rId4"/>
          <a:stretch>
            <a:fillRect/>
          </a:stretch>
        </p:blipFill>
        <p:spPr>
          <a:xfrm>
            <a:off x="8843043" y="1165548"/>
            <a:ext cx="2168946" cy="2168946"/>
          </a:xfrm>
          <a:prstGeom prst="rect">
            <a:avLst/>
          </a:prstGeom>
        </p:spPr>
      </p:pic>
    </p:spTree>
    <p:extLst>
      <p:ext uri="{BB962C8B-B14F-4D97-AF65-F5344CB8AC3E}">
        <p14:creationId xmlns:p14="http://schemas.microsoft.com/office/powerpoint/2010/main" val="3321989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74638"/>
            <a:ext cx="8001000" cy="1020762"/>
          </a:xfrm>
          <a:solidFill>
            <a:srgbClr val="00B0F0"/>
          </a:solidFill>
        </p:spPr>
        <p:txBody>
          <a:bodyPr>
            <a:normAutofit fontScale="90000"/>
          </a:bodyPr>
          <a:lstStyle/>
          <a:p>
            <a:r>
              <a:rPr lang="en-US" dirty="0">
                <a:solidFill>
                  <a:schemeClr val="tx1"/>
                </a:solidFill>
                <a:latin typeface="Comic Sans MS" panose="030F0702030302020204" pitchFamily="66" charset="0"/>
              </a:rPr>
              <a:t>Concrete and pictorial resources</a:t>
            </a:r>
          </a:p>
        </p:txBody>
      </p:sp>
      <p:pic>
        <p:nvPicPr>
          <p:cNvPr id="4" name="Content Placeholder 3" descr="Screen Clipping"/>
          <p:cNvPicPr>
            <a:picLocks noGrp="1" noChangeAspect="1"/>
          </p:cNvPicPr>
          <p:nvPr>
            <p:ph idx="1"/>
          </p:nvPr>
        </p:nvPicPr>
        <p:blipFill rotWithShape="1">
          <a:blip r:embed="rId3">
            <a:extLst>
              <a:ext uri="{28A0092B-C50C-407E-A947-70E740481C1C}">
                <a14:useLocalDpi xmlns:a14="http://schemas.microsoft.com/office/drawing/2010/main" val="0"/>
              </a:ext>
            </a:extLst>
          </a:blip>
          <a:srcRect r="69733" b="69377"/>
          <a:stretch/>
        </p:blipFill>
        <p:spPr>
          <a:xfrm>
            <a:off x="5289421" y="2745645"/>
            <a:ext cx="2522877" cy="1527417"/>
          </a:xfr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966" y="5333481"/>
            <a:ext cx="1278128" cy="1295400"/>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4031" y="3378833"/>
            <a:ext cx="1676400" cy="1087565"/>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74954" y="3195136"/>
            <a:ext cx="1939944" cy="1454958"/>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72742" y="4155571"/>
            <a:ext cx="2371657" cy="2355819"/>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712518" y="1310453"/>
            <a:ext cx="2051538" cy="2003987"/>
          </a:xfrm>
          <a:prstGeom prst="rect">
            <a:avLst/>
          </a:prstGeom>
        </p:spPr>
      </p:pic>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472742" y="2938755"/>
            <a:ext cx="914400" cy="1067562"/>
          </a:xfrm>
          <a:prstGeom prst="rect">
            <a:avLst/>
          </a:prstGeom>
        </p:spPr>
      </p:pic>
      <p:pic>
        <p:nvPicPr>
          <p:cNvPr id="15" name="Picture 2" descr="Image result for tens frame maths year 2"/>
          <p:cNvPicPr>
            <a:picLocks noChangeAspect="1" noChangeArrowheads="1"/>
          </p:cNvPicPr>
          <p:nvPr/>
        </p:nvPicPr>
        <p:blipFill rotWithShape="1">
          <a:blip r:embed="rId10">
            <a:extLst>
              <a:ext uri="{28A0092B-C50C-407E-A947-70E740481C1C}">
                <a14:useLocalDpi xmlns:a14="http://schemas.microsoft.com/office/drawing/2010/main" val="0"/>
              </a:ext>
            </a:extLst>
          </a:blip>
          <a:srcRect l="59913" t="3688" r="3151" b="51954"/>
          <a:stretch/>
        </p:blipFill>
        <p:spPr bwMode="auto">
          <a:xfrm>
            <a:off x="524031" y="4907029"/>
            <a:ext cx="2411241" cy="143427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01260" y="1346357"/>
            <a:ext cx="8708054" cy="1200329"/>
          </a:xfrm>
          <a:prstGeom prst="rect">
            <a:avLst/>
          </a:prstGeom>
        </p:spPr>
        <p:txBody>
          <a:bodyPr wrap="square">
            <a:spAutoFit/>
          </a:bodyPr>
          <a:lstStyle/>
          <a:p>
            <a:pPr>
              <a:spcBef>
                <a:spcPct val="50000"/>
              </a:spcBef>
            </a:pPr>
            <a:r>
              <a:rPr lang="en-GB" dirty="0">
                <a:latin typeface="Comic Sans MS" panose="030F0702030302020204" pitchFamily="66" charset="0"/>
              </a:rPr>
              <a:t>The children use a variety of resources to develop number recognition and problem solving skills. Here are just a few examples of the resources we use at school.  Many of the best maths resources are things that are around the children every day e.g. conkers, using socks to count in twos, buttons.</a:t>
            </a:r>
          </a:p>
        </p:txBody>
      </p:sp>
      <p:pic>
        <p:nvPicPr>
          <p:cNvPr id="14" name="Picture 2" descr="E:\DCIM\160___11\IMG_4838.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559963" y="4326075"/>
            <a:ext cx="2556222" cy="222540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12"/>
          <a:stretch>
            <a:fillRect/>
          </a:stretch>
        </p:blipFill>
        <p:spPr>
          <a:xfrm>
            <a:off x="10996073" y="5627622"/>
            <a:ext cx="1017539" cy="1001259"/>
          </a:xfrm>
          <a:prstGeom prst="rect">
            <a:avLst/>
          </a:prstGeom>
        </p:spPr>
      </p:pic>
      <p:pic>
        <p:nvPicPr>
          <p:cNvPr id="17" name="Picture 16"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43803" y="4560503"/>
            <a:ext cx="969809" cy="693052"/>
          </a:xfrm>
          <a:prstGeom prst="rect">
            <a:avLst/>
          </a:prstGeom>
        </p:spPr>
      </p:pic>
    </p:spTree>
    <p:extLst>
      <p:ext uri="{BB962C8B-B14F-4D97-AF65-F5344CB8AC3E}">
        <p14:creationId xmlns:p14="http://schemas.microsoft.com/office/powerpoint/2010/main" val="3426512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280468" y="5009106"/>
            <a:ext cx="1710723" cy="1683352"/>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pic>
        <p:nvPicPr>
          <p:cNvPr id="4" name="Content Placeholder 3" descr="Screen Clipping"/>
          <p:cNvPicPr>
            <a:picLocks noChangeAspect="1"/>
          </p:cNvPicPr>
          <p:nvPr/>
        </p:nvPicPr>
        <p:blipFill rotWithShape="1">
          <a:blip r:embed="rId4">
            <a:extLst>
              <a:ext uri="{28A0092B-C50C-407E-A947-70E740481C1C}">
                <a14:useLocalDpi xmlns:a14="http://schemas.microsoft.com/office/drawing/2010/main" val="0"/>
              </a:ext>
            </a:extLst>
          </a:blip>
          <a:srcRect r="4533" b="25048"/>
          <a:stretch/>
        </p:blipFill>
        <p:spPr>
          <a:xfrm>
            <a:off x="714781" y="1162594"/>
            <a:ext cx="9330558" cy="4532813"/>
          </a:xfrm>
          <a:prstGeom prst="rect">
            <a:avLst/>
          </a:prstGeom>
        </p:spPr>
      </p:pic>
    </p:spTree>
    <p:extLst>
      <p:ext uri="{BB962C8B-B14F-4D97-AF65-F5344CB8AC3E}">
        <p14:creationId xmlns:p14="http://schemas.microsoft.com/office/powerpoint/2010/main" val="2873344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solidFill>
                  <a:schemeClr val="tx1"/>
                </a:solidFill>
                <a:latin typeface="Comic Sans MS" panose="030F0702030302020204" pitchFamily="66" charset="0"/>
              </a:rPr>
              <a:t>What  if my  child is very  confident with number  already will this hold  them back? </a:t>
            </a:r>
          </a:p>
        </p:txBody>
      </p:sp>
      <p:pic>
        <p:nvPicPr>
          <p:cNvPr id="3" name="Picture 2"/>
          <p:cNvPicPr>
            <a:picLocks noChangeAspect="1"/>
          </p:cNvPicPr>
          <p:nvPr/>
        </p:nvPicPr>
        <p:blipFill>
          <a:blip r:embed="rId2"/>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6" name="Rectangle 5"/>
          <p:cNvSpPr/>
          <p:nvPr/>
        </p:nvSpPr>
        <p:spPr>
          <a:xfrm>
            <a:off x="609600" y="1820316"/>
            <a:ext cx="8981440" cy="4832092"/>
          </a:xfrm>
          <a:prstGeom prst="rect">
            <a:avLst/>
          </a:prstGeom>
        </p:spPr>
        <p:txBody>
          <a:bodyPr wrap="square">
            <a:spAutoFit/>
          </a:bodyPr>
          <a:lstStyle/>
          <a:p>
            <a:r>
              <a:rPr lang="en-GB" sz="2800" dirty="0">
                <a:latin typeface="Comic Sans MS" panose="030F0702030302020204" pitchFamily="66" charset="0"/>
              </a:rPr>
              <a:t>You  may feel  that your  child  can  already count  to 10 and therefore understands everything  there  is  to know about counting  to 10. But  have  you considered</a:t>
            </a:r>
            <a:r>
              <a:rPr lang="en-GB" sz="2800" dirty="0" smtClean="0">
                <a:latin typeface="Comic Sans MS" panose="030F0702030302020204" pitchFamily="66" charset="0"/>
              </a:rPr>
              <a:t>:</a:t>
            </a:r>
          </a:p>
          <a:p>
            <a:pPr marL="457200" indent="-457200">
              <a:buFont typeface="Arial" panose="020B0604020202020204" pitchFamily="34" charset="0"/>
              <a:buChar char="•"/>
            </a:pPr>
            <a:r>
              <a:rPr lang="en-GB" sz="2800" dirty="0">
                <a:latin typeface="Comic Sans MS" panose="030F0702030302020204" pitchFamily="66" charset="0"/>
              </a:rPr>
              <a:t>t</a:t>
            </a:r>
            <a:r>
              <a:rPr lang="en-GB" sz="2800" dirty="0" smtClean="0">
                <a:latin typeface="Comic Sans MS" panose="030F0702030302020204" pitchFamily="66" charset="0"/>
              </a:rPr>
              <a:t>hey  </a:t>
            </a:r>
            <a:r>
              <a:rPr lang="en-GB" sz="2800" dirty="0">
                <a:latin typeface="Comic Sans MS" panose="030F0702030302020204" pitchFamily="66" charset="0"/>
              </a:rPr>
              <a:t>may just know  the  numbers  by  rote? </a:t>
            </a:r>
            <a:endParaRPr lang="en-GB" sz="2800" dirty="0" smtClean="0">
              <a:latin typeface="Comic Sans MS" panose="030F0702030302020204" pitchFamily="66" charset="0"/>
            </a:endParaRPr>
          </a:p>
          <a:p>
            <a:pPr marL="457200" indent="-457200">
              <a:buFont typeface="Arial" panose="020B0604020202020204" pitchFamily="34" charset="0"/>
              <a:buChar char="•"/>
            </a:pPr>
            <a:r>
              <a:rPr lang="en-GB" sz="2800" dirty="0">
                <a:latin typeface="Comic Sans MS" panose="030F0702030302020204" pitchFamily="66" charset="0"/>
              </a:rPr>
              <a:t>t</a:t>
            </a:r>
            <a:r>
              <a:rPr lang="en-GB" sz="2800" dirty="0" smtClean="0">
                <a:latin typeface="Comic Sans MS" panose="030F0702030302020204" pitchFamily="66" charset="0"/>
              </a:rPr>
              <a:t>hey  </a:t>
            </a:r>
            <a:r>
              <a:rPr lang="en-GB" sz="2800" dirty="0">
                <a:latin typeface="Comic Sans MS" panose="030F0702030302020204" pitchFamily="66" charset="0"/>
              </a:rPr>
              <a:t>may not have  grasped  the  </a:t>
            </a:r>
            <a:r>
              <a:rPr lang="en-GB" sz="2800" dirty="0" smtClean="0">
                <a:latin typeface="Comic Sans MS" panose="030F0702030302020204" pitchFamily="66" charset="0"/>
              </a:rPr>
              <a:t>5ness </a:t>
            </a:r>
            <a:r>
              <a:rPr lang="en-GB" sz="2800" dirty="0">
                <a:latin typeface="Comic Sans MS" panose="030F0702030302020204" pitchFamily="66" charset="0"/>
              </a:rPr>
              <a:t>of 5. </a:t>
            </a:r>
            <a:r>
              <a:rPr lang="en-GB" sz="2800" dirty="0" smtClean="0">
                <a:latin typeface="Comic Sans MS" panose="030F0702030302020204" pitchFamily="66" charset="0"/>
              </a:rPr>
              <a:t>i.e. </a:t>
            </a:r>
            <a:r>
              <a:rPr lang="en-GB" sz="2800" dirty="0">
                <a:latin typeface="Comic Sans MS" panose="030F0702030302020204" pitchFamily="66" charset="0"/>
              </a:rPr>
              <a:t>they may not understand  the numbers  within numbers that 5  is  made up  of 3  and  2,  4  and  1</a:t>
            </a:r>
            <a:r>
              <a:rPr lang="en-GB" sz="2800" dirty="0" smtClean="0">
                <a:latin typeface="Comic Sans MS" panose="030F0702030302020204" pitchFamily="66" charset="0"/>
              </a:rPr>
              <a:t>?</a:t>
            </a:r>
          </a:p>
          <a:p>
            <a:pPr marL="457200" indent="-457200">
              <a:buFont typeface="Arial" panose="020B0604020202020204" pitchFamily="34" charset="0"/>
              <a:buChar char="•"/>
            </a:pPr>
            <a:r>
              <a:rPr lang="en-GB" sz="2800" dirty="0">
                <a:latin typeface="Comic Sans MS" panose="030F0702030302020204" pitchFamily="66" charset="0"/>
              </a:rPr>
              <a:t>t</a:t>
            </a:r>
            <a:r>
              <a:rPr lang="en-GB" sz="2800" dirty="0" smtClean="0">
                <a:latin typeface="Comic Sans MS" panose="030F0702030302020204" pitchFamily="66" charset="0"/>
              </a:rPr>
              <a:t>hey may not be aware of the patterns and relationships between numbers?</a:t>
            </a:r>
            <a:endParaRPr lang="en-GB" sz="2800" dirty="0">
              <a:latin typeface="Comic Sans MS" panose="030F0702030302020204" pitchFamily="66" charset="0"/>
            </a:endParaRPr>
          </a:p>
        </p:txBody>
      </p:sp>
    </p:spTree>
    <p:extLst>
      <p:ext uri="{BB962C8B-B14F-4D97-AF65-F5344CB8AC3E}">
        <p14:creationId xmlns:p14="http://schemas.microsoft.com/office/powerpoint/2010/main" val="734579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1120" y="114808"/>
            <a:ext cx="10139680" cy="1252728"/>
          </a:xfrm>
        </p:spPr>
        <p:txBody>
          <a:bodyPr>
            <a:normAutofit fontScale="90000"/>
          </a:bodyPr>
          <a:lstStyle/>
          <a:p>
            <a:r>
              <a:rPr lang="en-GB" dirty="0">
                <a:solidFill>
                  <a:schemeClr val="tx1"/>
                </a:solidFill>
                <a:latin typeface="Comic Sans MS" panose="030F0702030302020204" pitchFamily="66" charset="0"/>
              </a:rPr>
              <a:t>How you can support your child at home</a:t>
            </a:r>
            <a:r>
              <a:rPr lang="en-GB" dirty="0" smtClean="0">
                <a:solidFill>
                  <a:schemeClr val="tx1"/>
                </a:solidFill>
                <a:latin typeface="Comic Sans MS" panose="030F0702030302020204" pitchFamily="66" charset="0"/>
              </a:rPr>
              <a:t>.</a:t>
            </a:r>
            <a:endParaRPr lang="en-GB" dirty="0">
              <a:solidFill>
                <a:schemeClr val="tx1"/>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5" name="TextBox 4"/>
          <p:cNvSpPr txBox="1"/>
          <p:nvPr/>
        </p:nvSpPr>
        <p:spPr>
          <a:xfrm>
            <a:off x="1056640" y="1367536"/>
            <a:ext cx="8981440" cy="4918269"/>
          </a:xfrm>
          <a:prstGeom prst="rect">
            <a:avLst/>
          </a:prstGeom>
          <a:noFill/>
        </p:spPr>
        <p:txBody>
          <a:bodyPr wrap="square" rtlCol="0">
            <a:spAutoFit/>
          </a:bodyPr>
          <a:lstStyle/>
          <a:p>
            <a:pPr marL="571500" indent="-571500">
              <a:lnSpc>
                <a:spcPct val="80000"/>
              </a:lnSpc>
              <a:buFont typeface="Arial" panose="020B0604020202020204" pitchFamily="34" charset="0"/>
              <a:buChar char="•"/>
            </a:pPr>
            <a:r>
              <a:rPr lang="en-GB" sz="2800" dirty="0" smtClean="0">
                <a:latin typeface="Comic Sans MS" panose="030F0702030302020204" pitchFamily="66" charset="0"/>
              </a:rPr>
              <a:t>Identify numbers </a:t>
            </a:r>
            <a:r>
              <a:rPr lang="en-GB" sz="2800" dirty="0">
                <a:latin typeface="Comic Sans MS" panose="030F0702030302020204" pitchFamily="66" charset="0"/>
              </a:rPr>
              <a:t>in our environment – on doors, car registration plates, telephone numbers and price tickets. </a:t>
            </a: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smtClean="0">
                <a:latin typeface="Comic Sans MS" panose="030F0702030302020204" pitchFamily="66" charset="0"/>
              </a:rPr>
              <a:t> </a:t>
            </a:r>
            <a:endParaRPr lang="en-GB" sz="2800" dirty="0">
              <a:latin typeface="Comic Sans MS" panose="030F0702030302020204" pitchFamily="66" charset="0"/>
            </a:endParaRPr>
          </a:p>
          <a:p>
            <a:pPr marL="571500" indent="-571500">
              <a:lnSpc>
                <a:spcPct val="80000"/>
              </a:lnSpc>
              <a:buFont typeface="Arial" panose="020B0604020202020204" pitchFamily="34" charset="0"/>
              <a:buChar char="•"/>
            </a:pPr>
            <a:r>
              <a:rPr lang="en-GB" sz="2800" dirty="0">
                <a:latin typeface="Comic Sans MS" panose="030F0702030302020204" pitchFamily="66" charset="0"/>
              </a:rPr>
              <a:t>Children always benefit from plenty of counting practice and singing number rhymes. </a:t>
            </a: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dirty="0">
              <a:latin typeface="Comic Sans MS" panose="030F0702030302020204" pitchFamily="66" charset="0"/>
            </a:endParaRPr>
          </a:p>
          <a:p>
            <a:pPr marL="571500" indent="-571500">
              <a:lnSpc>
                <a:spcPct val="80000"/>
              </a:lnSpc>
              <a:buFont typeface="Arial" panose="020B0604020202020204" pitchFamily="34" charset="0"/>
              <a:buChar char="•"/>
            </a:pPr>
            <a:r>
              <a:rPr lang="en-GB" sz="2800" dirty="0">
                <a:latin typeface="Comic Sans MS" panose="030F0702030302020204" pitchFamily="66" charset="0"/>
              </a:rPr>
              <a:t>Sorting into sets – e.g. sorting cutlery before it is put </a:t>
            </a:r>
            <a:r>
              <a:rPr lang="en-GB" sz="2800" dirty="0" smtClean="0">
                <a:latin typeface="Comic Sans MS" panose="030F0702030302020204" pitchFamily="66" charset="0"/>
              </a:rPr>
              <a:t>away</a:t>
            </a:r>
            <a:br>
              <a:rPr lang="en-GB" sz="2800" dirty="0" smtClean="0">
                <a:latin typeface="Comic Sans MS" panose="030F0702030302020204" pitchFamily="66" charset="0"/>
              </a:rPr>
            </a:br>
            <a:endParaRPr lang="en-GB" sz="2800" dirty="0">
              <a:latin typeface="Comic Sans MS" panose="030F0702030302020204" pitchFamily="66" charset="0"/>
            </a:endParaRPr>
          </a:p>
          <a:p>
            <a:pPr marL="571500" indent="-571500">
              <a:lnSpc>
                <a:spcPct val="80000"/>
              </a:lnSpc>
              <a:buFont typeface="Arial" panose="020B0604020202020204" pitchFamily="34" charset="0"/>
              <a:buChar char="•"/>
            </a:pPr>
            <a:r>
              <a:rPr lang="en-GB" sz="2800" dirty="0">
                <a:latin typeface="Comic Sans MS" panose="030F0702030302020204" pitchFamily="66" charset="0"/>
              </a:rPr>
              <a:t>Sorting </a:t>
            </a:r>
            <a:r>
              <a:rPr lang="en-GB" sz="2800" dirty="0" smtClean="0">
                <a:latin typeface="Comic Sans MS" panose="030F0702030302020204" pitchFamily="66" charset="0"/>
              </a:rPr>
              <a:t>socks/buttons/toys </a:t>
            </a:r>
            <a:br>
              <a:rPr lang="en-GB" sz="2800" dirty="0" smtClean="0">
                <a:latin typeface="Comic Sans MS" panose="030F0702030302020204" pitchFamily="66" charset="0"/>
              </a:rPr>
            </a:br>
            <a:endParaRPr lang="en-GB" sz="2800" dirty="0">
              <a:latin typeface="Comic Sans MS" panose="030F0702030302020204" pitchFamily="66" charset="0"/>
            </a:endParaRPr>
          </a:p>
          <a:p>
            <a:pPr marL="571500" indent="-571500">
              <a:lnSpc>
                <a:spcPct val="80000"/>
              </a:lnSpc>
              <a:buFont typeface="Arial" panose="020B0604020202020204" pitchFamily="34" charset="0"/>
              <a:buChar char="•"/>
            </a:pPr>
            <a:r>
              <a:rPr lang="en-GB" sz="2800" dirty="0">
                <a:latin typeface="Comic Sans MS" panose="030F0702030302020204" pitchFamily="66" charset="0"/>
              </a:rPr>
              <a:t>Laying places at the table and counting the places and the cutlery</a:t>
            </a:r>
          </a:p>
        </p:txBody>
      </p:sp>
    </p:spTree>
    <p:extLst>
      <p:ext uri="{BB962C8B-B14F-4D97-AF65-F5344CB8AC3E}">
        <p14:creationId xmlns:p14="http://schemas.microsoft.com/office/powerpoint/2010/main" val="3853430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280468" y="5009106"/>
            <a:ext cx="1710723" cy="1683352"/>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5" name="TextBox 4"/>
          <p:cNvSpPr txBox="1"/>
          <p:nvPr/>
        </p:nvSpPr>
        <p:spPr>
          <a:xfrm>
            <a:off x="589280" y="650798"/>
            <a:ext cx="9448800" cy="5262979"/>
          </a:xfrm>
          <a:prstGeom prst="rect">
            <a:avLst/>
          </a:prstGeom>
          <a:noFill/>
        </p:spPr>
        <p:txBody>
          <a:bodyPr wrap="square" rtlCol="0">
            <a:spAutoFit/>
          </a:bodyPr>
          <a:lstStyle/>
          <a:p>
            <a:pPr marL="457200" indent="-457200">
              <a:lnSpc>
                <a:spcPct val="80000"/>
              </a:lnSpc>
              <a:buFont typeface="Arial" panose="020B0604020202020204" pitchFamily="34" charset="0"/>
              <a:buChar char="•"/>
            </a:pPr>
            <a:r>
              <a:rPr lang="en-GB" sz="2800" dirty="0">
                <a:latin typeface="Comic Sans MS" panose="030F0702030302020204" pitchFamily="66" charset="0"/>
              </a:rPr>
              <a:t>Using mathematical language when looking at books, e.g. how many people can you see in the picture</a:t>
            </a:r>
            <a:r>
              <a:rPr lang="en-GB" sz="2800" dirty="0" smtClean="0">
                <a:latin typeface="Comic Sans MS" panose="030F0702030302020204" pitchFamily="66" charset="0"/>
              </a:rPr>
              <a:t>?</a:t>
            </a:r>
          </a:p>
          <a:p>
            <a:pPr marL="457200" indent="-457200">
              <a:lnSpc>
                <a:spcPct val="80000"/>
              </a:lnSpc>
              <a:buFont typeface="Arial" panose="020B0604020202020204" pitchFamily="34" charset="0"/>
              <a:buChar char="•"/>
            </a:pPr>
            <a:r>
              <a:rPr lang="en-GB" sz="2800" dirty="0" smtClean="0">
                <a:latin typeface="Comic Sans MS" panose="030F0702030302020204" pitchFamily="66" charset="0"/>
              </a:rPr>
              <a:t>Water play with a variety of different sized containers.</a:t>
            </a:r>
          </a:p>
          <a:p>
            <a:pPr marL="457200" indent="-457200">
              <a:lnSpc>
                <a:spcPct val="80000"/>
              </a:lnSpc>
              <a:buFont typeface="Arial" panose="020B0604020202020204" pitchFamily="34" charset="0"/>
              <a:buChar char="•"/>
            </a:pPr>
            <a:r>
              <a:rPr lang="en-GB" sz="2800" dirty="0" smtClean="0">
                <a:latin typeface="Comic Sans MS" panose="030F0702030302020204" pitchFamily="66" charset="0"/>
              </a:rPr>
              <a:t>Helping you weigh ingredients when cooking.</a:t>
            </a:r>
          </a:p>
          <a:p>
            <a:pPr marL="457200" indent="-457200">
              <a:lnSpc>
                <a:spcPct val="80000"/>
              </a:lnSpc>
              <a:buFont typeface="Arial" panose="020B0604020202020204" pitchFamily="34" charset="0"/>
              <a:buChar char="•"/>
            </a:pPr>
            <a:r>
              <a:rPr lang="en-GB" sz="2800" dirty="0" smtClean="0">
                <a:latin typeface="Comic Sans MS" panose="030F0702030302020204" pitchFamily="66" charset="0"/>
              </a:rPr>
              <a:t>Handling </a:t>
            </a:r>
            <a:r>
              <a:rPr lang="en-GB" sz="2800" dirty="0">
                <a:latin typeface="Comic Sans MS" panose="030F0702030302020204" pitchFamily="66" charset="0"/>
              </a:rPr>
              <a:t>money, e.g. sorting </a:t>
            </a:r>
            <a:r>
              <a:rPr lang="en-GB" sz="2800" dirty="0" smtClean="0">
                <a:latin typeface="Comic Sans MS" panose="030F0702030302020204" pitchFamily="66" charset="0"/>
              </a:rPr>
              <a:t>coins.</a:t>
            </a:r>
            <a:endParaRPr lang="en-GB" sz="2800" dirty="0">
              <a:latin typeface="Comic Sans MS" panose="030F0702030302020204" pitchFamily="66" charset="0"/>
            </a:endParaRPr>
          </a:p>
          <a:p>
            <a:pPr marL="457200" indent="-457200">
              <a:lnSpc>
                <a:spcPct val="80000"/>
              </a:lnSpc>
              <a:buFont typeface="Arial" panose="020B0604020202020204" pitchFamily="34" charset="0"/>
              <a:buChar char="•"/>
            </a:pPr>
            <a:r>
              <a:rPr lang="en-GB" sz="2800" dirty="0">
                <a:latin typeface="Comic Sans MS" panose="030F0702030302020204" pitchFamily="66" charset="0"/>
              </a:rPr>
              <a:t>Learning positional language through hearing it used as often as possible – ‘Can you put the cups </a:t>
            </a:r>
            <a:r>
              <a:rPr lang="en-GB" sz="2800" b="1" dirty="0">
                <a:latin typeface="Comic Sans MS" panose="030F0702030302020204" pitchFamily="66" charset="0"/>
              </a:rPr>
              <a:t>IN </a:t>
            </a:r>
            <a:r>
              <a:rPr lang="en-GB" sz="2800" dirty="0">
                <a:latin typeface="Comic Sans MS" panose="030F0702030302020204" pitchFamily="66" charset="0"/>
              </a:rPr>
              <a:t>the cupboard?’</a:t>
            </a:r>
          </a:p>
          <a:p>
            <a:pPr marL="457200" indent="-457200">
              <a:lnSpc>
                <a:spcPct val="80000"/>
              </a:lnSpc>
              <a:buFont typeface="Arial" panose="020B0604020202020204" pitchFamily="34" charset="0"/>
              <a:buChar char="•"/>
            </a:pPr>
            <a:r>
              <a:rPr lang="en-GB" sz="2800" dirty="0">
                <a:latin typeface="Comic Sans MS" panose="030F0702030302020204" pitchFamily="66" charset="0"/>
              </a:rPr>
              <a:t>Number rhymes and finger </a:t>
            </a:r>
            <a:r>
              <a:rPr lang="en-GB" sz="2800" dirty="0" smtClean="0">
                <a:latin typeface="Comic Sans MS" panose="030F0702030302020204" pitchFamily="66" charset="0"/>
              </a:rPr>
              <a:t>games.</a:t>
            </a:r>
            <a:endParaRPr lang="en-GB" sz="2800" dirty="0">
              <a:latin typeface="Comic Sans MS" panose="030F0702030302020204" pitchFamily="66" charset="0"/>
            </a:endParaRPr>
          </a:p>
          <a:p>
            <a:pPr marL="457200" indent="-457200">
              <a:lnSpc>
                <a:spcPct val="80000"/>
              </a:lnSpc>
              <a:buFont typeface="Arial" panose="020B0604020202020204" pitchFamily="34" charset="0"/>
              <a:buChar char="•"/>
            </a:pPr>
            <a:r>
              <a:rPr lang="en-GB" sz="2800" dirty="0">
                <a:latin typeface="Comic Sans MS" panose="030F0702030302020204" pitchFamily="66" charset="0"/>
              </a:rPr>
              <a:t>Playing games which involve counting e.g. snakes and </a:t>
            </a:r>
            <a:r>
              <a:rPr lang="en-GB" sz="2800" dirty="0" smtClean="0">
                <a:latin typeface="Comic Sans MS" panose="030F0702030302020204" pitchFamily="66" charset="0"/>
              </a:rPr>
              <a:t>ladders.</a:t>
            </a:r>
            <a:endParaRPr lang="en-GB" sz="2800" dirty="0">
              <a:latin typeface="Comic Sans MS" panose="030F0702030302020204" pitchFamily="66" charset="0"/>
            </a:endParaRPr>
          </a:p>
          <a:p>
            <a:pPr marL="457200" indent="-457200">
              <a:lnSpc>
                <a:spcPct val="80000"/>
              </a:lnSpc>
              <a:buFont typeface="Arial" panose="020B0604020202020204" pitchFamily="34" charset="0"/>
              <a:buChar char="•"/>
            </a:pPr>
            <a:r>
              <a:rPr lang="en-GB" sz="2800" dirty="0">
                <a:latin typeface="Comic Sans MS" panose="030F0702030302020204" pitchFamily="66" charset="0"/>
              </a:rPr>
              <a:t>Play a number version of I Spy. For example, “I spy something that has the number five on it,” or “I spy something in this room that there are three of.</a:t>
            </a:r>
          </a:p>
        </p:txBody>
      </p:sp>
    </p:spTree>
    <p:extLst>
      <p:ext uri="{BB962C8B-B14F-4D97-AF65-F5344CB8AC3E}">
        <p14:creationId xmlns:p14="http://schemas.microsoft.com/office/powerpoint/2010/main" val="3736460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557" y="370703"/>
            <a:ext cx="10884243" cy="2512540"/>
          </a:xfrm>
        </p:spPr>
        <p:txBody>
          <a:bodyPr>
            <a:normAutofit/>
          </a:bodyPr>
          <a:lstStyle/>
          <a:p>
            <a:r>
              <a:rPr lang="en-GB" dirty="0">
                <a:solidFill>
                  <a:schemeClr val="tx1"/>
                </a:solidFill>
                <a:latin typeface="Comic Sans MS" panose="030F0702030302020204" pitchFamily="66" charset="0"/>
              </a:rPr>
              <a:t>“Board games boost early maths skills” </a:t>
            </a:r>
            <a:r>
              <a:rPr lang="en-GB" dirty="0">
                <a:solidFill>
                  <a:schemeClr val="tx1"/>
                </a:solidFill>
              </a:rPr>
              <a:t/>
            </a:r>
            <a:br>
              <a:rPr lang="en-GB" dirty="0">
                <a:solidFill>
                  <a:schemeClr val="tx1"/>
                </a:solidFill>
              </a:rPr>
            </a:br>
            <a:r>
              <a:rPr lang="en-GB" dirty="0">
                <a:solidFill>
                  <a:schemeClr val="tx1"/>
                </a:solidFill>
                <a:hlinkClick r:id="rId2"/>
              </a:rPr>
              <a:t>https://www.theguardian.com/education/2008/mar/25/schools.uk3</a:t>
            </a:r>
            <a:endParaRPr lang="en-GB" dirty="0">
              <a:solidFill>
                <a:schemeClr val="tx1"/>
              </a:solidFill>
            </a:endParaRPr>
          </a:p>
        </p:txBody>
      </p:sp>
      <p:pic>
        <p:nvPicPr>
          <p:cNvPr id="7174" name="Picture 6" descr="Tell the Time Game"/>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257270" y="4427603"/>
            <a:ext cx="2286236" cy="2286236"/>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orchard gam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60737" y="2050988"/>
            <a:ext cx="2376615" cy="2376615"/>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orchard gam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9716" y="2695596"/>
            <a:ext cx="3192335" cy="2461291"/>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1808" y="3027287"/>
            <a:ext cx="2887362" cy="2887362"/>
          </a:xfrm>
          <a:prstGeom prst="rect">
            <a:avLst/>
          </a:prstGeom>
          <a:noFill/>
          <a:extLst>
            <a:ext uri="{909E8E84-426E-40DD-AFC4-6F175D3DCCD1}">
              <a14:hiddenFill xmlns:a14="http://schemas.microsoft.com/office/drawing/2010/main">
                <a:solidFill>
                  <a:srgbClr val="FFFFFF"/>
                </a:solidFill>
              </a14:hiddenFill>
            </a:ext>
          </a:extLst>
        </p:spPr>
      </p:pic>
      <p:pic>
        <p:nvPicPr>
          <p:cNvPr id="7184" name="Picture 16" descr="Image result for orchard gam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0778" y="4982773"/>
            <a:ext cx="1750209" cy="1649864"/>
          </a:xfrm>
          <a:prstGeom prst="rect">
            <a:avLst/>
          </a:prstGeom>
          <a:noFill/>
          <a:extLst>
            <a:ext uri="{909E8E84-426E-40DD-AFC4-6F175D3DCCD1}">
              <a14:hiddenFill xmlns:a14="http://schemas.microsoft.com/office/drawing/2010/main">
                <a:solidFill>
                  <a:srgbClr val="FFFFFF"/>
                </a:solidFill>
              </a14:hiddenFill>
            </a:ext>
          </a:extLst>
        </p:spPr>
      </p:pic>
      <p:pic>
        <p:nvPicPr>
          <p:cNvPr id="7186" name="Picture 18" descr="Image result for orchard game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13618" y="2814483"/>
            <a:ext cx="2363567" cy="1959397"/>
          </a:xfrm>
          <a:prstGeom prst="rect">
            <a:avLst/>
          </a:prstGeom>
          <a:noFill/>
          <a:extLst>
            <a:ext uri="{909E8E84-426E-40DD-AFC4-6F175D3DCCD1}">
              <a14:hiddenFill xmlns:a14="http://schemas.microsoft.com/office/drawing/2010/main">
                <a:solidFill>
                  <a:srgbClr val="FFFFFF"/>
                </a:solidFill>
              </a14:hiddenFill>
            </a:ext>
          </a:extLst>
        </p:spPr>
      </p:pic>
      <p:pic>
        <p:nvPicPr>
          <p:cNvPr id="7188" name="Picture 20" descr="Image result for orchard games snakes and ladder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710151" y="4773880"/>
            <a:ext cx="1685855" cy="1685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8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280468" y="5009106"/>
            <a:ext cx="1710723" cy="1683352"/>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2068" y="3628954"/>
            <a:ext cx="1497864" cy="1070415"/>
          </a:xfrm>
          <a:prstGeom prst="rect">
            <a:avLst/>
          </a:prstGeom>
        </p:spPr>
      </p:pic>
      <p:sp>
        <p:nvSpPr>
          <p:cNvPr id="4" name="TextBox 3"/>
          <p:cNvSpPr txBox="1"/>
          <p:nvPr/>
        </p:nvSpPr>
        <p:spPr>
          <a:xfrm>
            <a:off x="1436913" y="971250"/>
            <a:ext cx="8686801" cy="3046988"/>
          </a:xfrm>
          <a:prstGeom prst="rect">
            <a:avLst/>
          </a:prstGeom>
          <a:noFill/>
        </p:spPr>
        <p:txBody>
          <a:bodyPr wrap="square" rtlCol="0">
            <a:spAutoFit/>
          </a:bodyPr>
          <a:lstStyle/>
          <a:p>
            <a:r>
              <a:rPr lang="en-GB" sz="3200" dirty="0" smtClean="0">
                <a:latin typeface="Comic Sans MS" panose="030F0702030302020204" pitchFamily="66" charset="0"/>
              </a:rPr>
              <a:t>We hope that you have found this presentation useful.  If you have any questions regarding maths in the early years at Great </a:t>
            </a:r>
            <a:r>
              <a:rPr lang="en-GB" sz="3200" dirty="0" err="1" smtClean="0">
                <a:latin typeface="Comic Sans MS" panose="030F0702030302020204" pitchFamily="66" charset="0"/>
              </a:rPr>
              <a:t>Binfields</a:t>
            </a:r>
            <a:r>
              <a:rPr lang="en-GB" sz="3200" dirty="0" smtClean="0">
                <a:latin typeface="Comic Sans MS" panose="030F0702030302020204" pitchFamily="66" charset="0"/>
              </a:rPr>
              <a:t>, then please come and speak to us in person or email the admin office.</a:t>
            </a:r>
            <a:endParaRPr lang="en-GB" sz="3200" dirty="0">
              <a:latin typeface="Comic Sans MS" panose="030F0702030302020204" pitchFamily="66" charset="0"/>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6055711" y="4018238"/>
            <a:ext cx="2653233" cy="1981736"/>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29352" y="4515408"/>
            <a:ext cx="2653235" cy="1981737"/>
          </a:xfrm>
          <a:prstGeom prst="rect">
            <a:avLst/>
          </a:prstGeom>
        </p:spPr>
      </p:pic>
    </p:spTree>
    <p:extLst>
      <p:ext uri="{BB962C8B-B14F-4D97-AF65-F5344CB8AC3E}">
        <p14:creationId xmlns:p14="http://schemas.microsoft.com/office/powerpoint/2010/main" val="40372316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extLst>
    <a:ext uri="{05A4C25C-085E-4340-85A3-A5531E510DB2}">
      <thm15:themeFamily xmlns:thm15="http://schemas.microsoft.com/office/thememl/2012/main" name="Theme1" id="{82183C6F-E43D-4AA7-9E8E-CA847AF154CB}" vid="{71A3CFD4-2679-4EC9-9EF4-D922746654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825</TotalTime>
  <Words>1076</Words>
  <Application>Microsoft Office PowerPoint</Application>
  <PresentationFormat>Widescreen</PresentationFormat>
  <Paragraphs>63</Paragraphs>
  <Slides>15</Slides>
  <Notes>1</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Candara</vt:lpstr>
      <vt:lpstr>Comic Sans MS</vt:lpstr>
      <vt:lpstr>Mangal</vt:lpstr>
      <vt:lpstr>Symbol</vt:lpstr>
      <vt:lpstr>Wingdings</vt:lpstr>
      <vt:lpstr>XCCW Joined 4a</vt:lpstr>
      <vt:lpstr>Theme1</vt:lpstr>
      <vt:lpstr>Maths in Year R at Great Binfields</vt:lpstr>
      <vt:lpstr>Why is maths so important?</vt:lpstr>
      <vt:lpstr>Building Positive Attitudes</vt:lpstr>
      <vt:lpstr> At the end of the year children are measured against Early Learning Goals.  The maths Early Learning Goals are:</vt:lpstr>
      <vt:lpstr>How do we help children become confident mathematicians?</vt:lpstr>
      <vt:lpstr>Subitising.</vt:lpstr>
      <vt:lpstr>Counting.</vt:lpstr>
      <vt:lpstr>Number Bonds</vt:lpstr>
      <vt:lpstr>Concrete and pictorial resources</vt:lpstr>
      <vt:lpstr>PowerPoint Presentation</vt:lpstr>
      <vt:lpstr>What  if my  child is very  confident with number  already will this hold  them back? </vt:lpstr>
      <vt:lpstr>How you can support your child at home.</vt:lpstr>
      <vt:lpstr>PowerPoint Presentation</vt:lpstr>
      <vt:lpstr>“Board games boost early maths skills”  https://www.theguardian.com/education/2008/mar/25/schools.uk3</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Collins</dc:creator>
  <cp:lastModifiedBy>Cheryl Khan</cp:lastModifiedBy>
  <cp:revision>95</cp:revision>
  <dcterms:created xsi:type="dcterms:W3CDTF">2020-09-16T15:14:14Z</dcterms:created>
  <dcterms:modified xsi:type="dcterms:W3CDTF">2021-11-09T16:34:51Z</dcterms:modified>
</cp:coreProperties>
</file>