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comments/comment2.xml" ContentType="application/vnd.openxmlformats-officedocument.presentationml.comment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7" r:id="rId1"/>
  </p:sldMasterIdLst>
  <p:notesMasterIdLst>
    <p:notesMasterId r:id="rId43"/>
  </p:notesMasterIdLst>
  <p:handoutMasterIdLst>
    <p:handoutMasterId r:id="rId44"/>
  </p:handoutMasterIdLst>
  <p:sldIdLst>
    <p:sldId id="290" r:id="rId2"/>
    <p:sldId id="333" r:id="rId3"/>
    <p:sldId id="336" r:id="rId4"/>
    <p:sldId id="389" r:id="rId5"/>
    <p:sldId id="337" r:id="rId6"/>
    <p:sldId id="335" r:id="rId7"/>
    <p:sldId id="367" r:id="rId8"/>
    <p:sldId id="390" r:id="rId9"/>
    <p:sldId id="391" r:id="rId10"/>
    <p:sldId id="376" r:id="rId11"/>
    <p:sldId id="392" r:id="rId12"/>
    <p:sldId id="393" r:id="rId13"/>
    <p:sldId id="387" r:id="rId14"/>
    <p:sldId id="270" r:id="rId15"/>
    <p:sldId id="334" r:id="rId16"/>
    <p:sldId id="384" r:id="rId17"/>
    <p:sldId id="388" r:id="rId18"/>
    <p:sldId id="343" r:id="rId19"/>
    <p:sldId id="385" r:id="rId20"/>
    <p:sldId id="342" r:id="rId21"/>
    <p:sldId id="341" r:id="rId22"/>
    <p:sldId id="340" r:id="rId23"/>
    <p:sldId id="345" r:id="rId24"/>
    <p:sldId id="289" r:id="rId25"/>
    <p:sldId id="369" r:id="rId26"/>
    <p:sldId id="267" r:id="rId27"/>
    <p:sldId id="379" r:id="rId28"/>
    <p:sldId id="373" r:id="rId29"/>
    <p:sldId id="359" r:id="rId30"/>
    <p:sldId id="272" r:id="rId31"/>
    <p:sldId id="283" r:id="rId32"/>
    <p:sldId id="314" r:id="rId33"/>
    <p:sldId id="281" r:id="rId34"/>
    <p:sldId id="394" r:id="rId35"/>
    <p:sldId id="386" r:id="rId36"/>
    <p:sldId id="383" r:id="rId37"/>
    <p:sldId id="395" r:id="rId38"/>
    <p:sldId id="362" r:id="rId39"/>
    <p:sldId id="375" r:id="rId40"/>
    <p:sldId id="374" r:id="rId41"/>
    <p:sldId id="315" r:id="rId42"/>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2"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ules Rogers" initials="JR" lastIdx="2" clrIdx="0">
    <p:extLst>
      <p:ext uri="{19B8F6BF-5375-455C-9EA6-DF929625EA0E}">
        <p15:presenceInfo xmlns:p15="http://schemas.microsoft.com/office/powerpoint/2012/main" userId="Jules Roger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0C0"/>
    <a:srgbClr val="FF6600"/>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08" autoAdjust="0"/>
    <p:restoredTop sz="81338" autoAdjust="0"/>
  </p:normalViewPr>
  <p:slideViewPr>
    <p:cSldViewPr>
      <p:cViewPr varScale="1">
        <p:scale>
          <a:sx n="90" d="100"/>
          <a:sy n="90" d="100"/>
        </p:scale>
        <p:origin x="2232" y="84"/>
      </p:cViewPr>
      <p:guideLst>
        <p:guide orient="horz" pos="2160"/>
        <p:guide pos="2880"/>
      </p:guideLst>
    </p:cSldViewPr>
  </p:slideViewPr>
  <p:notesTextViewPr>
    <p:cViewPr>
      <p:scale>
        <a:sx n="1" d="1"/>
        <a:sy n="1" d="1"/>
      </p:scale>
      <p:origin x="0" y="0"/>
    </p:cViewPr>
  </p:notesTextViewPr>
  <p:sorterViewPr>
    <p:cViewPr>
      <p:scale>
        <a:sx n="76" d="100"/>
        <a:sy n="76" d="100"/>
      </p:scale>
      <p:origin x="0" y="0"/>
    </p:cViewPr>
  </p:sorterViewPr>
  <p:notesViewPr>
    <p:cSldViewPr>
      <p:cViewPr varScale="1">
        <p:scale>
          <a:sx n="56" d="100"/>
          <a:sy n="56" d="100"/>
        </p:scale>
        <p:origin x="-2886" y="-84"/>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2-09-12T09:21:38.849" idx="1">
    <p:pos x="10" y="10"/>
    <p:text>Please add a voiceover introduction to welcome your team  and outline the purpose of this presentation and the importance of reading it all through carefully. Thank you.</p:text>
    <p:extLst>
      <p:ext uri="{C676402C-5697-4E1C-873F-D02D1690AC5C}">
        <p15:threadingInfo xmlns:p15="http://schemas.microsoft.com/office/powerpoint/2012/main" timeZoneBias="-6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2-09-12T09:24:02.131" idx="2">
    <p:pos x="10" y="10"/>
    <p:text>Introduction voicevover so that parents understand who does what and when... please state when your PPA days are so they know there is a change of teacher. Thank you</p:text>
    <p:extLst>
      <p:ext uri="{C676402C-5697-4E1C-873F-D02D1690AC5C}">
        <p15:threadingInfo xmlns:p15="http://schemas.microsoft.com/office/powerpoint/2012/main" timeZoneBias="-6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5" y="3"/>
            <a:ext cx="2945659" cy="49633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8" y="3"/>
            <a:ext cx="2945659" cy="496331"/>
          </a:xfrm>
          <a:prstGeom prst="rect">
            <a:avLst/>
          </a:prstGeom>
        </p:spPr>
        <p:txBody>
          <a:bodyPr vert="horz" lIns="91440" tIns="45720" rIns="91440" bIns="45720" rtlCol="0"/>
          <a:lstStyle>
            <a:lvl1pPr algn="r">
              <a:defRPr sz="1200"/>
            </a:lvl1pPr>
          </a:lstStyle>
          <a:p>
            <a:fld id="{A3D903F4-D405-452F-A6C5-C4881B3C0224}" type="datetimeFigureOut">
              <a:rPr lang="en-GB" smtClean="0"/>
              <a:t>15/09/2026</a:t>
            </a:fld>
            <a:endParaRPr lang="en-GB"/>
          </a:p>
        </p:txBody>
      </p:sp>
      <p:sp>
        <p:nvSpPr>
          <p:cNvPr id="4" name="Footer Placeholder 3"/>
          <p:cNvSpPr>
            <a:spLocks noGrp="1"/>
          </p:cNvSpPr>
          <p:nvPr>
            <p:ph type="ftr" sz="quarter" idx="2"/>
          </p:nvPr>
        </p:nvSpPr>
        <p:spPr>
          <a:xfrm>
            <a:off x="5" y="9428585"/>
            <a:ext cx="2945659" cy="496331"/>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8" y="9428585"/>
            <a:ext cx="2945659" cy="496331"/>
          </a:xfrm>
          <a:prstGeom prst="rect">
            <a:avLst/>
          </a:prstGeom>
        </p:spPr>
        <p:txBody>
          <a:bodyPr vert="horz" lIns="91440" tIns="45720" rIns="91440" bIns="45720" rtlCol="0" anchor="b"/>
          <a:lstStyle>
            <a:lvl1pPr algn="r">
              <a:defRPr sz="1200"/>
            </a:lvl1pPr>
          </a:lstStyle>
          <a:p>
            <a:fld id="{25B744AE-51A2-484F-8824-3399695AEDC7}" type="slidenum">
              <a:rPr lang="en-GB" smtClean="0"/>
              <a:t>‹#›</a:t>
            </a:fld>
            <a:endParaRPr lang="en-GB"/>
          </a:p>
        </p:txBody>
      </p:sp>
    </p:spTree>
    <p:extLst>
      <p:ext uri="{BB962C8B-B14F-4D97-AF65-F5344CB8AC3E}">
        <p14:creationId xmlns:p14="http://schemas.microsoft.com/office/powerpoint/2010/main" val="19860929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5" y="3"/>
            <a:ext cx="2945659" cy="49633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8" y="3"/>
            <a:ext cx="2945659" cy="496331"/>
          </a:xfrm>
          <a:prstGeom prst="rect">
            <a:avLst/>
          </a:prstGeom>
        </p:spPr>
        <p:txBody>
          <a:bodyPr vert="horz" lIns="91440" tIns="45720" rIns="91440" bIns="45720" rtlCol="0"/>
          <a:lstStyle>
            <a:lvl1pPr algn="r">
              <a:defRPr sz="1200"/>
            </a:lvl1pPr>
          </a:lstStyle>
          <a:p>
            <a:fld id="{6EA69B25-B70B-47BA-BBC0-C6CBA16CD612}" type="datetimeFigureOut">
              <a:rPr lang="en-GB" smtClean="0"/>
              <a:t>15/09/2026</a:t>
            </a:fld>
            <a:endParaRPr lang="en-GB"/>
          </a:p>
        </p:txBody>
      </p:sp>
      <p:sp>
        <p:nvSpPr>
          <p:cNvPr id="4" name="Slide Image Placeholder 3"/>
          <p:cNvSpPr>
            <a:spLocks noGrp="1" noRot="1" noChangeAspect="1"/>
          </p:cNvSpPr>
          <p:nvPr>
            <p:ph type="sldImg" idx="2"/>
          </p:nvPr>
        </p:nvSpPr>
        <p:spPr>
          <a:xfrm>
            <a:off x="915988" y="742950"/>
            <a:ext cx="4965700" cy="37242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5"/>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5" y="9428585"/>
            <a:ext cx="2945659" cy="49633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8" y="9428585"/>
            <a:ext cx="2945659" cy="496331"/>
          </a:xfrm>
          <a:prstGeom prst="rect">
            <a:avLst/>
          </a:prstGeom>
        </p:spPr>
        <p:txBody>
          <a:bodyPr vert="horz" lIns="91440" tIns="45720" rIns="91440" bIns="45720" rtlCol="0" anchor="b"/>
          <a:lstStyle>
            <a:lvl1pPr algn="r">
              <a:defRPr sz="1200"/>
            </a:lvl1pPr>
          </a:lstStyle>
          <a:p>
            <a:fld id="{315F813E-4AC8-4E98-8899-8045944772D4}" type="slidenum">
              <a:rPr lang="en-GB" smtClean="0"/>
              <a:t>‹#›</a:t>
            </a:fld>
            <a:endParaRPr lang="en-GB"/>
          </a:p>
        </p:txBody>
      </p:sp>
    </p:spTree>
    <p:extLst>
      <p:ext uri="{BB962C8B-B14F-4D97-AF65-F5344CB8AC3E}">
        <p14:creationId xmlns:p14="http://schemas.microsoft.com/office/powerpoint/2010/main" val="39780553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Miss Dillon</a:t>
            </a:r>
          </a:p>
        </p:txBody>
      </p:sp>
      <p:sp>
        <p:nvSpPr>
          <p:cNvPr id="4" name="Slide Number Placeholder 3"/>
          <p:cNvSpPr>
            <a:spLocks noGrp="1"/>
          </p:cNvSpPr>
          <p:nvPr>
            <p:ph type="sldNum" sz="quarter" idx="5"/>
          </p:nvPr>
        </p:nvSpPr>
        <p:spPr/>
        <p:txBody>
          <a:bodyPr/>
          <a:lstStyle/>
          <a:p>
            <a:fld id="{315F813E-4AC8-4E98-8899-8045944772D4}" type="slidenum">
              <a:rPr lang="en-GB" smtClean="0"/>
              <a:t>1</a:t>
            </a:fld>
            <a:endParaRPr lang="en-GB"/>
          </a:p>
        </p:txBody>
      </p:sp>
    </p:spTree>
    <p:extLst>
      <p:ext uri="{BB962C8B-B14F-4D97-AF65-F5344CB8AC3E}">
        <p14:creationId xmlns:p14="http://schemas.microsoft.com/office/powerpoint/2010/main" val="4282855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a:t>
            </a:r>
          </a:p>
        </p:txBody>
      </p:sp>
      <p:sp>
        <p:nvSpPr>
          <p:cNvPr id="4" name="Slide Number Placeholder 3"/>
          <p:cNvSpPr>
            <a:spLocks noGrp="1"/>
          </p:cNvSpPr>
          <p:nvPr>
            <p:ph type="sldNum" sz="quarter" idx="10"/>
          </p:nvPr>
        </p:nvSpPr>
        <p:spPr/>
        <p:txBody>
          <a:bodyPr/>
          <a:lstStyle/>
          <a:p>
            <a:fld id="{315F813E-4AC8-4E98-8899-8045944772D4}" type="slidenum">
              <a:rPr lang="en-GB" smtClean="0"/>
              <a:t>2</a:t>
            </a:fld>
            <a:endParaRPr lang="en-GB" dirty="0"/>
          </a:p>
        </p:txBody>
      </p:sp>
    </p:spTree>
    <p:extLst>
      <p:ext uri="{BB962C8B-B14F-4D97-AF65-F5344CB8AC3E}">
        <p14:creationId xmlns:p14="http://schemas.microsoft.com/office/powerpoint/2010/main" val="6767688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a:t>
            </a:r>
          </a:p>
        </p:txBody>
      </p:sp>
      <p:sp>
        <p:nvSpPr>
          <p:cNvPr id="4" name="Slide Number Placeholder 3"/>
          <p:cNvSpPr>
            <a:spLocks noGrp="1"/>
          </p:cNvSpPr>
          <p:nvPr>
            <p:ph type="sldNum" sz="quarter" idx="10"/>
          </p:nvPr>
        </p:nvSpPr>
        <p:spPr/>
        <p:txBody>
          <a:bodyPr/>
          <a:lstStyle/>
          <a:p>
            <a:fld id="{315F813E-4AC8-4E98-8899-8045944772D4}" type="slidenum">
              <a:rPr lang="en-GB" smtClean="0"/>
              <a:t>3</a:t>
            </a:fld>
            <a:endParaRPr lang="en-GB" dirty="0"/>
          </a:p>
        </p:txBody>
      </p:sp>
    </p:spTree>
    <p:extLst>
      <p:ext uri="{BB962C8B-B14F-4D97-AF65-F5344CB8AC3E}">
        <p14:creationId xmlns:p14="http://schemas.microsoft.com/office/powerpoint/2010/main" val="14341702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a:t>
            </a:r>
          </a:p>
        </p:txBody>
      </p:sp>
      <p:sp>
        <p:nvSpPr>
          <p:cNvPr id="4" name="Slide Number Placeholder 3"/>
          <p:cNvSpPr>
            <a:spLocks noGrp="1"/>
          </p:cNvSpPr>
          <p:nvPr>
            <p:ph type="sldNum" sz="quarter" idx="5"/>
          </p:nvPr>
        </p:nvSpPr>
        <p:spPr/>
        <p:txBody>
          <a:bodyPr/>
          <a:lstStyle/>
          <a:p>
            <a:fld id="{315F813E-4AC8-4E98-8899-8045944772D4}" type="slidenum">
              <a:rPr lang="en-GB" smtClean="0"/>
              <a:t>4</a:t>
            </a:fld>
            <a:endParaRPr lang="en-GB"/>
          </a:p>
        </p:txBody>
      </p:sp>
    </p:spTree>
    <p:extLst>
      <p:ext uri="{BB962C8B-B14F-4D97-AF65-F5344CB8AC3E}">
        <p14:creationId xmlns:p14="http://schemas.microsoft.com/office/powerpoint/2010/main" val="14134372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Natalie</a:t>
            </a:r>
          </a:p>
        </p:txBody>
      </p:sp>
      <p:sp>
        <p:nvSpPr>
          <p:cNvPr id="4" name="Slide Number Placeholder 3"/>
          <p:cNvSpPr>
            <a:spLocks noGrp="1"/>
          </p:cNvSpPr>
          <p:nvPr>
            <p:ph type="sldNum" sz="quarter" idx="10"/>
          </p:nvPr>
        </p:nvSpPr>
        <p:spPr/>
        <p:txBody>
          <a:bodyPr/>
          <a:lstStyle/>
          <a:p>
            <a:fld id="{315F813E-4AC8-4E98-8899-8045944772D4}" type="slidenum">
              <a:rPr lang="en-GB" smtClean="0"/>
              <a:t>5</a:t>
            </a:fld>
            <a:endParaRPr lang="en-GB" dirty="0"/>
          </a:p>
        </p:txBody>
      </p:sp>
    </p:spTree>
    <p:extLst>
      <p:ext uri="{BB962C8B-B14F-4D97-AF65-F5344CB8AC3E}">
        <p14:creationId xmlns:p14="http://schemas.microsoft.com/office/powerpoint/2010/main" val="41530679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a:t>
            </a:r>
          </a:p>
        </p:txBody>
      </p:sp>
      <p:sp>
        <p:nvSpPr>
          <p:cNvPr id="4" name="Slide Number Placeholder 3"/>
          <p:cNvSpPr>
            <a:spLocks noGrp="1"/>
          </p:cNvSpPr>
          <p:nvPr>
            <p:ph type="sldNum" sz="quarter" idx="5"/>
          </p:nvPr>
        </p:nvSpPr>
        <p:spPr/>
        <p:txBody>
          <a:bodyPr/>
          <a:lstStyle/>
          <a:p>
            <a:fld id="{315F813E-4AC8-4E98-8899-8045944772D4}" type="slidenum">
              <a:rPr lang="en-GB" smtClean="0"/>
              <a:t>6</a:t>
            </a:fld>
            <a:endParaRPr lang="en-GB"/>
          </a:p>
        </p:txBody>
      </p:sp>
    </p:spTree>
    <p:extLst>
      <p:ext uri="{BB962C8B-B14F-4D97-AF65-F5344CB8AC3E}">
        <p14:creationId xmlns:p14="http://schemas.microsoft.com/office/powerpoint/2010/main" val="25810126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 </a:t>
            </a:r>
          </a:p>
        </p:txBody>
      </p:sp>
      <p:sp>
        <p:nvSpPr>
          <p:cNvPr id="4" name="Slide Number Placeholder 3"/>
          <p:cNvSpPr>
            <a:spLocks noGrp="1"/>
          </p:cNvSpPr>
          <p:nvPr>
            <p:ph type="sldNum" sz="quarter" idx="10"/>
          </p:nvPr>
        </p:nvSpPr>
        <p:spPr/>
        <p:txBody>
          <a:bodyPr/>
          <a:lstStyle/>
          <a:p>
            <a:fld id="{315F813E-4AC8-4E98-8899-8045944772D4}" type="slidenum">
              <a:rPr lang="en-GB" smtClean="0"/>
              <a:t>7</a:t>
            </a:fld>
            <a:endParaRPr lang="en-GB" dirty="0"/>
          </a:p>
        </p:txBody>
      </p:sp>
    </p:spTree>
    <p:extLst>
      <p:ext uri="{BB962C8B-B14F-4D97-AF65-F5344CB8AC3E}">
        <p14:creationId xmlns:p14="http://schemas.microsoft.com/office/powerpoint/2010/main" val="14800461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Natalie first then Lisa</a:t>
            </a:r>
          </a:p>
        </p:txBody>
      </p:sp>
      <p:sp>
        <p:nvSpPr>
          <p:cNvPr id="4" name="Slide Number Placeholder 3"/>
          <p:cNvSpPr>
            <a:spLocks noGrp="1"/>
          </p:cNvSpPr>
          <p:nvPr>
            <p:ph type="sldNum" sz="quarter" idx="5"/>
          </p:nvPr>
        </p:nvSpPr>
        <p:spPr/>
        <p:txBody>
          <a:bodyPr/>
          <a:lstStyle/>
          <a:p>
            <a:fld id="{315F813E-4AC8-4E98-8899-8045944772D4}" type="slidenum">
              <a:rPr lang="en-GB" smtClean="0"/>
              <a:t>8</a:t>
            </a:fld>
            <a:endParaRPr lang="en-GB"/>
          </a:p>
        </p:txBody>
      </p:sp>
    </p:spTree>
    <p:extLst>
      <p:ext uri="{BB962C8B-B14F-4D97-AF65-F5344CB8AC3E}">
        <p14:creationId xmlns:p14="http://schemas.microsoft.com/office/powerpoint/2010/main" val="37974113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a:t>
            </a:r>
          </a:p>
        </p:txBody>
      </p:sp>
      <p:sp>
        <p:nvSpPr>
          <p:cNvPr id="4" name="Slide Number Placeholder 3"/>
          <p:cNvSpPr>
            <a:spLocks noGrp="1"/>
          </p:cNvSpPr>
          <p:nvPr>
            <p:ph type="sldNum" sz="quarter" idx="5"/>
          </p:nvPr>
        </p:nvSpPr>
        <p:spPr/>
        <p:txBody>
          <a:bodyPr/>
          <a:lstStyle/>
          <a:p>
            <a:fld id="{315F813E-4AC8-4E98-8899-8045944772D4}" type="slidenum">
              <a:rPr lang="en-GB" smtClean="0"/>
              <a:t>9</a:t>
            </a:fld>
            <a:endParaRPr lang="en-GB"/>
          </a:p>
        </p:txBody>
      </p:sp>
    </p:spTree>
    <p:extLst>
      <p:ext uri="{BB962C8B-B14F-4D97-AF65-F5344CB8AC3E}">
        <p14:creationId xmlns:p14="http://schemas.microsoft.com/office/powerpoint/2010/main" val="30753051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Natalie</a:t>
            </a:r>
          </a:p>
        </p:txBody>
      </p:sp>
      <p:sp>
        <p:nvSpPr>
          <p:cNvPr id="4" name="Slide Number Placeholder 3"/>
          <p:cNvSpPr>
            <a:spLocks noGrp="1"/>
          </p:cNvSpPr>
          <p:nvPr>
            <p:ph type="sldNum" sz="quarter" idx="5"/>
          </p:nvPr>
        </p:nvSpPr>
        <p:spPr/>
        <p:txBody>
          <a:bodyPr/>
          <a:lstStyle/>
          <a:p>
            <a:fld id="{315F813E-4AC8-4E98-8899-8045944772D4}" type="slidenum">
              <a:rPr lang="en-GB" smtClean="0"/>
              <a:t>10</a:t>
            </a:fld>
            <a:endParaRPr lang="en-GB"/>
          </a:p>
        </p:txBody>
      </p:sp>
    </p:spTree>
    <p:extLst>
      <p:ext uri="{BB962C8B-B14F-4D97-AF65-F5344CB8AC3E}">
        <p14:creationId xmlns:p14="http://schemas.microsoft.com/office/powerpoint/2010/main" val="19963447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Natalie</a:t>
            </a:r>
          </a:p>
        </p:txBody>
      </p:sp>
      <p:sp>
        <p:nvSpPr>
          <p:cNvPr id="4" name="Slide Number Placeholder 3"/>
          <p:cNvSpPr>
            <a:spLocks noGrp="1"/>
          </p:cNvSpPr>
          <p:nvPr>
            <p:ph type="sldNum" sz="quarter" idx="5"/>
          </p:nvPr>
        </p:nvSpPr>
        <p:spPr/>
        <p:txBody>
          <a:bodyPr/>
          <a:lstStyle/>
          <a:p>
            <a:fld id="{315F813E-4AC8-4E98-8899-8045944772D4}" type="slidenum">
              <a:rPr lang="en-GB" smtClean="0"/>
              <a:t>11</a:t>
            </a:fld>
            <a:endParaRPr lang="en-GB"/>
          </a:p>
        </p:txBody>
      </p:sp>
    </p:spTree>
    <p:extLst>
      <p:ext uri="{BB962C8B-B14F-4D97-AF65-F5344CB8AC3E}">
        <p14:creationId xmlns:p14="http://schemas.microsoft.com/office/powerpoint/2010/main" val="6922199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Natalie</a:t>
            </a:r>
          </a:p>
        </p:txBody>
      </p:sp>
      <p:sp>
        <p:nvSpPr>
          <p:cNvPr id="4" name="Slide Number Placeholder 3"/>
          <p:cNvSpPr>
            <a:spLocks noGrp="1"/>
          </p:cNvSpPr>
          <p:nvPr>
            <p:ph type="sldNum" sz="quarter" idx="5"/>
          </p:nvPr>
        </p:nvSpPr>
        <p:spPr/>
        <p:txBody>
          <a:bodyPr/>
          <a:lstStyle/>
          <a:p>
            <a:fld id="{315F813E-4AC8-4E98-8899-8045944772D4}" type="slidenum">
              <a:rPr lang="en-GB" smtClean="0"/>
              <a:t>12</a:t>
            </a:fld>
            <a:endParaRPr lang="en-GB"/>
          </a:p>
        </p:txBody>
      </p:sp>
    </p:spTree>
    <p:extLst>
      <p:ext uri="{BB962C8B-B14F-4D97-AF65-F5344CB8AC3E}">
        <p14:creationId xmlns:p14="http://schemas.microsoft.com/office/powerpoint/2010/main" val="15293877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Natalie</a:t>
            </a:r>
          </a:p>
          <a:p>
            <a:endParaRPr lang="en-GB" dirty="0"/>
          </a:p>
          <a:p>
            <a:r>
              <a:rPr lang="en-GB" dirty="0"/>
              <a:t>These are our focus stories throughout the year for our English lessons. These stories link to our topics and focus on other areas of the curriculum such as PSHE.</a:t>
            </a:r>
          </a:p>
        </p:txBody>
      </p:sp>
      <p:sp>
        <p:nvSpPr>
          <p:cNvPr id="4" name="Slide Number Placeholder 3"/>
          <p:cNvSpPr>
            <a:spLocks noGrp="1"/>
          </p:cNvSpPr>
          <p:nvPr>
            <p:ph type="sldNum" sz="quarter" idx="5"/>
          </p:nvPr>
        </p:nvSpPr>
        <p:spPr/>
        <p:txBody>
          <a:bodyPr/>
          <a:lstStyle/>
          <a:p>
            <a:fld id="{315F813E-4AC8-4E98-8899-8045944772D4}" type="slidenum">
              <a:rPr lang="en-GB" smtClean="0"/>
              <a:t>13</a:t>
            </a:fld>
            <a:endParaRPr lang="en-GB"/>
          </a:p>
        </p:txBody>
      </p:sp>
    </p:spTree>
    <p:extLst>
      <p:ext uri="{BB962C8B-B14F-4D97-AF65-F5344CB8AC3E}">
        <p14:creationId xmlns:p14="http://schemas.microsoft.com/office/powerpoint/2010/main" val="25626067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a:t>
            </a:r>
          </a:p>
        </p:txBody>
      </p:sp>
      <p:sp>
        <p:nvSpPr>
          <p:cNvPr id="4" name="Slide Number Placeholder 3"/>
          <p:cNvSpPr>
            <a:spLocks noGrp="1"/>
          </p:cNvSpPr>
          <p:nvPr>
            <p:ph type="sldNum" sz="quarter" idx="10"/>
          </p:nvPr>
        </p:nvSpPr>
        <p:spPr/>
        <p:txBody>
          <a:bodyPr/>
          <a:lstStyle/>
          <a:p>
            <a:fld id="{315F813E-4AC8-4E98-8899-8045944772D4}" type="slidenum">
              <a:rPr lang="en-GB" smtClean="0"/>
              <a:t>14</a:t>
            </a:fld>
            <a:endParaRPr lang="en-GB" dirty="0"/>
          </a:p>
        </p:txBody>
      </p:sp>
    </p:spTree>
    <p:extLst>
      <p:ext uri="{BB962C8B-B14F-4D97-AF65-F5344CB8AC3E}">
        <p14:creationId xmlns:p14="http://schemas.microsoft.com/office/powerpoint/2010/main" val="2820101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 </a:t>
            </a:r>
          </a:p>
        </p:txBody>
      </p:sp>
      <p:sp>
        <p:nvSpPr>
          <p:cNvPr id="4" name="Slide Number Placeholder 3"/>
          <p:cNvSpPr>
            <a:spLocks noGrp="1"/>
          </p:cNvSpPr>
          <p:nvPr>
            <p:ph type="sldNum" sz="quarter" idx="10"/>
          </p:nvPr>
        </p:nvSpPr>
        <p:spPr/>
        <p:txBody>
          <a:bodyPr/>
          <a:lstStyle/>
          <a:p>
            <a:fld id="{315F813E-4AC8-4E98-8899-8045944772D4}" type="slidenum">
              <a:rPr lang="en-GB" smtClean="0"/>
              <a:t>15</a:t>
            </a:fld>
            <a:endParaRPr lang="en-GB"/>
          </a:p>
        </p:txBody>
      </p:sp>
    </p:spTree>
    <p:extLst>
      <p:ext uri="{BB962C8B-B14F-4D97-AF65-F5344CB8AC3E}">
        <p14:creationId xmlns:p14="http://schemas.microsoft.com/office/powerpoint/2010/main" val="26931822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Natalie</a:t>
            </a:r>
          </a:p>
          <a:p>
            <a:r>
              <a:rPr lang="en-GB" dirty="0"/>
              <a:t>Online game – have own personal account </a:t>
            </a:r>
          </a:p>
          <a:p>
            <a:r>
              <a:rPr lang="en-GB" dirty="0"/>
              <a:t>When first log in – have an assessment to complete to determine their ability– depends on this where they start on the map </a:t>
            </a:r>
          </a:p>
          <a:p>
            <a:r>
              <a:rPr lang="en-GB" dirty="0"/>
              <a:t>Mental maths skills – games / videos / lessons </a:t>
            </a:r>
          </a:p>
          <a:p>
            <a:r>
              <a:rPr lang="en-GB" dirty="0"/>
              <a:t>Short sharp lessons and games. </a:t>
            </a:r>
          </a:p>
          <a:p>
            <a:r>
              <a:rPr lang="en-GB" dirty="0"/>
              <a:t>Child friendly and interactive </a:t>
            </a:r>
          </a:p>
          <a:p>
            <a:r>
              <a:rPr lang="en-GB" dirty="0"/>
              <a:t>Log ins will be put in diaries over next week or 2 </a:t>
            </a:r>
          </a:p>
        </p:txBody>
      </p:sp>
      <p:sp>
        <p:nvSpPr>
          <p:cNvPr id="4" name="Slide Number Placeholder 3"/>
          <p:cNvSpPr>
            <a:spLocks noGrp="1"/>
          </p:cNvSpPr>
          <p:nvPr>
            <p:ph type="sldNum" sz="quarter" idx="5"/>
          </p:nvPr>
        </p:nvSpPr>
        <p:spPr/>
        <p:txBody>
          <a:bodyPr/>
          <a:lstStyle/>
          <a:p>
            <a:fld id="{315F813E-4AC8-4E98-8899-8045944772D4}" type="slidenum">
              <a:rPr lang="en-GB" smtClean="0"/>
              <a:t>16</a:t>
            </a:fld>
            <a:endParaRPr lang="en-GB"/>
          </a:p>
        </p:txBody>
      </p:sp>
    </p:spTree>
    <p:extLst>
      <p:ext uri="{BB962C8B-B14F-4D97-AF65-F5344CB8AC3E}">
        <p14:creationId xmlns:p14="http://schemas.microsoft.com/office/powerpoint/2010/main" val="22303416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 </a:t>
            </a:r>
          </a:p>
          <a:p>
            <a:r>
              <a:rPr lang="en-GB" dirty="0"/>
              <a:t>Another maths platform that can be used for maths  - your child will like one or another and ok with that – give both a try (there as a resources for home) </a:t>
            </a:r>
          </a:p>
          <a:p>
            <a:r>
              <a:rPr lang="en-GB" dirty="0"/>
              <a:t>Don’t have to use both </a:t>
            </a:r>
          </a:p>
          <a:p>
            <a:r>
              <a:rPr lang="en-GB" dirty="0"/>
              <a:t>Do need to use at least one of them has supporting maths at home </a:t>
            </a:r>
          </a:p>
          <a:p>
            <a:endParaRPr lang="en-GB" dirty="0"/>
          </a:p>
          <a:p>
            <a:r>
              <a:rPr lang="en-GB" dirty="0"/>
              <a:t>Maths seeds more user friendly </a:t>
            </a:r>
          </a:p>
          <a:p>
            <a:r>
              <a:rPr lang="en-GB" dirty="0"/>
              <a:t>Child may like </a:t>
            </a:r>
            <a:r>
              <a:rPr lang="en-GB" dirty="0" err="1"/>
              <a:t>numbots</a:t>
            </a:r>
            <a:r>
              <a:rPr lang="en-GB" dirty="0"/>
              <a:t> – timed assessment – quick fire answer questions </a:t>
            </a:r>
          </a:p>
          <a:p>
            <a:r>
              <a:rPr lang="en-GB" dirty="0"/>
              <a:t>Number bonds </a:t>
            </a:r>
          </a:p>
        </p:txBody>
      </p:sp>
      <p:sp>
        <p:nvSpPr>
          <p:cNvPr id="4" name="Slide Number Placeholder 3"/>
          <p:cNvSpPr>
            <a:spLocks noGrp="1"/>
          </p:cNvSpPr>
          <p:nvPr>
            <p:ph type="sldNum" sz="quarter" idx="5"/>
          </p:nvPr>
        </p:nvSpPr>
        <p:spPr/>
        <p:txBody>
          <a:bodyPr/>
          <a:lstStyle/>
          <a:p>
            <a:fld id="{315F813E-4AC8-4E98-8899-8045944772D4}" type="slidenum">
              <a:rPr lang="en-GB" smtClean="0"/>
              <a:t>17</a:t>
            </a:fld>
            <a:endParaRPr lang="en-GB"/>
          </a:p>
        </p:txBody>
      </p:sp>
    </p:spTree>
    <p:extLst>
      <p:ext uri="{BB962C8B-B14F-4D97-AF65-F5344CB8AC3E}">
        <p14:creationId xmlns:p14="http://schemas.microsoft.com/office/powerpoint/2010/main" val="1076592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a:t>
            </a:r>
          </a:p>
        </p:txBody>
      </p:sp>
      <p:sp>
        <p:nvSpPr>
          <p:cNvPr id="4" name="Slide Number Placeholder 3"/>
          <p:cNvSpPr>
            <a:spLocks noGrp="1"/>
          </p:cNvSpPr>
          <p:nvPr>
            <p:ph type="sldNum" sz="quarter" idx="5"/>
          </p:nvPr>
        </p:nvSpPr>
        <p:spPr/>
        <p:txBody>
          <a:bodyPr/>
          <a:lstStyle/>
          <a:p>
            <a:fld id="{315F813E-4AC8-4E98-8899-8045944772D4}" type="slidenum">
              <a:rPr lang="en-GB" smtClean="0"/>
              <a:t>18</a:t>
            </a:fld>
            <a:endParaRPr lang="en-GB"/>
          </a:p>
        </p:txBody>
      </p:sp>
    </p:spTree>
    <p:extLst>
      <p:ext uri="{BB962C8B-B14F-4D97-AF65-F5344CB8AC3E}">
        <p14:creationId xmlns:p14="http://schemas.microsoft.com/office/powerpoint/2010/main" val="34939790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a:t>
            </a:r>
          </a:p>
        </p:txBody>
      </p:sp>
      <p:sp>
        <p:nvSpPr>
          <p:cNvPr id="4" name="Slide Number Placeholder 3"/>
          <p:cNvSpPr>
            <a:spLocks noGrp="1"/>
          </p:cNvSpPr>
          <p:nvPr>
            <p:ph type="sldNum" sz="quarter" idx="10"/>
          </p:nvPr>
        </p:nvSpPr>
        <p:spPr/>
        <p:txBody>
          <a:bodyPr/>
          <a:lstStyle/>
          <a:p>
            <a:fld id="{315F813E-4AC8-4E98-8899-8045944772D4}" type="slidenum">
              <a:rPr lang="en-GB" smtClean="0"/>
              <a:t>19</a:t>
            </a:fld>
            <a:endParaRPr lang="en-GB"/>
          </a:p>
        </p:txBody>
      </p:sp>
    </p:spTree>
    <p:extLst>
      <p:ext uri="{BB962C8B-B14F-4D97-AF65-F5344CB8AC3E}">
        <p14:creationId xmlns:p14="http://schemas.microsoft.com/office/powerpoint/2010/main" val="12439754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a:t>
            </a:r>
          </a:p>
        </p:txBody>
      </p:sp>
      <p:sp>
        <p:nvSpPr>
          <p:cNvPr id="4" name="Slide Number Placeholder 3"/>
          <p:cNvSpPr>
            <a:spLocks noGrp="1"/>
          </p:cNvSpPr>
          <p:nvPr>
            <p:ph type="sldNum" sz="quarter" idx="5"/>
          </p:nvPr>
        </p:nvSpPr>
        <p:spPr/>
        <p:txBody>
          <a:bodyPr/>
          <a:lstStyle/>
          <a:p>
            <a:fld id="{315F813E-4AC8-4E98-8899-8045944772D4}" type="slidenum">
              <a:rPr lang="en-GB" smtClean="0"/>
              <a:t>20</a:t>
            </a:fld>
            <a:endParaRPr lang="en-GB"/>
          </a:p>
        </p:txBody>
      </p:sp>
    </p:spTree>
    <p:extLst>
      <p:ext uri="{BB962C8B-B14F-4D97-AF65-F5344CB8AC3E}">
        <p14:creationId xmlns:p14="http://schemas.microsoft.com/office/powerpoint/2010/main" val="30055025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a:t>
            </a:r>
          </a:p>
        </p:txBody>
      </p:sp>
      <p:sp>
        <p:nvSpPr>
          <p:cNvPr id="4" name="Slide Number Placeholder 3"/>
          <p:cNvSpPr>
            <a:spLocks noGrp="1"/>
          </p:cNvSpPr>
          <p:nvPr>
            <p:ph type="sldNum" sz="quarter" idx="5"/>
          </p:nvPr>
        </p:nvSpPr>
        <p:spPr/>
        <p:txBody>
          <a:bodyPr/>
          <a:lstStyle/>
          <a:p>
            <a:fld id="{315F813E-4AC8-4E98-8899-8045944772D4}" type="slidenum">
              <a:rPr lang="en-GB" smtClean="0"/>
              <a:t>21</a:t>
            </a:fld>
            <a:endParaRPr lang="en-GB"/>
          </a:p>
        </p:txBody>
      </p:sp>
    </p:spTree>
    <p:extLst>
      <p:ext uri="{BB962C8B-B14F-4D97-AF65-F5344CB8AC3E}">
        <p14:creationId xmlns:p14="http://schemas.microsoft.com/office/powerpoint/2010/main" val="42566093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a:t>
            </a:r>
          </a:p>
        </p:txBody>
      </p:sp>
      <p:sp>
        <p:nvSpPr>
          <p:cNvPr id="4" name="Slide Number Placeholder 3"/>
          <p:cNvSpPr>
            <a:spLocks noGrp="1"/>
          </p:cNvSpPr>
          <p:nvPr>
            <p:ph type="sldNum" sz="quarter" idx="10"/>
          </p:nvPr>
        </p:nvSpPr>
        <p:spPr/>
        <p:txBody>
          <a:bodyPr/>
          <a:lstStyle/>
          <a:p>
            <a:fld id="{315F813E-4AC8-4E98-8899-8045944772D4}" type="slidenum">
              <a:rPr lang="en-GB" smtClean="0"/>
              <a:t>22</a:t>
            </a:fld>
            <a:endParaRPr lang="en-GB"/>
          </a:p>
        </p:txBody>
      </p:sp>
    </p:spTree>
    <p:extLst>
      <p:ext uri="{BB962C8B-B14F-4D97-AF65-F5344CB8AC3E}">
        <p14:creationId xmlns:p14="http://schemas.microsoft.com/office/powerpoint/2010/main" val="38855738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Natalie</a:t>
            </a:r>
          </a:p>
          <a:p>
            <a:endParaRPr lang="en-GB" dirty="0"/>
          </a:p>
          <a:p>
            <a:r>
              <a:rPr lang="en-GB" dirty="0"/>
              <a:t>Mention its normal to feel like a child might have forgotten stuff</a:t>
            </a:r>
          </a:p>
        </p:txBody>
      </p:sp>
      <p:sp>
        <p:nvSpPr>
          <p:cNvPr id="4" name="Slide Number Placeholder 3"/>
          <p:cNvSpPr>
            <a:spLocks noGrp="1"/>
          </p:cNvSpPr>
          <p:nvPr>
            <p:ph type="sldNum" sz="quarter" idx="10"/>
          </p:nvPr>
        </p:nvSpPr>
        <p:spPr/>
        <p:txBody>
          <a:bodyPr/>
          <a:lstStyle/>
          <a:p>
            <a:fld id="{315F813E-4AC8-4E98-8899-8045944772D4}" type="slidenum">
              <a:rPr lang="en-GB" smtClean="0"/>
              <a:t>23</a:t>
            </a:fld>
            <a:endParaRPr lang="en-GB"/>
          </a:p>
        </p:txBody>
      </p:sp>
    </p:spTree>
    <p:extLst>
      <p:ext uri="{BB962C8B-B14F-4D97-AF65-F5344CB8AC3E}">
        <p14:creationId xmlns:p14="http://schemas.microsoft.com/office/powerpoint/2010/main" val="41834191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 </a:t>
            </a:r>
          </a:p>
        </p:txBody>
      </p:sp>
      <p:sp>
        <p:nvSpPr>
          <p:cNvPr id="4" name="Slide Number Placeholder 3"/>
          <p:cNvSpPr>
            <a:spLocks noGrp="1"/>
          </p:cNvSpPr>
          <p:nvPr>
            <p:ph type="sldNum" sz="quarter" idx="10"/>
          </p:nvPr>
        </p:nvSpPr>
        <p:spPr/>
        <p:txBody>
          <a:bodyPr/>
          <a:lstStyle/>
          <a:p>
            <a:fld id="{315F813E-4AC8-4E98-8899-8045944772D4}" type="slidenum">
              <a:rPr lang="en-GB" smtClean="0"/>
              <a:t>24</a:t>
            </a:fld>
            <a:endParaRPr lang="en-GB"/>
          </a:p>
        </p:txBody>
      </p:sp>
    </p:spTree>
    <p:extLst>
      <p:ext uri="{BB962C8B-B14F-4D97-AF65-F5344CB8AC3E}">
        <p14:creationId xmlns:p14="http://schemas.microsoft.com/office/powerpoint/2010/main" val="23318392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Natalie</a:t>
            </a:r>
          </a:p>
          <a:p>
            <a:endParaRPr lang="en-GB" dirty="0"/>
          </a:p>
          <a:p>
            <a:r>
              <a:rPr lang="en-GB" dirty="0"/>
              <a:t>Start spellings in class probably before we send home </a:t>
            </a:r>
          </a:p>
          <a:p>
            <a:r>
              <a:rPr lang="en-GB" dirty="0"/>
              <a:t>Might not start testing until </a:t>
            </a:r>
            <a:r>
              <a:rPr lang="en-GB" dirty="0" err="1"/>
              <a:t>aut</a:t>
            </a:r>
            <a:r>
              <a:rPr lang="en-GB" dirty="0"/>
              <a:t> 2/spring 1</a:t>
            </a:r>
          </a:p>
          <a:p>
            <a:r>
              <a:rPr lang="en-GB" dirty="0"/>
              <a:t>But we still do the lessons in class and focus on this </a:t>
            </a:r>
          </a:p>
        </p:txBody>
      </p:sp>
      <p:sp>
        <p:nvSpPr>
          <p:cNvPr id="4" name="Slide Number Placeholder 3"/>
          <p:cNvSpPr>
            <a:spLocks noGrp="1"/>
          </p:cNvSpPr>
          <p:nvPr>
            <p:ph type="sldNum" sz="quarter" idx="5"/>
          </p:nvPr>
        </p:nvSpPr>
        <p:spPr/>
        <p:txBody>
          <a:bodyPr/>
          <a:lstStyle/>
          <a:p>
            <a:fld id="{315F813E-4AC8-4E98-8899-8045944772D4}" type="slidenum">
              <a:rPr lang="en-GB" smtClean="0"/>
              <a:t>25</a:t>
            </a:fld>
            <a:endParaRPr lang="en-GB"/>
          </a:p>
        </p:txBody>
      </p:sp>
    </p:spTree>
    <p:extLst>
      <p:ext uri="{BB962C8B-B14F-4D97-AF65-F5344CB8AC3E}">
        <p14:creationId xmlns:p14="http://schemas.microsoft.com/office/powerpoint/2010/main" val="169522780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 </a:t>
            </a:r>
          </a:p>
        </p:txBody>
      </p:sp>
      <p:sp>
        <p:nvSpPr>
          <p:cNvPr id="4" name="Slide Number Placeholder 3"/>
          <p:cNvSpPr>
            <a:spLocks noGrp="1"/>
          </p:cNvSpPr>
          <p:nvPr>
            <p:ph type="sldNum" sz="quarter" idx="10"/>
          </p:nvPr>
        </p:nvSpPr>
        <p:spPr/>
        <p:txBody>
          <a:bodyPr/>
          <a:lstStyle/>
          <a:p>
            <a:fld id="{315F813E-4AC8-4E98-8899-8045944772D4}" type="slidenum">
              <a:rPr lang="en-GB" smtClean="0"/>
              <a:t>26</a:t>
            </a:fld>
            <a:endParaRPr lang="en-GB"/>
          </a:p>
        </p:txBody>
      </p:sp>
    </p:spTree>
    <p:extLst>
      <p:ext uri="{BB962C8B-B14F-4D97-AF65-F5344CB8AC3E}">
        <p14:creationId xmlns:p14="http://schemas.microsoft.com/office/powerpoint/2010/main" val="351385506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 </a:t>
            </a:r>
          </a:p>
        </p:txBody>
      </p:sp>
      <p:sp>
        <p:nvSpPr>
          <p:cNvPr id="4" name="Slide Number Placeholder 3"/>
          <p:cNvSpPr>
            <a:spLocks noGrp="1"/>
          </p:cNvSpPr>
          <p:nvPr>
            <p:ph type="sldNum" sz="quarter" idx="5"/>
          </p:nvPr>
        </p:nvSpPr>
        <p:spPr/>
        <p:txBody>
          <a:bodyPr/>
          <a:lstStyle/>
          <a:p>
            <a:fld id="{315F813E-4AC8-4E98-8899-8045944772D4}" type="slidenum">
              <a:rPr lang="en-GB" smtClean="0"/>
              <a:t>27</a:t>
            </a:fld>
            <a:endParaRPr lang="en-GB"/>
          </a:p>
        </p:txBody>
      </p:sp>
    </p:spTree>
    <p:extLst>
      <p:ext uri="{BB962C8B-B14F-4D97-AF65-F5344CB8AC3E}">
        <p14:creationId xmlns:p14="http://schemas.microsoft.com/office/powerpoint/2010/main" val="437238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5F813E-4AC8-4E98-8899-8045944772D4}"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0157744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Natalie</a:t>
            </a:r>
          </a:p>
          <a:p>
            <a:r>
              <a:rPr lang="en-GB" dirty="0"/>
              <a:t>Main things to teach children to remember online – </a:t>
            </a:r>
            <a:r>
              <a:rPr lang="en-GB" dirty="0" err="1"/>
              <a:t>keppin</a:t>
            </a:r>
            <a:r>
              <a:rPr lang="en-GB" dirty="0"/>
              <a:t> g personal information safe, not meeting up with people you don’t know, not accepting pop ups/ things that you don’t understand, checking information before believing it straight away, always telling an adult if something doesn't feel right. </a:t>
            </a:r>
          </a:p>
        </p:txBody>
      </p:sp>
      <p:sp>
        <p:nvSpPr>
          <p:cNvPr id="4" name="Slide Number Placeholder 3"/>
          <p:cNvSpPr>
            <a:spLocks noGrp="1"/>
          </p:cNvSpPr>
          <p:nvPr>
            <p:ph type="sldNum" sz="quarter" idx="10"/>
          </p:nvPr>
        </p:nvSpPr>
        <p:spPr/>
        <p:txBody>
          <a:bodyPr/>
          <a:lstStyle/>
          <a:p>
            <a:fld id="{315F813E-4AC8-4E98-8899-8045944772D4}" type="slidenum">
              <a:rPr lang="en-GB" smtClean="0"/>
              <a:t>29</a:t>
            </a:fld>
            <a:endParaRPr lang="en-GB"/>
          </a:p>
        </p:txBody>
      </p:sp>
    </p:spTree>
    <p:extLst>
      <p:ext uri="{BB962C8B-B14F-4D97-AF65-F5344CB8AC3E}">
        <p14:creationId xmlns:p14="http://schemas.microsoft.com/office/powerpoint/2010/main" val="407958071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 </a:t>
            </a:r>
          </a:p>
        </p:txBody>
      </p:sp>
      <p:sp>
        <p:nvSpPr>
          <p:cNvPr id="4" name="Slide Number Placeholder 3"/>
          <p:cNvSpPr>
            <a:spLocks noGrp="1"/>
          </p:cNvSpPr>
          <p:nvPr>
            <p:ph type="sldNum" sz="quarter" idx="10"/>
          </p:nvPr>
        </p:nvSpPr>
        <p:spPr/>
        <p:txBody>
          <a:bodyPr/>
          <a:lstStyle/>
          <a:p>
            <a:fld id="{315F813E-4AC8-4E98-8899-8045944772D4}" type="slidenum">
              <a:rPr lang="en-GB" smtClean="0"/>
              <a:t>30</a:t>
            </a:fld>
            <a:endParaRPr lang="en-GB"/>
          </a:p>
        </p:txBody>
      </p:sp>
    </p:spTree>
    <p:extLst>
      <p:ext uri="{BB962C8B-B14F-4D97-AF65-F5344CB8AC3E}">
        <p14:creationId xmlns:p14="http://schemas.microsoft.com/office/powerpoint/2010/main" val="245049953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Natalie</a:t>
            </a:r>
          </a:p>
          <a:p>
            <a:endParaRPr lang="en-GB" dirty="0"/>
          </a:p>
          <a:p>
            <a:r>
              <a:rPr lang="en-GB" dirty="0"/>
              <a:t>Children will get muddy as per year R – come home messy – this is good! </a:t>
            </a:r>
          </a:p>
        </p:txBody>
      </p:sp>
      <p:sp>
        <p:nvSpPr>
          <p:cNvPr id="4" name="Slide Number Placeholder 3"/>
          <p:cNvSpPr>
            <a:spLocks noGrp="1"/>
          </p:cNvSpPr>
          <p:nvPr>
            <p:ph type="sldNum" sz="quarter" idx="10"/>
          </p:nvPr>
        </p:nvSpPr>
        <p:spPr/>
        <p:txBody>
          <a:bodyPr/>
          <a:lstStyle/>
          <a:p>
            <a:fld id="{315F813E-4AC8-4E98-8899-8045944772D4}" type="slidenum">
              <a:rPr lang="en-GB" smtClean="0"/>
              <a:t>31</a:t>
            </a:fld>
            <a:endParaRPr lang="en-GB"/>
          </a:p>
        </p:txBody>
      </p:sp>
    </p:spTree>
    <p:extLst>
      <p:ext uri="{BB962C8B-B14F-4D97-AF65-F5344CB8AC3E}">
        <p14:creationId xmlns:p14="http://schemas.microsoft.com/office/powerpoint/2010/main" val="194766474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a:t>
            </a:r>
          </a:p>
        </p:txBody>
      </p:sp>
      <p:sp>
        <p:nvSpPr>
          <p:cNvPr id="4" name="Slide Number Placeholder 3"/>
          <p:cNvSpPr>
            <a:spLocks noGrp="1"/>
          </p:cNvSpPr>
          <p:nvPr>
            <p:ph type="sldNum" sz="quarter" idx="10"/>
          </p:nvPr>
        </p:nvSpPr>
        <p:spPr/>
        <p:txBody>
          <a:bodyPr/>
          <a:lstStyle/>
          <a:p>
            <a:fld id="{315F813E-4AC8-4E98-8899-8045944772D4}" type="slidenum">
              <a:rPr lang="en-GB" smtClean="0"/>
              <a:t>32</a:t>
            </a:fld>
            <a:endParaRPr lang="en-GB" dirty="0"/>
          </a:p>
        </p:txBody>
      </p:sp>
    </p:spTree>
    <p:extLst>
      <p:ext uri="{BB962C8B-B14F-4D97-AF65-F5344CB8AC3E}">
        <p14:creationId xmlns:p14="http://schemas.microsoft.com/office/powerpoint/2010/main" val="416089628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a:t>
            </a:r>
          </a:p>
        </p:txBody>
      </p:sp>
      <p:sp>
        <p:nvSpPr>
          <p:cNvPr id="4" name="Slide Number Placeholder 3"/>
          <p:cNvSpPr>
            <a:spLocks noGrp="1"/>
          </p:cNvSpPr>
          <p:nvPr>
            <p:ph type="sldNum" sz="quarter" idx="10"/>
          </p:nvPr>
        </p:nvSpPr>
        <p:spPr/>
        <p:txBody>
          <a:bodyPr/>
          <a:lstStyle/>
          <a:p>
            <a:fld id="{315F813E-4AC8-4E98-8899-8045944772D4}" type="slidenum">
              <a:rPr lang="en-GB" smtClean="0"/>
              <a:t>33</a:t>
            </a:fld>
            <a:endParaRPr lang="en-GB" dirty="0"/>
          </a:p>
        </p:txBody>
      </p:sp>
    </p:spTree>
    <p:extLst>
      <p:ext uri="{BB962C8B-B14F-4D97-AF65-F5344CB8AC3E}">
        <p14:creationId xmlns:p14="http://schemas.microsoft.com/office/powerpoint/2010/main" val="269726699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a:t>
            </a:r>
          </a:p>
        </p:txBody>
      </p:sp>
      <p:sp>
        <p:nvSpPr>
          <p:cNvPr id="4" name="Slide Number Placeholder 3"/>
          <p:cNvSpPr>
            <a:spLocks noGrp="1"/>
          </p:cNvSpPr>
          <p:nvPr>
            <p:ph type="sldNum" sz="quarter" idx="5"/>
          </p:nvPr>
        </p:nvSpPr>
        <p:spPr/>
        <p:txBody>
          <a:bodyPr/>
          <a:lstStyle/>
          <a:p>
            <a:fld id="{315F813E-4AC8-4E98-8899-8045944772D4}" type="slidenum">
              <a:rPr lang="en-GB" smtClean="0"/>
              <a:t>34</a:t>
            </a:fld>
            <a:endParaRPr lang="en-GB"/>
          </a:p>
        </p:txBody>
      </p:sp>
    </p:spTree>
    <p:extLst>
      <p:ext uri="{BB962C8B-B14F-4D97-AF65-F5344CB8AC3E}">
        <p14:creationId xmlns:p14="http://schemas.microsoft.com/office/powerpoint/2010/main" val="366158965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 </a:t>
            </a:r>
          </a:p>
        </p:txBody>
      </p:sp>
      <p:sp>
        <p:nvSpPr>
          <p:cNvPr id="4" name="Slide Number Placeholder 3"/>
          <p:cNvSpPr>
            <a:spLocks noGrp="1"/>
          </p:cNvSpPr>
          <p:nvPr>
            <p:ph type="sldNum" sz="quarter" idx="5"/>
          </p:nvPr>
        </p:nvSpPr>
        <p:spPr/>
        <p:txBody>
          <a:bodyPr/>
          <a:lstStyle/>
          <a:p>
            <a:fld id="{315F813E-4AC8-4E98-8899-8045944772D4}" type="slidenum">
              <a:rPr lang="en-GB" smtClean="0"/>
              <a:t>36</a:t>
            </a:fld>
            <a:endParaRPr lang="en-GB"/>
          </a:p>
        </p:txBody>
      </p:sp>
    </p:spTree>
    <p:extLst>
      <p:ext uri="{BB962C8B-B14F-4D97-AF65-F5344CB8AC3E}">
        <p14:creationId xmlns:p14="http://schemas.microsoft.com/office/powerpoint/2010/main" val="134222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a:t>
            </a:r>
          </a:p>
        </p:txBody>
      </p:sp>
      <p:sp>
        <p:nvSpPr>
          <p:cNvPr id="4" name="Slide Number Placeholder 3"/>
          <p:cNvSpPr>
            <a:spLocks noGrp="1"/>
          </p:cNvSpPr>
          <p:nvPr>
            <p:ph type="sldNum" sz="quarter" idx="10"/>
          </p:nvPr>
        </p:nvSpPr>
        <p:spPr/>
        <p:txBody>
          <a:bodyPr/>
          <a:lstStyle/>
          <a:p>
            <a:fld id="{315F813E-4AC8-4E98-8899-8045944772D4}" type="slidenum">
              <a:rPr lang="en-GB" smtClean="0"/>
              <a:t>37</a:t>
            </a:fld>
            <a:endParaRPr lang="en-GB"/>
          </a:p>
        </p:txBody>
      </p:sp>
    </p:spTree>
    <p:extLst>
      <p:ext uri="{BB962C8B-B14F-4D97-AF65-F5344CB8AC3E}">
        <p14:creationId xmlns:p14="http://schemas.microsoft.com/office/powerpoint/2010/main" val="277188161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Natalie</a:t>
            </a:r>
          </a:p>
          <a:p>
            <a:endParaRPr lang="en-GB" dirty="0"/>
          </a:p>
          <a:p>
            <a:r>
              <a:rPr lang="en-GB" dirty="0"/>
              <a:t>Friday - Merit assembly – pupil of the week (whole school) </a:t>
            </a:r>
          </a:p>
          <a:p>
            <a:r>
              <a:rPr lang="en-GB" dirty="0"/>
              <a:t>If you child has done things special let us know – they could share it </a:t>
            </a:r>
          </a:p>
          <a:p>
            <a:endParaRPr lang="en-GB" dirty="0"/>
          </a:p>
          <a:p>
            <a:r>
              <a:rPr lang="en-GB" dirty="0"/>
              <a:t>Mention show and tell – only achievements or upload it to seesaw if the child is desperate to share something</a:t>
            </a:r>
          </a:p>
        </p:txBody>
      </p:sp>
      <p:sp>
        <p:nvSpPr>
          <p:cNvPr id="4" name="Slide Number Placeholder 3"/>
          <p:cNvSpPr>
            <a:spLocks noGrp="1"/>
          </p:cNvSpPr>
          <p:nvPr>
            <p:ph type="sldNum" sz="quarter" idx="5"/>
          </p:nvPr>
        </p:nvSpPr>
        <p:spPr/>
        <p:txBody>
          <a:bodyPr/>
          <a:lstStyle/>
          <a:p>
            <a:fld id="{315F813E-4AC8-4E98-8899-8045944772D4}" type="slidenum">
              <a:rPr lang="en-GB" smtClean="0"/>
              <a:t>38</a:t>
            </a:fld>
            <a:endParaRPr lang="en-GB"/>
          </a:p>
        </p:txBody>
      </p:sp>
    </p:spTree>
    <p:extLst>
      <p:ext uri="{BB962C8B-B14F-4D97-AF65-F5344CB8AC3E}">
        <p14:creationId xmlns:p14="http://schemas.microsoft.com/office/powerpoint/2010/main" val="68454146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a:t>
            </a:r>
          </a:p>
        </p:txBody>
      </p:sp>
      <p:sp>
        <p:nvSpPr>
          <p:cNvPr id="4" name="Slide Number Placeholder 3"/>
          <p:cNvSpPr>
            <a:spLocks noGrp="1"/>
          </p:cNvSpPr>
          <p:nvPr>
            <p:ph type="sldNum" sz="quarter" idx="5"/>
          </p:nvPr>
        </p:nvSpPr>
        <p:spPr/>
        <p:txBody>
          <a:bodyPr/>
          <a:lstStyle/>
          <a:p>
            <a:fld id="{315F813E-4AC8-4E98-8899-8045944772D4}" type="slidenum">
              <a:rPr lang="en-GB" smtClean="0"/>
              <a:t>39</a:t>
            </a:fld>
            <a:endParaRPr lang="en-GB"/>
          </a:p>
        </p:txBody>
      </p:sp>
    </p:spTree>
    <p:extLst>
      <p:ext uri="{BB962C8B-B14F-4D97-AF65-F5344CB8AC3E}">
        <p14:creationId xmlns:p14="http://schemas.microsoft.com/office/powerpoint/2010/main" val="318742615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 </a:t>
            </a:r>
          </a:p>
        </p:txBody>
      </p:sp>
      <p:sp>
        <p:nvSpPr>
          <p:cNvPr id="4" name="Slide Number Placeholder 3"/>
          <p:cNvSpPr>
            <a:spLocks noGrp="1"/>
          </p:cNvSpPr>
          <p:nvPr>
            <p:ph type="sldNum" sz="quarter" idx="5"/>
          </p:nvPr>
        </p:nvSpPr>
        <p:spPr/>
        <p:txBody>
          <a:bodyPr/>
          <a:lstStyle/>
          <a:p>
            <a:fld id="{315F813E-4AC8-4E98-8899-8045944772D4}" type="slidenum">
              <a:rPr lang="en-GB" smtClean="0"/>
              <a:t>40</a:t>
            </a:fld>
            <a:endParaRPr lang="en-GB"/>
          </a:p>
        </p:txBody>
      </p:sp>
    </p:spTree>
    <p:extLst>
      <p:ext uri="{BB962C8B-B14F-4D97-AF65-F5344CB8AC3E}">
        <p14:creationId xmlns:p14="http://schemas.microsoft.com/office/powerpoint/2010/main" val="366714852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 </a:t>
            </a:r>
          </a:p>
        </p:txBody>
      </p:sp>
      <p:sp>
        <p:nvSpPr>
          <p:cNvPr id="4" name="Slide Number Placeholder 3"/>
          <p:cNvSpPr>
            <a:spLocks noGrp="1"/>
          </p:cNvSpPr>
          <p:nvPr>
            <p:ph type="sldNum" sz="quarter" idx="5"/>
          </p:nvPr>
        </p:nvSpPr>
        <p:spPr/>
        <p:txBody>
          <a:bodyPr/>
          <a:lstStyle/>
          <a:p>
            <a:fld id="{315F813E-4AC8-4E98-8899-8045944772D4}" type="slidenum">
              <a:rPr lang="en-GB" smtClean="0"/>
              <a:t>41</a:t>
            </a:fld>
            <a:endParaRPr lang="en-GB"/>
          </a:p>
        </p:txBody>
      </p:sp>
    </p:spTree>
    <p:extLst>
      <p:ext uri="{BB962C8B-B14F-4D97-AF65-F5344CB8AC3E}">
        <p14:creationId xmlns:p14="http://schemas.microsoft.com/office/powerpoint/2010/main" val="1226173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514840E-EB67-4E24-8F64-9207E4815D45}" type="datetimeFigureOut">
              <a:rPr lang="en-GB" smtClean="0"/>
              <a:t>15/09/2026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3130037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14840E-EB67-4E24-8F64-9207E4815D45}" type="datetimeFigureOut">
              <a:rPr lang="en-GB" smtClean="0"/>
              <a:t>15/09/2026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1311952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15/09/2026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551828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514840E-EB67-4E24-8F64-9207E4815D45}" type="datetimeFigureOut">
              <a:rPr lang="en-GB" smtClean="0"/>
              <a:t>15/09/2026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790624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514840E-EB67-4E24-8F64-9207E4815D45}" type="datetimeFigureOut">
              <a:rPr lang="en-GB" smtClean="0"/>
              <a:t>15/09/2026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37715705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514840E-EB67-4E24-8F64-9207E4815D45}" type="datetimeFigureOut">
              <a:rPr lang="en-GB" smtClean="0"/>
              <a:t>15/09/2026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0373738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14840E-EB67-4E24-8F64-9207E4815D45}" type="datetimeFigureOut">
              <a:rPr lang="en-GB" smtClean="0"/>
              <a:t>15/09/2026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5893907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514840E-EB67-4E24-8F64-9207E4815D45}" type="datetimeFigureOut">
              <a:rPr lang="en-GB" smtClean="0"/>
              <a:t>15/09/2026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2793276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514840E-EB67-4E24-8F64-9207E4815D45}" type="datetimeFigureOut">
              <a:rPr lang="en-GB" smtClean="0"/>
              <a:t>15/09/2026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3592671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15/09/2026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98186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15/09/2026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171809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15/09/2026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2993637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15/09/2026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9087155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15/09/2026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18429930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14840E-EB67-4E24-8F64-9207E4815D45}" type="datetimeFigureOut">
              <a:rPr lang="en-GB" smtClean="0"/>
              <a:t>15/09/2026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40273482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14840E-EB67-4E24-8F64-9207E4815D45}" type="datetimeFigureOut">
              <a:rPr lang="en-GB" smtClean="0"/>
              <a:t>15/09/2026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18480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7514840E-EB67-4E24-8F64-9207E4815D45}" type="datetimeFigureOut">
              <a:rPr lang="en-GB" smtClean="0"/>
              <a:t>15/09/2026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C0F42E1-3303-44E5-A7FD-7CBDA597299C}" type="slidenum">
              <a:rPr lang="en-GB" smtClean="0"/>
              <a:t>‹#›</a:t>
            </a:fld>
            <a:endParaRPr lang="en-GB" dirty="0"/>
          </a:p>
        </p:txBody>
      </p:sp>
      <p:sp>
        <p:nvSpPr>
          <p:cNvPr id="9" name="Content Placeholder 8"/>
          <p:cNvSpPr>
            <a:spLocks noGrp="1"/>
          </p:cNvSpPr>
          <p:nvPr>
            <p:ph sz="quarter" idx="13"/>
          </p:nvPr>
        </p:nvSpPr>
        <p:spPr>
          <a:xfrm>
            <a:off x="676655"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114045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514840E-EB67-4E24-8F64-9207E4815D45}" type="datetimeFigureOut">
              <a:rPr lang="en-GB" smtClean="0"/>
              <a:t>15/09/2026</a:t>
            </a:fld>
            <a:endParaRPr lang="en-GB" dirty="0"/>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DC0F42E1-3303-44E5-A7FD-7CBDA597299C}" type="slidenum">
              <a:rPr lang="en-GB" smtClean="0"/>
              <a:t>‹#›</a:t>
            </a:fld>
            <a:endParaRPr lang="en-GB" dirty="0"/>
          </a:p>
        </p:txBody>
      </p:sp>
    </p:spTree>
    <p:extLst>
      <p:ext uri="{BB962C8B-B14F-4D97-AF65-F5344CB8AC3E}">
        <p14:creationId xmlns:p14="http://schemas.microsoft.com/office/powerpoint/2010/main" val="1343159146"/>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 id="2147483759" r:id="rId12"/>
    <p:sldLayoutId id="2147483760" r:id="rId13"/>
    <p:sldLayoutId id="2147483761" r:id="rId14"/>
    <p:sldLayoutId id="2147483762" r:id="rId15"/>
    <p:sldLayoutId id="2147483763" r:id="rId16"/>
    <p:sldLayoutId id="2147483764"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comments" Target="../comments/commen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comments" Target="../comments/commen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8.jpeg"/><Relationship Id="rId11" Type="http://schemas.openxmlformats.org/officeDocument/2006/relationships/image" Target="../media/image23.png"/><Relationship Id="rId5" Type="http://schemas.openxmlformats.org/officeDocument/2006/relationships/image" Target="../media/image17.jpeg"/><Relationship Id="rId10" Type="http://schemas.openxmlformats.org/officeDocument/2006/relationships/image" Target="../media/image22.jpeg"/><Relationship Id="rId4" Type="http://schemas.openxmlformats.org/officeDocument/2006/relationships/image" Target="../media/image16.jpeg"/><Relationship Id="rId9" Type="http://schemas.openxmlformats.org/officeDocument/2006/relationships/image" Target="../media/image21.jpeg"/></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greatbinfields.co.uk/pshe-including-rse-and-citizenship"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6.jpeg"/><Relationship Id="rId4" Type="http://schemas.openxmlformats.org/officeDocument/2006/relationships/image" Target="../media/image25.png"/></Relationships>
</file>

<file path=ppt/slides/_rels/slide9.xml.rels><?xml version="1.0" encoding="UTF-8" standalone="yes"?>
<Relationships xmlns="http://schemas.openxmlformats.org/package/2006/relationships"><Relationship Id="rId3" Type="http://schemas.openxmlformats.org/officeDocument/2006/relationships/hyperlink" Target="https://www.greatbinfields.co.uk/pshe-and-rse-jigsaw/"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3" Type="http://schemas.openxmlformats.org/officeDocument/2006/relationships/hyperlink" Target="https://www.greatbinfields.co.uk/" TargetMode="External"/><Relationship Id="rId2" Type="http://schemas.openxmlformats.org/officeDocument/2006/relationships/notesSlide" Target="../notesSlides/notesSlide10.xml"/><Relationship Id="rId1" Type="http://schemas.openxmlformats.org/officeDocument/2006/relationships/slideLayout" Target="../slideLayouts/slideLayout17.xml"/><Relationship Id="rId4" Type="http://schemas.openxmlformats.org/officeDocument/2006/relationships/image" Target="../media/image29.png"/></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hyperlink" Target="https://www.greatbinfields.co.uk/" TargetMode="External"/><Relationship Id="rId2" Type="http://schemas.openxmlformats.org/officeDocument/2006/relationships/notesSlide" Target="../notesSlides/notesSlide12.xml"/><Relationship Id="rId1" Type="http://schemas.openxmlformats.org/officeDocument/2006/relationships/slideLayout" Target="../slideLayouts/slideLayout17.xml"/><Relationship Id="rId5" Type="http://schemas.openxmlformats.org/officeDocument/2006/relationships/image" Target="../media/image31.png"/><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1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1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43.png"/><Relationship Id="rId4" Type="http://schemas.openxmlformats.org/officeDocument/2006/relationships/image" Target="../media/image42.png"/></Relationships>
</file>

<file path=ppt/slides/_rels/slide1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46.png"/><Relationship Id="rId4" Type="http://schemas.openxmlformats.org/officeDocument/2006/relationships/image" Target="../media/image45.png"/></Relationships>
</file>

<file path=ppt/slides/_rels/slide19.xml.rels><?xml version="1.0" encoding="UTF-8" standalone="yes"?>
<Relationships xmlns="http://schemas.openxmlformats.org/package/2006/relationships"><Relationship Id="rId3" Type="http://schemas.openxmlformats.org/officeDocument/2006/relationships/hyperlink" Target="https://literacytrust.org.uk/information/what-is-literacy/what-phonics/?saved#cookies-form"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hyperlink" Target="https://www.eventbrite.co.uk/o/monster-phonics-19791043283"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www.youtube.com/watch?v=B5pWEBNL0zU"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5.xml"/><Relationship Id="rId1" Type="http://schemas.openxmlformats.org/officeDocument/2006/relationships/slideLayout" Target="../slideLayouts/slideLayout17.xml"/><Relationship Id="rId4" Type="http://schemas.openxmlformats.org/officeDocument/2006/relationships/image" Target="../media/image50.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54.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greatbinfields.co.uk/school-uniform/"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4.xml"/><Relationship Id="rId1" Type="http://schemas.openxmlformats.org/officeDocument/2006/relationships/slideLayout" Target="../slideLayouts/slideLayout17.xml"/><Relationship Id="rId4" Type="http://schemas.openxmlformats.org/officeDocument/2006/relationships/image" Target="../media/image58.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60.pn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image" Target="../media/image6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4572000" y="1556792"/>
            <a:ext cx="2745280" cy="1646302"/>
          </a:xfrm>
        </p:spPr>
        <p:txBody>
          <a:bodyPr/>
          <a:lstStyle/>
          <a:p>
            <a:r>
              <a:rPr lang="en-GB" sz="3200" dirty="0"/>
              <a:t>Expectations for Year </a:t>
            </a:r>
            <a:r>
              <a:rPr lang="en-GB" sz="3200" i="1" dirty="0"/>
              <a:t>1</a:t>
            </a:r>
          </a:p>
        </p:txBody>
      </p:sp>
      <p:sp>
        <p:nvSpPr>
          <p:cNvPr id="4" name="Subtitle 3"/>
          <p:cNvSpPr>
            <a:spLocks noGrp="1"/>
          </p:cNvSpPr>
          <p:nvPr>
            <p:ph type="subTitle" idx="1"/>
          </p:nvPr>
        </p:nvSpPr>
        <p:spPr>
          <a:xfrm>
            <a:off x="1907704" y="3356992"/>
            <a:ext cx="5826719" cy="1096899"/>
          </a:xfrm>
        </p:spPr>
        <p:txBody>
          <a:bodyPr/>
          <a:lstStyle/>
          <a:p>
            <a:r>
              <a:rPr lang="en-GB" dirty="0"/>
              <a:t>What to expect this year….</a:t>
            </a:r>
          </a:p>
        </p:txBody>
      </p:sp>
      <p:sp>
        <p:nvSpPr>
          <p:cNvPr id="2" name="Rectangle 1"/>
          <p:cNvSpPr/>
          <p:nvPr/>
        </p:nvSpPr>
        <p:spPr>
          <a:xfrm>
            <a:off x="2714921"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5" name="Picture 4"/>
          <p:cNvPicPr>
            <a:picLocks noChangeAspect="1"/>
          </p:cNvPicPr>
          <p:nvPr/>
        </p:nvPicPr>
        <p:blipFill>
          <a:blip r:embed="rId3"/>
          <a:stretch>
            <a:fillRect/>
          </a:stretch>
        </p:blipFill>
        <p:spPr>
          <a:xfrm>
            <a:off x="786108" y="604267"/>
            <a:ext cx="3857625" cy="5505450"/>
          </a:xfrm>
          <a:prstGeom prst="rect">
            <a:avLst/>
          </a:prstGeom>
        </p:spPr>
      </p:pic>
    </p:spTree>
    <p:extLst>
      <p:ext uri="{BB962C8B-B14F-4D97-AF65-F5344CB8AC3E}">
        <p14:creationId xmlns:p14="http://schemas.microsoft.com/office/powerpoint/2010/main" val="4347061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38328"/>
            <a:ext cx="6851104" cy="1650512"/>
          </a:xfrm>
        </p:spPr>
        <p:txBody>
          <a:bodyPr>
            <a:normAutofit/>
          </a:bodyPr>
          <a:lstStyle/>
          <a:p>
            <a:r>
              <a:rPr lang="en-GB" sz="4000" dirty="0"/>
              <a:t>Meet the staff team.</a:t>
            </a:r>
          </a:p>
        </p:txBody>
      </p:sp>
      <p:sp>
        <p:nvSpPr>
          <p:cNvPr id="2" name="Content Placeholder 1"/>
          <p:cNvSpPr>
            <a:spLocks noGrp="1"/>
          </p:cNvSpPr>
          <p:nvPr>
            <p:ph idx="1"/>
          </p:nvPr>
        </p:nvSpPr>
        <p:spPr>
          <a:xfrm>
            <a:off x="251520" y="1578836"/>
            <a:ext cx="7056784" cy="4658476"/>
          </a:xfrm>
        </p:spPr>
        <p:txBody>
          <a:bodyPr>
            <a:normAutofit/>
          </a:bodyPr>
          <a:lstStyle/>
          <a:p>
            <a:pPr marL="0" indent="0">
              <a:buNone/>
            </a:pPr>
            <a:r>
              <a:rPr lang="en-GB" b="1" u="sng" dirty="0"/>
              <a:t>Teachers</a:t>
            </a:r>
            <a:r>
              <a:rPr lang="en-GB" dirty="0"/>
              <a:t> </a:t>
            </a:r>
          </a:p>
          <a:p>
            <a:pPr marL="0" indent="0">
              <a:buNone/>
            </a:pPr>
            <a:endParaRPr lang="en-GB" dirty="0"/>
          </a:p>
          <a:p>
            <a:pPr marL="0" indent="0">
              <a:buNone/>
            </a:pPr>
            <a:endParaRPr lang="en-GB" dirty="0"/>
          </a:p>
          <a:p>
            <a:pPr marL="0" indent="0">
              <a:buNone/>
            </a:pPr>
            <a:endParaRPr lang="en-GB" b="1" u="sng" dirty="0"/>
          </a:p>
          <a:p>
            <a:pPr marL="0" indent="0">
              <a:buNone/>
            </a:pPr>
            <a:r>
              <a:rPr lang="en-GB" b="1" u="sng" dirty="0"/>
              <a:t>LSAs</a:t>
            </a:r>
          </a:p>
          <a:p>
            <a:pPr marL="0" indent="0">
              <a:buNone/>
            </a:pPr>
            <a:endParaRPr lang="en-GB" dirty="0"/>
          </a:p>
          <a:p>
            <a:pPr marL="0" indent="0">
              <a:buNone/>
            </a:pPr>
            <a:endParaRPr lang="en-GB" dirty="0"/>
          </a:p>
          <a:p>
            <a:pPr marL="0" indent="0" algn="ctr">
              <a:buNone/>
            </a:pPr>
            <a:endParaRPr lang="en-GB" sz="1600" dirty="0"/>
          </a:p>
          <a:p>
            <a:pPr marL="0" indent="0" algn="ctr">
              <a:buNone/>
            </a:pPr>
            <a:r>
              <a:rPr lang="en-GB" sz="1600" dirty="0">
                <a:solidFill>
                  <a:schemeClr val="tx1"/>
                </a:solidFill>
              </a:rPr>
              <a:t>The team very much work as a cohort unit so your child will work with a range of adults. We pride ourselves on being an approachable and friendly staff team, so please speak to us at the end of the day when you collect your child – at pick up, our door is always open!</a:t>
            </a:r>
          </a:p>
          <a:p>
            <a:endParaRPr lang="en-GB" dirty="0"/>
          </a:p>
        </p:txBody>
      </p:sp>
      <p:sp>
        <p:nvSpPr>
          <p:cNvPr id="4" name="Rectangle 3"/>
          <p:cNvSpPr/>
          <p:nvPr/>
        </p:nvSpPr>
        <p:spPr>
          <a:xfrm>
            <a:off x="2714921"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
        <p:nvSpPr>
          <p:cNvPr id="5" name="TextBox 4"/>
          <p:cNvSpPr txBox="1"/>
          <p:nvPr/>
        </p:nvSpPr>
        <p:spPr>
          <a:xfrm>
            <a:off x="1763688" y="2607069"/>
            <a:ext cx="2952328" cy="369332"/>
          </a:xfrm>
          <a:prstGeom prst="rect">
            <a:avLst/>
          </a:prstGeom>
          <a:noFill/>
        </p:spPr>
        <p:txBody>
          <a:bodyPr wrap="square" rtlCol="0">
            <a:spAutoFit/>
          </a:bodyPr>
          <a:lstStyle/>
          <a:p>
            <a:r>
              <a:rPr lang="en-GB" dirty="0">
                <a:solidFill>
                  <a:srgbClr val="FF0000"/>
                </a:solidFill>
              </a:rPr>
              <a:t> </a:t>
            </a:r>
          </a:p>
        </p:txBody>
      </p:sp>
      <p:pic>
        <p:nvPicPr>
          <p:cNvPr id="7" name="Picture 6" descr="Info panel picture">
            <a:extLst>
              <a:ext uri="{FF2B5EF4-FFF2-40B4-BE49-F238E27FC236}">
                <a16:creationId xmlns:a16="http://schemas.microsoft.com/office/drawing/2014/main" id="{B28D45CC-263B-423F-90C5-52343AD9D21F}"/>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3779911" y="932256"/>
            <a:ext cx="1537223" cy="1545552"/>
          </a:xfrm>
          <a:prstGeom prst="rect">
            <a:avLst/>
          </a:prstGeom>
          <a:noFill/>
          <a:ln>
            <a:noFill/>
          </a:ln>
        </p:spPr>
      </p:pic>
      <p:sp>
        <p:nvSpPr>
          <p:cNvPr id="11" name="TextBox 10">
            <a:extLst>
              <a:ext uri="{FF2B5EF4-FFF2-40B4-BE49-F238E27FC236}">
                <a16:creationId xmlns:a16="http://schemas.microsoft.com/office/drawing/2014/main" id="{40FC63FA-56DE-4944-BE17-A1046B68B470}"/>
              </a:ext>
            </a:extLst>
          </p:cNvPr>
          <p:cNvSpPr txBox="1"/>
          <p:nvPr/>
        </p:nvSpPr>
        <p:spPr>
          <a:xfrm>
            <a:off x="3676250" y="2479303"/>
            <a:ext cx="1640885" cy="307777"/>
          </a:xfrm>
          <a:prstGeom prst="rect">
            <a:avLst/>
          </a:prstGeom>
          <a:noFill/>
        </p:spPr>
        <p:txBody>
          <a:bodyPr wrap="square" rtlCol="0">
            <a:spAutoFit/>
          </a:bodyPr>
          <a:lstStyle/>
          <a:p>
            <a:r>
              <a:rPr lang="en-GB" sz="1400" dirty="0"/>
              <a:t>Mrs Davis- Cedar</a:t>
            </a:r>
          </a:p>
        </p:txBody>
      </p:sp>
      <p:sp>
        <p:nvSpPr>
          <p:cNvPr id="12" name="TextBox 11">
            <a:extLst>
              <a:ext uri="{FF2B5EF4-FFF2-40B4-BE49-F238E27FC236}">
                <a16:creationId xmlns:a16="http://schemas.microsoft.com/office/drawing/2014/main" id="{903B20ED-FC95-45C1-87B8-E8811BA3B71A}"/>
              </a:ext>
            </a:extLst>
          </p:cNvPr>
          <p:cNvSpPr txBox="1"/>
          <p:nvPr/>
        </p:nvSpPr>
        <p:spPr>
          <a:xfrm>
            <a:off x="1594880" y="2477808"/>
            <a:ext cx="1777628" cy="307777"/>
          </a:xfrm>
          <a:prstGeom prst="rect">
            <a:avLst/>
          </a:prstGeom>
          <a:noFill/>
        </p:spPr>
        <p:txBody>
          <a:bodyPr wrap="square" rtlCol="0">
            <a:spAutoFit/>
          </a:bodyPr>
          <a:lstStyle/>
          <a:p>
            <a:r>
              <a:rPr lang="en-GB" sz="1400" dirty="0"/>
              <a:t>Miss </a:t>
            </a:r>
            <a:r>
              <a:rPr lang="en-GB" sz="1400" dirty="0" err="1"/>
              <a:t>Storr</a:t>
            </a:r>
            <a:r>
              <a:rPr lang="en-GB" sz="1400" dirty="0"/>
              <a:t>- Yew</a:t>
            </a:r>
          </a:p>
        </p:txBody>
      </p:sp>
      <p:sp>
        <p:nvSpPr>
          <p:cNvPr id="13" name="TextBox 12">
            <a:extLst>
              <a:ext uri="{FF2B5EF4-FFF2-40B4-BE49-F238E27FC236}">
                <a16:creationId xmlns:a16="http://schemas.microsoft.com/office/drawing/2014/main" id="{4CD1A8A0-20A0-4B68-852C-1B6E8DE364C3}"/>
              </a:ext>
            </a:extLst>
          </p:cNvPr>
          <p:cNvSpPr txBox="1"/>
          <p:nvPr/>
        </p:nvSpPr>
        <p:spPr>
          <a:xfrm>
            <a:off x="1331639" y="4162070"/>
            <a:ext cx="2184499" cy="369332"/>
          </a:xfrm>
          <a:prstGeom prst="rect">
            <a:avLst/>
          </a:prstGeom>
          <a:noFill/>
        </p:spPr>
        <p:txBody>
          <a:bodyPr wrap="square" rtlCol="0">
            <a:spAutoFit/>
          </a:bodyPr>
          <a:lstStyle/>
          <a:p>
            <a:r>
              <a:rPr lang="en-GB" dirty="0"/>
              <a:t>Mrs G (</a:t>
            </a:r>
            <a:r>
              <a:rPr lang="en-GB" dirty="0" err="1"/>
              <a:t>Gorzynski</a:t>
            </a:r>
            <a:r>
              <a:rPr lang="en-GB" dirty="0"/>
              <a:t>)</a:t>
            </a:r>
          </a:p>
        </p:txBody>
      </p:sp>
      <p:sp>
        <p:nvSpPr>
          <p:cNvPr id="14" name="TextBox 13">
            <a:extLst>
              <a:ext uri="{FF2B5EF4-FFF2-40B4-BE49-F238E27FC236}">
                <a16:creationId xmlns:a16="http://schemas.microsoft.com/office/drawing/2014/main" id="{84389482-E4F5-42E7-891B-CFAFDA67AB2D}"/>
              </a:ext>
            </a:extLst>
          </p:cNvPr>
          <p:cNvSpPr txBox="1"/>
          <p:nvPr/>
        </p:nvSpPr>
        <p:spPr>
          <a:xfrm>
            <a:off x="3946500" y="4183586"/>
            <a:ext cx="1681360" cy="369332"/>
          </a:xfrm>
          <a:prstGeom prst="rect">
            <a:avLst/>
          </a:prstGeom>
          <a:noFill/>
        </p:spPr>
        <p:txBody>
          <a:bodyPr wrap="square" rtlCol="0">
            <a:spAutoFit/>
          </a:bodyPr>
          <a:lstStyle/>
          <a:p>
            <a:r>
              <a:rPr lang="en-GB" dirty="0"/>
              <a:t>Mrs Wallace</a:t>
            </a:r>
          </a:p>
        </p:txBody>
      </p:sp>
      <p:pic>
        <p:nvPicPr>
          <p:cNvPr id="19" name="Picture 18" descr="Info panel picture">
            <a:extLst>
              <a:ext uri="{FF2B5EF4-FFF2-40B4-BE49-F238E27FC236}">
                <a16:creationId xmlns:a16="http://schemas.microsoft.com/office/drawing/2014/main" id="{B422E138-1D02-418A-8A8E-66255F773C40}"/>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3861060" y="2875850"/>
            <a:ext cx="1421879" cy="1349606"/>
          </a:xfrm>
          <a:prstGeom prst="rect">
            <a:avLst/>
          </a:prstGeom>
          <a:noFill/>
          <a:ln>
            <a:noFill/>
          </a:ln>
        </p:spPr>
      </p:pic>
      <p:pic>
        <p:nvPicPr>
          <p:cNvPr id="9" name="Picture 8">
            <a:extLst>
              <a:ext uri="{FF2B5EF4-FFF2-40B4-BE49-F238E27FC236}">
                <a16:creationId xmlns:a16="http://schemas.microsoft.com/office/drawing/2014/main" id="{18E9D291-76F0-43FE-8C26-E26588132873}"/>
              </a:ext>
            </a:extLst>
          </p:cNvPr>
          <p:cNvPicPr>
            <a:picLocks noChangeAspect="1"/>
          </p:cNvPicPr>
          <p:nvPr/>
        </p:nvPicPr>
        <p:blipFill>
          <a:blip r:embed="rId5"/>
          <a:stretch>
            <a:fillRect/>
          </a:stretch>
        </p:blipFill>
        <p:spPr>
          <a:xfrm>
            <a:off x="1749512" y="1034469"/>
            <a:ext cx="1221398" cy="1421691"/>
          </a:xfrm>
          <a:prstGeom prst="rect">
            <a:avLst/>
          </a:prstGeom>
        </p:spPr>
      </p:pic>
      <p:pic>
        <p:nvPicPr>
          <p:cNvPr id="20" name="Picture 19" descr="Info panel picture">
            <a:extLst>
              <a:ext uri="{FF2B5EF4-FFF2-40B4-BE49-F238E27FC236}">
                <a16:creationId xmlns:a16="http://schemas.microsoft.com/office/drawing/2014/main" id="{4636D86C-6D78-472D-9630-A8329076867F}"/>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6012085" y="905737"/>
            <a:ext cx="1537223" cy="1545552"/>
          </a:xfrm>
          <a:prstGeom prst="rect">
            <a:avLst/>
          </a:prstGeom>
          <a:noFill/>
          <a:ln>
            <a:noFill/>
          </a:ln>
        </p:spPr>
      </p:pic>
      <p:sp>
        <p:nvSpPr>
          <p:cNvPr id="21" name="TextBox 20">
            <a:extLst>
              <a:ext uri="{FF2B5EF4-FFF2-40B4-BE49-F238E27FC236}">
                <a16:creationId xmlns:a16="http://schemas.microsoft.com/office/drawing/2014/main" id="{A6EC060F-A7FF-415C-B679-A0B61550D6A0}"/>
              </a:ext>
            </a:extLst>
          </p:cNvPr>
          <p:cNvSpPr txBox="1"/>
          <p:nvPr/>
        </p:nvSpPr>
        <p:spPr>
          <a:xfrm>
            <a:off x="5654392" y="2399174"/>
            <a:ext cx="2222585" cy="523220"/>
          </a:xfrm>
          <a:prstGeom prst="rect">
            <a:avLst/>
          </a:prstGeom>
          <a:noFill/>
        </p:spPr>
        <p:txBody>
          <a:bodyPr wrap="square" rtlCol="0">
            <a:spAutoFit/>
          </a:bodyPr>
          <a:lstStyle/>
          <a:p>
            <a:pPr algn="ctr"/>
            <a:r>
              <a:rPr lang="en-GB" sz="1400" dirty="0"/>
              <a:t>Mrs </a:t>
            </a:r>
            <a:r>
              <a:rPr lang="en-GB" sz="1400" dirty="0" err="1"/>
              <a:t>Greehy</a:t>
            </a:r>
            <a:r>
              <a:rPr lang="en-GB" sz="1400" dirty="0"/>
              <a:t>- </a:t>
            </a:r>
          </a:p>
          <a:p>
            <a:pPr algn="ctr"/>
            <a:r>
              <a:rPr lang="en-GB" sz="1400" dirty="0"/>
              <a:t>Supporting transition</a:t>
            </a:r>
          </a:p>
        </p:txBody>
      </p:sp>
      <p:pic>
        <p:nvPicPr>
          <p:cNvPr id="22" name="Picture 21">
            <a:extLst>
              <a:ext uri="{FF2B5EF4-FFF2-40B4-BE49-F238E27FC236}">
                <a16:creationId xmlns:a16="http://schemas.microsoft.com/office/drawing/2014/main" id="{9F7641D3-EC3A-4A5F-A21A-26A7D12B3741}"/>
              </a:ext>
            </a:extLst>
          </p:cNvPr>
          <p:cNvPicPr/>
          <p:nvPr/>
        </p:nvPicPr>
        <p:blipFill rotWithShape="1">
          <a:blip r:embed="rId7">
            <a:extLst>
              <a:ext uri="{28A0092B-C50C-407E-A947-70E740481C1C}">
                <a14:useLocalDpi xmlns:a14="http://schemas.microsoft.com/office/drawing/2010/main" val="0"/>
              </a:ext>
            </a:extLst>
          </a:blip>
          <a:srcRect l="11536" t="15402" r="6469" b="14719"/>
          <a:stretch/>
        </p:blipFill>
        <p:spPr bwMode="auto">
          <a:xfrm>
            <a:off x="5984406" y="2872206"/>
            <a:ext cx="1463324" cy="1392347"/>
          </a:xfrm>
          <a:prstGeom prst="rect">
            <a:avLst/>
          </a:prstGeom>
          <a:ln>
            <a:noFill/>
          </a:ln>
          <a:extLst>
            <a:ext uri="{53640926-AAD7-44D8-BBD7-CCE9431645EC}">
              <a14:shadowObscured xmlns:a14="http://schemas.microsoft.com/office/drawing/2010/main"/>
            </a:ext>
          </a:extLst>
        </p:spPr>
      </p:pic>
      <p:pic>
        <p:nvPicPr>
          <p:cNvPr id="23" name="Picture 22" descr="Info panel picture">
            <a:extLst>
              <a:ext uri="{FF2B5EF4-FFF2-40B4-BE49-F238E27FC236}">
                <a16:creationId xmlns:a16="http://schemas.microsoft.com/office/drawing/2014/main" id="{4E01D357-0125-4883-955B-333666BD2470}"/>
              </a:ext>
            </a:extLst>
          </p:cNvPr>
          <p:cNvPicPr/>
          <p:nvPr/>
        </p:nvPicPr>
        <p:blipFill>
          <a:blip r:embed="rId8">
            <a:extLst>
              <a:ext uri="{28A0092B-C50C-407E-A947-70E740481C1C}">
                <a14:useLocalDpi xmlns:a14="http://schemas.microsoft.com/office/drawing/2010/main" val="0"/>
              </a:ext>
            </a:extLst>
          </a:blip>
          <a:srcRect/>
          <a:stretch>
            <a:fillRect/>
          </a:stretch>
        </p:blipFill>
        <p:spPr bwMode="auto">
          <a:xfrm>
            <a:off x="1628622" y="2905808"/>
            <a:ext cx="1414263" cy="1334362"/>
          </a:xfrm>
          <a:prstGeom prst="rect">
            <a:avLst/>
          </a:prstGeom>
          <a:noFill/>
          <a:ln>
            <a:noFill/>
          </a:ln>
        </p:spPr>
      </p:pic>
      <p:sp>
        <p:nvSpPr>
          <p:cNvPr id="18" name="TextBox 17">
            <a:extLst>
              <a:ext uri="{FF2B5EF4-FFF2-40B4-BE49-F238E27FC236}">
                <a16:creationId xmlns:a16="http://schemas.microsoft.com/office/drawing/2014/main" id="{C093FE67-0356-4D5D-9800-291C2E8E2E7A}"/>
              </a:ext>
            </a:extLst>
          </p:cNvPr>
          <p:cNvSpPr txBox="1"/>
          <p:nvPr/>
        </p:nvSpPr>
        <p:spPr>
          <a:xfrm>
            <a:off x="5932677" y="4214364"/>
            <a:ext cx="1530735" cy="338554"/>
          </a:xfrm>
          <a:prstGeom prst="rect">
            <a:avLst/>
          </a:prstGeom>
          <a:noFill/>
        </p:spPr>
        <p:txBody>
          <a:bodyPr wrap="square" rtlCol="0">
            <a:spAutoFit/>
          </a:bodyPr>
          <a:lstStyle/>
          <a:p>
            <a:pPr algn="ctr"/>
            <a:r>
              <a:rPr lang="en-GB" sz="1600" dirty="0"/>
              <a:t>Miss </a:t>
            </a:r>
            <a:r>
              <a:rPr lang="en-GB" sz="1600" dirty="0" err="1"/>
              <a:t>Sharratt</a:t>
            </a:r>
            <a:r>
              <a:rPr lang="en-GB" sz="1600" dirty="0"/>
              <a:t>                </a:t>
            </a:r>
          </a:p>
        </p:txBody>
      </p:sp>
    </p:spTree>
    <p:extLst>
      <p:ext uri="{BB962C8B-B14F-4D97-AF65-F5344CB8AC3E}">
        <p14:creationId xmlns:p14="http://schemas.microsoft.com/office/powerpoint/2010/main" val="38465429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599" y="609600"/>
            <a:ext cx="7688182" cy="731168"/>
          </a:xfrm>
        </p:spPr>
        <p:txBody>
          <a:bodyPr/>
          <a:lstStyle/>
          <a:p>
            <a:r>
              <a:rPr lang="en-GB" dirty="0"/>
              <a:t>Continuous Provision in Year 1</a:t>
            </a:r>
          </a:p>
        </p:txBody>
      </p:sp>
      <p:sp>
        <p:nvSpPr>
          <p:cNvPr id="2" name="Content Placeholder 1"/>
          <p:cNvSpPr>
            <a:spLocks noGrp="1"/>
          </p:cNvSpPr>
          <p:nvPr>
            <p:ph idx="1"/>
          </p:nvPr>
        </p:nvSpPr>
        <p:spPr>
          <a:xfrm>
            <a:off x="539552" y="1484784"/>
            <a:ext cx="7758229" cy="3884220"/>
          </a:xfrm>
        </p:spPr>
        <p:txBody>
          <a:bodyPr>
            <a:normAutofit/>
          </a:bodyPr>
          <a:lstStyle/>
          <a:p>
            <a:pPr marL="0" indent="0">
              <a:buNone/>
            </a:pPr>
            <a:endParaRPr lang="en-GB" sz="1900" i="1" dirty="0"/>
          </a:p>
          <a:p>
            <a:endParaRPr lang="en-GB" dirty="0"/>
          </a:p>
          <a:p>
            <a:endParaRPr lang="en-GB" dirty="0"/>
          </a:p>
          <a:p>
            <a:endParaRPr lang="en-GB" dirty="0"/>
          </a:p>
        </p:txBody>
      </p:sp>
      <p:sp>
        <p:nvSpPr>
          <p:cNvPr id="5" name="Rectangle 4"/>
          <p:cNvSpPr/>
          <p:nvPr/>
        </p:nvSpPr>
        <p:spPr>
          <a:xfrm>
            <a:off x="2681385"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
        <p:nvSpPr>
          <p:cNvPr id="7" name="TextBox 6">
            <a:extLst>
              <a:ext uri="{FF2B5EF4-FFF2-40B4-BE49-F238E27FC236}">
                <a16:creationId xmlns:a16="http://schemas.microsoft.com/office/drawing/2014/main" id="{9311AE69-3C23-4088-B71C-C7EFAB8E10D8}"/>
              </a:ext>
            </a:extLst>
          </p:cNvPr>
          <p:cNvSpPr txBox="1"/>
          <p:nvPr/>
        </p:nvSpPr>
        <p:spPr>
          <a:xfrm>
            <a:off x="189384" y="1305342"/>
            <a:ext cx="8415064" cy="5570756"/>
          </a:xfrm>
          <a:prstGeom prst="rect">
            <a:avLst/>
          </a:prstGeom>
          <a:noFill/>
        </p:spPr>
        <p:txBody>
          <a:bodyPr wrap="square">
            <a:spAutoFit/>
          </a:bodyPr>
          <a:lstStyle/>
          <a:p>
            <a:pPr algn="just"/>
            <a:r>
              <a:rPr lang="en-GB" sz="1600" b="0" i="0" dirty="0">
                <a:effectLst/>
                <a:latin typeface="+mj-lt"/>
              </a:rPr>
              <a:t>Continuous Provision (CP) is a less formal style of teaching, providing opportunities to ‘learn through play’ and is what the children have experienced in their time in Year R. </a:t>
            </a:r>
            <a:r>
              <a:rPr lang="en-GB" sz="1600" dirty="0">
                <a:latin typeface="+mj-lt"/>
              </a:rPr>
              <a:t>This way of learning </a:t>
            </a:r>
            <a:r>
              <a:rPr lang="en-GB" sz="1600" b="0" i="0" dirty="0">
                <a:effectLst/>
                <a:latin typeface="+mj-lt"/>
              </a:rPr>
              <a:t>encourages children to become active, independent learners who can therefore make </a:t>
            </a:r>
            <a:r>
              <a:rPr lang="en-GB" sz="1600" dirty="0">
                <a:latin typeface="+mj-lt"/>
              </a:rPr>
              <a:t>their own</a:t>
            </a:r>
            <a:r>
              <a:rPr lang="en-GB" sz="1600" b="0" i="0" dirty="0">
                <a:effectLst/>
                <a:latin typeface="+mj-lt"/>
              </a:rPr>
              <a:t> choices whilst feeding their curiosity and exploration skills. </a:t>
            </a:r>
          </a:p>
          <a:p>
            <a:endParaRPr lang="en-GB" sz="1600" b="0" i="0" dirty="0">
              <a:effectLst/>
              <a:latin typeface="+mj-lt"/>
            </a:endParaRPr>
          </a:p>
          <a:p>
            <a:pPr algn="just"/>
            <a:r>
              <a:rPr lang="en-GB" sz="1600" b="0" i="0" dirty="0">
                <a:effectLst/>
                <a:latin typeface="+mj-lt"/>
              </a:rPr>
              <a:t>The aim of this style of teaching is to “build” confident, resilient, positive and reflective children who love to learn, embedding essential skills for lifelong learning. </a:t>
            </a:r>
          </a:p>
          <a:p>
            <a:pPr algn="just"/>
            <a:endParaRPr lang="en-GB" sz="1600" dirty="0">
              <a:latin typeface="+mj-lt"/>
            </a:endParaRPr>
          </a:p>
          <a:p>
            <a:pPr algn="just"/>
            <a:r>
              <a:rPr lang="en-GB" sz="1600" dirty="0">
                <a:latin typeface="+mj-lt"/>
              </a:rPr>
              <a:t>Similar to the Year R setting, your child will have outdoor learning opportunities available to them as much as possible and freedom across both classrooms for most parts of the day. We ask that all children have wellies kept in school to allow them to get outside and explore whatever the weather. Please ensure your children have waterproof coats on rainy days, and sun hats on sunny days! Just like in Year R- learning can be a messy business, prepare for your children to have very active and sometimes messy days of learning. </a:t>
            </a:r>
            <a:endParaRPr lang="en-GB" sz="1600" b="0" i="0" dirty="0">
              <a:effectLst/>
              <a:latin typeface="+mj-lt"/>
            </a:endParaRPr>
          </a:p>
          <a:p>
            <a:pPr algn="just"/>
            <a:endParaRPr lang="en-GB" sz="1600" dirty="0">
              <a:latin typeface="+mj-lt"/>
            </a:endParaRPr>
          </a:p>
          <a:p>
            <a:pPr algn="just"/>
            <a:r>
              <a:rPr lang="en-GB" sz="1600" b="1" i="0" dirty="0">
                <a:effectLst/>
                <a:latin typeface="+mj-lt"/>
              </a:rPr>
              <a:t>How is Continuous Provision different in Year 1 to Early years?</a:t>
            </a:r>
          </a:p>
          <a:p>
            <a:pPr marL="285750" indent="-285750" algn="just">
              <a:buFont typeface="Arial" panose="020B0604020202020204" pitchFamily="34" charset="0"/>
              <a:buChar char="•"/>
            </a:pPr>
            <a:r>
              <a:rPr lang="en-GB" sz="1600" dirty="0">
                <a:latin typeface="+mj-lt"/>
              </a:rPr>
              <a:t>Rainbow Challenges</a:t>
            </a:r>
          </a:p>
          <a:p>
            <a:pPr marL="285750" indent="-285750" algn="just">
              <a:buFont typeface="Arial" panose="020B0604020202020204" pitchFamily="34" charset="0"/>
              <a:buChar char="•"/>
            </a:pPr>
            <a:r>
              <a:rPr lang="en-GB" sz="1600" b="0" i="0" dirty="0">
                <a:effectLst/>
                <a:latin typeface="+mj-lt"/>
              </a:rPr>
              <a:t>Implementation of the National C</a:t>
            </a:r>
            <a:r>
              <a:rPr lang="en-GB" sz="1600" dirty="0">
                <a:latin typeface="+mj-lt"/>
              </a:rPr>
              <a:t>urriculum.  </a:t>
            </a:r>
          </a:p>
          <a:p>
            <a:pPr marL="285750" indent="-285750" algn="just">
              <a:buFont typeface="Arial" panose="020B0604020202020204" pitchFamily="34" charset="0"/>
              <a:buChar char="•"/>
            </a:pPr>
            <a:r>
              <a:rPr lang="en-GB" sz="1600" b="0" i="0" dirty="0">
                <a:effectLst/>
                <a:latin typeface="+mj-lt"/>
              </a:rPr>
              <a:t>Some </a:t>
            </a:r>
            <a:r>
              <a:rPr lang="en-GB" sz="1600" dirty="0">
                <a:latin typeface="+mj-lt"/>
              </a:rPr>
              <a:t>whole class teaching for certain subjects. </a:t>
            </a:r>
            <a:endParaRPr lang="en-GB" sz="1600" b="0" i="0" dirty="0">
              <a:effectLst/>
              <a:latin typeface="+mj-lt"/>
            </a:endParaRPr>
          </a:p>
          <a:p>
            <a:pPr algn="just"/>
            <a:endParaRPr lang="en-GB" sz="1600" b="0" i="0" dirty="0">
              <a:solidFill>
                <a:srgbClr val="000000"/>
              </a:solidFill>
              <a:effectLst/>
              <a:latin typeface="+mj-lt"/>
            </a:endParaRPr>
          </a:p>
          <a:p>
            <a:endParaRPr lang="en-GB" dirty="0"/>
          </a:p>
          <a:p>
            <a:endParaRPr lang="en-GB" dirty="0"/>
          </a:p>
        </p:txBody>
      </p:sp>
      <p:pic>
        <p:nvPicPr>
          <p:cNvPr id="5122" name="Picture 2" descr="Rainbow Challenge Coming Soon!">
            <a:extLst>
              <a:ext uri="{FF2B5EF4-FFF2-40B4-BE49-F238E27FC236}">
                <a16:creationId xmlns:a16="http://schemas.microsoft.com/office/drawing/2014/main" id="{3F91BCB4-DD6D-4546-B203-D878BE1484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4751271"/>
            <a:ext cx="2726432" cy="18318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9603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ainbow Challenge Coming Soon!">
            <a:extLst>
              <a:ext uri="{FF2B5EF4-FFF2-40B4-BE49-F238E27FC236}">
                <a16:creationId xmlns:a16="http://schemas.microsoft.com/office/drawing/2014/main" id="{E8CF8B61-F30A-4DA7-B707-406080FBAD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652" y="582616"/>
            <a:ext cx="2880320" cy="193521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D3546C3-4CD3-4C49-B975-50173D4FA6B9}"/>
              </a:ext>
            </a:extLst>
          </p:cNvPr>
          <p:cNvSpPr txBox="1"/>
          <p:nvPr/>
        </p:nvSpPr>
        <p:spPr>
          <a:xfrm>
            <a:off x="3131840" y="209508"/>
            <a:ext cx="5832648" cy="2308324"/>
          </a:xfrm>
          <a:prstGeom prst="rect">
            <a:avLst/>
          </a:prstGeom>
          <a:noFill/>
        </p:spPr>
        <p:txBody>
          <a:bodyPr wrap="square" rtlCol="0">
            <a:spAutoFit/>
          </a:bodyPr>
          <a:lstStyle/>
          <a:p>
            <a:r>
              <a:rPr lang="en-GB" dirty="0"/>
              <a:t>When we feel the children have settled and are ready we will begin Rainbow Challenges. Rainbow challenges run throughout the week and are linked to the areas of the curriculum. The challenges are sometimes so that we can assess for learning before teaching, so that we can see what the children may know already. Mostly it will be an opportunity for the children to ‘show what they know’. </a:t>
            </a:r>
          </a:p>
        </p:txBody>
      </p:sp>
      <p:pic>
        <p:nvPicPr>
          <p:cNvPr id="6" name="Picture 5">
            <a:extLst>
              <a:ext uri="{FF2B5EF4-FFF2-40B4-BE49-F238E27FC236}">
                <a16:creationId xmlns:a16="http://schemas.microsoft.com/office/drawing/2014/main" id="{5E129937-5FA0-4709-B89C-DDDACA307071}"/>
              </a:ext>
            </a:extLst>
          </p:cNvPr>
          <p:cNvPicPr>
            <a:picLocks noChangeAspect="1"/>
          </p:cNvPicPr>
          <p:nvPr/>
        </p:nvPicPr>
        <p:blipFill>
          <a:blip r:embed="rId4"/>
          <a:stretch>
            <a:fillRect/>
          </a:stretch>
        </p:blipFill>
        <p:spPr>
          <a:xfrm>
            <a:off x="143809" y="2543786"/>
            <a:ext cx="1705701" cy="2391498"/>
          </a:xfrm>
          <a:prstGeom prst="rect">
            <a:avLst/>
          </a:prstGeom>
        </p:spPr>
      </p:pic>
      <p:pic>
        <p:nvPicPr>
          <p:cNvPr id="8" name="Picture 7">
            <a:extLst>
              <a:ext uri="{FF2B5EF4-FFF2-40B4-BE49-F238E27FC236}">
                <a16:creationId xmlns:a16="http://schemas.microsoft.com/office/drawing/2014/main" id="{AC389885-AA4E-447E-8851-9DED0E7048AA}"/>
              </a:ext>
            </a:extLst>
          </p:cNvPr>
          <p:cNvPicPr>
            <a:picLocks noChangeAspect="1"/>
          </p:cNvPicPr>
          <p:nvPr/>
        </p:nvPicPr>
        <p:blipFill>
          <a:blip r:embed="rId5"/>
          <a:stretch>
            <a:fillRect/>
          </a:stretch>
        </p:blipFill>
        <p:spPr>
          <a:xfrm>
            <a:off x="2050134" y="2551934"/>
            <a:ext cx="1586973" cy="2308324"/>
          </a:xfrm>
          <a:prstGeom prst="rect">
            <a:avLst/>
          </a:prstGeom>
        </p:spPr>
      </p:pic>
      <p:pic>
        <p:nvPicPr>
          <p:cNvPr id="10" name="Picture 9">
            <a:extLst>
              <a:ext uri="{FF2B5EF4-FFF2-40B4-BE49-F238E27FC236}">
                <a16:creationId xmlns:a16="http://schemas.microsoft.com/office/drawing/2014/main" id="{47B4F096-3C93-4119-BEA9-F8A905654427}"/>
              </a:ext>
            </a:extLst>
          </p:cNvPr>
          <p:cNvPicPr>
            <a:picLocks noChangeAspect="1"/>
          </p:cNvPicPr>
          <p:nvPr/>
        </p:nvPicPr>
        <p:blipFill rotWithShape="1">
          <a:blip r:embed="rId6"/>
          <a:srcRect b="5838"/>
          <a:stretch/>
        </p:blipFill>
        <p:spPr>
          <a:xfrm>
            <a:off x="7251301" y="4077072"/>
            <a:ext cx="1765685" cy="2417451"/>
          </a:xfrm>
          <a:prstGeom prst="rect">
            <a:avLst/>
          </a:prstGeom>
        </p:spPr>
      </p:pic>
      <p:pic>
        <p:nvPicPr>
          <p:cNvPr id="12" name="Picture 11">
            <a:extLst>
              <a:ext uri="{FF2B5EF4-FFF2-40B4-BE49-F238E27FC236}">
                <a16:creationId xmlns:a16="http://schemas.microsoft.com/office/drawing/2014/main" id="{5CD4012F-6A0C-46EF-8B7C-1F598DBA0865}"/>
              </a:ext>
            </a:extLst>
          </p:cNvPr>
          <p:cNvPicPr>
            <a:picLocks noChangeAspect="1"/>
          </p:cNvPicPr>
          <p:nvPr/>
        </p:nvPicPr>
        <p:blipFill>
          <a:blip r:embed="rId7"/>
          <a:stretch>
            <a:fillRect/>
          </a:stretch>
        </p:blipFill>
        <p:spPr>
          <a:xfrm>
            <a:off x="3793464" y="2517832"/>
            <a:ext cx="1701071" cy="2425600"/>
          </a:xfrm>
          <a:prstGeom prst="rect">
            <a:avLst/>
          </a:prstGeom>
        </p:spPr>
      </p:pic>
      <p:pic>
        <p:nvPicPr>
          <p:cNvPr id="14" name="Picture 13">
            <a:extLst>
              <a:ext uri="{FF2B5EF4-FFF2-40B4-BE49-F238E27FC236}">
                <a16:creationId xmlns:a16="http://schemas.microsoft.com/office/drawing/2014/main" id="{BDDB6BBD-FD8A-4AE0-B03D-3EC269113DBA}"/>
              </a:ext>
            </a:extLst>
          </p:cNvPr>
          <p:cNvPicPr>
            <a:picLocks noChangeAspect="1"/>
          </p:cNvPicPr>
          <p:nvPr/>
        </p:nvPicPr>
        <p:blipFill>
          <a:blip r:embed="rId8"/>
          <a:stretch>
            <a:fillRect/>
          </a:stretch>
        </p:blipFill>
        <p:spPr>
          <a:xfrm>
            <a:off x="162261" y="4969386"/>
            <a:ext cx="2422189" cy="1707324"/>
          </a:xfrm>
          <a:prstGeom prst="rect">
            <a:avLst/>
          </a:prstGeom>
        </p:spPr>
      </p:pic>
      <p:pic>
        <p:nvPicPr>
          <p:cNvPr id="16" name="Picture 15">
            <a:extLst>
              <a:ext uri="{FF2B5EF4-FFF2-40B4-BE49-F238E27FC236}">
                <a16:creationId xmlns:a16="http://schemas.microsoft.com/office/drawing/2014/main" id="{6B04D392-47F5-4540-9A32-623D6C135655}"/>
              </a:ext>
            </a:extLst>
          </p:cNvPr>
          <p:cNvPicPr>
            <a:picLocks noChangeAspect="1"/>
          </p:cNvPicPr>
          <p:nvPr/>
        </p:nvPicPr>
        <p:blipFill>
          <a:blip r:embed="rId9"/>
          <a:stretch>
            <a:fillRect/>
          </a:stretch>
        </p:blipFill>
        <p:spPr>
          <a:xfrm>
            <a:off x="5581061" y="3431550"/>
            <a:ext cx="1634635" cy="2391498"/>
          </a:xfrm>
          <a:prstGeom prst="rect">
            <a:avLst/>
          </a:prstGeom>
        </p:spPr>
      </p:pic>
      <p:sp>
        <p:nvSpPr>
          <p:cNvPr id="17" name="TextBox 16">
            <a:extLst>
              <a:ext uri="{FF2B5EF4-FFF2-40B4-BE49-F238E27FC236}">
                <a16:creationId xmlns:a16="http://schemas.microsoft.com/office/drawing/2014/main" id="{5D3CDBD5-603E-45ED-99B2-BFAE329EE6FC}"/>
              </a:ext>
            </a:extLst>
          </p:cNvPr>
          <p:cNvSpPr txBox="1"/>
          <p:nvPr/>
        </p:nvSpPr>
        <p:spPr>
          <a:xfrm>
            <a:off x="2843808" y="4969386"/>
            <a:ext cx="5832648" cy="1754326"/>
          </a:xfrm>
          <a:prstGeom prst="rect">
            <a:avLst/>
          </a:prstGeom>
          <a:noFill/>
        </p:spPr>
        <p:txBody>
          <a:bodyPr wrap="square" rtlCol="0">
            <a:spAutoFit/>
          </a:bodyPr>
          <a:lstStyle/>
          <a:p>
            <a:r>
              <a:rPr lang="en-GB" dirty="0"/>
              <a:t>Red- English and Phonics</a:t>
            </a:r>
          </a:p>
          <a:p>
            <a:r>
              <a:rPr lang="en-GB" dirty="0"/>
              <a:t>Orange- Science</a:t>
            </a:r>
          </a:p>
          <a:p>
            <a:r>
              <a:rPr lang="en-GB" dirty="0"/>
              <a:t>Yellow- Maths</a:t>
            </a:r>
          </a:p>
          <a:p>
            <a:r>
              <a:rPr lang="en-GB" dirty="0"/>
              <a:t>Green- History/ Geography</a:t>
            </a:r>
          </a:p>
          <a:p>
            <a:r>
              <a:rPr lang="en-GB" dirty="0"/>
              <a:t>Blue- P.E, French, R.E, Jigsaw, Music</a:t>
            </a:r>
          </a:p>
          <a:p>
            <a:r>
              <a:rPr lang="en-GB" dirty="0"/>
              <a:t>Purple- Art and DT</a:t>
            </a:r>
          </a:p>
        </p:txBody>
      </p:sp>
      <p:sp>
        <p:nvSpPr>
          <p:cNvPr id="2" name="TextBox 1">
            <a:extLst>
              <a:ext uri="{FF2B5EF4-FFF2-40B4-BE49-F238E27FC236}">
                <a16:creationId xmlns:a16="http://schemas.microsoft.com/office/drawing/2014/main" id="{808267C5-B299-48C4-B323-5FC6C9D0E346}"/>
              </a:ext>
            </a:extLst>
          </p:cNvPr>
          <p:cNvSpPr txBox="1"/>
          <p:nvPr/>
        </p:nvSpPr>
        <p:spPr>
          <a:xfrm>
            <a:off x="143809" y="134288"/>
            <a:ext cx="2935533" cy="646331"/>
          </a:xfrm>
          <a:prstGeom prst="rect">
            <a:avLst/>
          </a:prstGeom>
          <a:noFill/>
        </p:spPr>
        <p:txBody>
          <a:bodyPr wrap="square" rtlCol="0">
            <a:spAutoFit/>
          </a:bodyPr>
          <a:lstStyle/>
          <a:p>
            <a:r>
              <a:rPr lang="en-GB" dirty="0"/>
              <a:t>What are Rainbow Challenges?</a:t>
            </a:r>
          </a:p>
        </p:txBody>
      </p:sp>
      <p:sp>
        <p:nvSpPr>
          <p:cNvPr id="5" name="TextBox 4">
            <a:extLst>
              <a:ext uri="{FF2B5EF4-FFF2-40B4-BE49-F238E27FC236}">
                <a16:creationId xmlns:a16="http://schemas.microsoft.com/office/drawing/2014/main" id="{2B0E7B44-FE45-4CB2-88F6-772AB04DE401}"/>
              </a:ext>
            </a:extLst>
          </p:cNvPr>
          <p:cNvSpPr txBox="1"/>
          <p:nvPr/>
        </p:nvSpPr>
        <p:spPr>
          <a:xfrm>
            <a:off x="5516224" y="2263602"/>
            <a:ext cx="3081580" cy="1200329"/>
          </a:xfrm>
          <a:prstGeom prst="rect">
            <a:avLst/>
          </a:prstGeom>
          <a:noFill/>
        </p:spPr>
        <p:txBody>
          <a:bodyPr wrap="square" rtlCol="0">
            <a:spAutoFit/>
          </a:bodyPr>
          <a:lstStyle/>
          <a:p>
            <a:r>
              <a:rPr lang="en-GB" dirty="0"/>
              <a:t>Activities are a chance to embed and practice their learning from the previous week.</a:t>
            </a:r>
          </a:p>
        </p:txBody>
      </p:sp>
    </p:spTree>
    <p:extLst>
      <p:ext uri="{BB962C8B-B14F-4D97-AF65-F5344CB8AC3E}">
        <p14:creationId xmlns:p14="http://schemas.microsoft.com/office/powerpoint/2010/main" val="13764966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3528" y="147989"/>
            <a:ext cx="6563250" cy="1126309"/>
          </a:xfrm>
        </p:spPr>
        <p:txBody>
          <a:bodyPr>
            <a:normAutofit/>
          </a:bodyPr>
          <a:lstStyle/>
          <a:p>
            <a:r>
              <a:rPr lang="en-GB" dirty="0">
                <a:solidFill>
                  <a:srgbClr val="0070C0"/>
                </a:solidFill>
              </a:rPr>
              <a:t>Topics in Year 1</a:t>
            </a:r>
            <a:endParaRPr lang="en-GB" i="1" dirty="0">
              <a:solidFill>
                <a:srgbClr val="0070C0"/>
              </a:solidFill>
            </a:endParaRPr>
          </a:p>
        </p:txBody>
      </p:sp>
      <p:sp>
        <p:nvSpPr>
          <p:cNvPr id="2" name="Content Placeholder 1"/>
          <p:cNvSpPr>
            <a:spLocks noGrp="1"/>
          </p:cNvSpPr>
          <p:nvPr>
            <p:ph idx="1"/>
          </p:nvPr>
        </p:nvSpPr>
        <p:spPr>
          <a:xfrm>
            <a:off x="179512" y="764704"/>
            <a:ext cx="8784976" cy="3384375"/>
          </a:xfrm>
        </p:spPr>
        <p:txBody>
          <a:bodyPr>
            <a:noAutofit/>
          </a:bodyPr>
          <a:lstStyle/>
          <a:p>
            <a:r>
              <a:rPr lang="en-GB" sz="1600" b="1" dirty="0">
                <a:solidFill>
                  <a:schemeClr val="tx1"/>
                </a:solidFill>
              </a:rPr>
              <a:t>Autumn Term</a:t>
            </a:r>
            <a:r>
              <a:rPr lang="en-GB" sz="1600" dirty="0">
                <a:solidFill>
                  <a:schemeClr val="tx1"/>
                </a:solidFill>
              </a:rPr>
              <a:t>– Me and My World </a:t>
            </a:r>
          </a:p>
          <a:p>
            <a:pPr marL="0" indent="0">
              <a:buNone/>
            </a:pPr>
            <a:r>
              <a:rPr lang="en-GB" sz="1600" dirty="0">
                <a:solidFill>
                  <a:schemeClr val="tx1"/>
                </a:solidFill>
              </a:rPr>
              <a:t>History- How have things changed in my lifetime?</a:t>
            </a:r>
          </a:p>
          <a:p>
            <a:pPr marL="0" indent="0">
              <a:buNone/>
            </a:pPr>
            <a:r>
              <a:rPr lang="en-GB" sz="1600" dirty="0">
                <a:solidFill>
                  <a:schemeClr val="tx1"/>
                </a:solidFill>
              </a:rPr>
              <a:t>This topic really gives us the chance to get to know the children, talk about different family dynamics.  In science we learn about the different animal groups and identify animal body parts. In humans we focus on the senses and naming basic body parts. In Geography we learn about the UK and capital cities.</a:t>
            </a:r>
            <a:endParaRPr lang="en-GB" sz="1600" dirty="0">
              <a:solidFill>
                <a:schemeClr val="tx1"/>
              </a:solidFill>
              <a:highlight>
                <a:srgbClr val="FFFF00"/>
              </a:highlight>
            </a:endParaRPr>
          </a:p>
          <a:p>
            <a:r>
              <a:rPr lang="en-GB" sz="1600" b="1" dirty="0">
                <a:solidFill>
                  <a:schemeClr val="tx1"/>
                </a:solidFill>
              </a:rPr>
              <a:t>Spring Term </a:t>
            </a:r>
            <a:r>
              <a:rPr lang="en-GB" sz="1600" dirty="0">
                <a:solidFill>
                  <a:schemeClr val="tx1"/>
                </a:solidFill>
              </a:rPr>
              <a:t>– Toys </a:t>
            </a:r>
          </a:p>
          <a:p>
            <a:pPr marL="0" indent="0">
              <a:buNone/>
            </a:pPr>
            <a:r>
              <a:rPr lang="en-GB" sz="1600" dirty="0">
                <a:solidFill>
                  <a:schemeClr val="tx1"/>
                </a:solidFill>
              </a:rPr>
              <a:t>A highlight of this topic includes a visit from Mr Cushing, toy expert extraordinaire and ‘The Grandparents Toy Party’! In science we learn about materials which links well with our toys topic as the children learn about the different materials and their properties. In Geography we learn to read and draw maps, continents and oceans and human and physical features.</a:t>
            </a:r>
          </a:p>
          <a:p>
            <a:r>
              <a:rPr lang="en-GB" sz="1600" b="1" dirty="0">
                <a:solidFill>
                  <a:schemeClr val="tx1"/>
                </a:solidFill>
              </a:rPr>
              <a:t>Summer Term  1 </a:t>
            </a:r>
            <a:r>
              <a:rPr lang="en-GB" sz="1600" dirty="0">
                <a:solidFill>
                  <a:schemeClr val="tx1"/>
                </a:solidFill>
              </a:rPr>
              <a:t>– Kings, Queens and Castles </a:t>
            </a:r>
          </a:p>
          <a:p>
            <a:pPr marL="0" indent="0">
              <a:buNone/>
            </a:pPr>
            <a:r>
              <a:rPr lang="en-GB" sz="1600" dirty="0">
                <a:solidFill>
                  <a:schemeClr val="tx1"/>
                </a:solidFill>
              </a:rPr>
              <a:t>The highlight of this topic includes a trip to Portchester Castle, learning about the monarchy and significant events of their reign. Hot and cold areas of the world, the Sahara and Antarctica. In science we learn about evergreen and deciduous trees and naming and identifying wild and garden plants. In DT we make castles with a working drawbridge. </a:t>
            </a:r>
            <a:endParaRPr lang="en-GB" sz="1600" b="1" i="1" dirty="0">
              <a:solidFill>
                <a:schemeClr val="tx1"/>
              </a:solidFill>
            </a:endParaRPr>
          </a:p>
          <a:p>
            <a:pPr marL="0" indent="0" algn="ctr">
              <a:buNone/>
            </a:pPr>
            <a:r>
              <a:rPr lang="en-GB" sz="1600" b="1" i="1" dirty="0">
                <a:solidFill>
                  <a:schemeClr val="tx1"/>
                </a:solidFill>
              </a:rPr>
              <a:t>Whilst we will send out reminders of key events, please do refer to our termly dates letter that is emailed to you before every new term.</a:t>
            </a:r>
            <a:endParaRPr lang="en-GB" sz="1600" dirty="0"/>
          </a:p>
          <a:p>
            <a:pPr marL="0" indent="0">
              <a:buNone/>
            </a:pPr>
            <a:endParaRPr lang="en-GB" sz="1600" dirty="0"/>
          </a:p>
        </p:txBody>
      </p:sp>
      <p:sp>
        <p:nvSpPr>
          <p:cNvPr id="4" name="Rectangle 3"/>
          <p:cNvSpPr/>
          <p:nvPr/>
        </p:nvSpPr>
        <p:spPr>
          <a:xfrm>
            <a:off x="2555776" y="6340678"/>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41978213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0F33289-2939-4DBC-8FAB-78AE7DCC2FE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394514" y="734278"/>
            <a:ext cx="3789040" cy="2841780"/>
          </a:xfrm>
          <a:prstGeom prst="rect">
            <a:avLst/>
          </a:prstGeom>
        </p:spPr>
      </p:pic>
      <p:pic>
        <p:nvPicPr>
          <p:cNvPr id="9" name="Picture 8">
            <a:extLst>
              <a:ext uri="{FF2B5EF4-FFF2-40B4-BE49-F238E27FC236}">
                <a16:creationId xmlns:a16="http://schemas.microsoft.com/office/drawing/2014/main" id="{DBBB7333-D735-4296-B446-4FD8AB6020F8}"/>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9051" b="20601"/>
          <a:stretch/>
        </p:blipFill>
        <p:spPr>
          <a:xfrm>
            <a:off x="251520" y="250574"/>
            <a:ext cx="3096344" cy="2027350"/>
          </a:xfrm>
          <a:prstGeom prst="rect">
            <a:avLst/>
          </a:prstGeom>
        </p:spPr>
      </p:pic>
      <p:pic>
        <p:nvPicPr>
          <p:cNvPr id="11" name="Picture 10">
            <a:extLst>
              <a:ext uri="{FF2B5EF4-FFF2-40B4-BE49-F238E27FC236}">
                <a16:creationId xmlns:a16="http://schemas.microsoft.com/office/drawing/2014/main" id="{A5B25397-6F07-49DE-B211-7E9986662A6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26126" y="250574"/>
            <a:ext cx="2363755" cy="1772816"/>
          </a:xfrm>
          <a:prstGeom prst="rect">
            <a:avLst/>
          </a:prstGeom>
        </p:spPr>
      </p:pic>
      <p:pic>
        <p:nvPicPr>
          <p:cNvPr id="13" name="Picture 12">
            <a:extLst>
              <a:ext uri="{FF2B5EF4-FFF2-40B4-BE49-F238E27FC236}">
                <a16:creationId xmlns:a16="http://schemas.microsoft.com/office/drawing/2014/main" id="{5C553637-78A5-431F-84B6-942D7FB5B20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68323" y="2642490"/>
            <a:ext cx="2348880" cy="1761660"/>
          </a:xfrm>
          <a:prstGeom prst="rect">
            <a:avLst/>
          </a:prstGeom>
        </p:spPr>
      </p:pic>
      <p:pic>
        <p:nvPicPr>
          <p:cNvPr id="15" name="Picture 14">
            <a:extLst>
              <a:ext uri="{FF2B5EF4-FFF2-40B4-BE49-F238E27FC236}">
                <a16:creationId xmlns:a16="http://schemas.microsoft.com/office/drawing/2014/main" id="{E3FC0ABC-D85B-4BA4-92A6-B2A3E46BDE0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4991624" y="4548928"/>
            <a:ext cx="2403648" cy="1802736"/>
          </a:xfrm>
          <a:prstGeom prst="rect">
            <a:avLst/>
          </a:prstGeom>
        </p:spPr>
      </p:pic>
      <p:pic>
        <p:nvPicPr>
          <p:cNvPr id="17" name="Picture 16">
            <a:extLst>
              <a:ext uri="{FF2B5EF4-FFF2-40B4-BE49-F238E27FC236}">
                <a16:creationId xmlns:a16="http://schemas.microsoft.com/office/drawing/2014/main" id="{86EA88B1-76F1-4F61-878C-9DB5101EBC1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4071367" y="3209553"/>
            <a:ext cx="1700808" cy="1275606"/>
          </a:xfrm>
          <a:prstGeom prst="rect">
            <a:avLst/>
          </a:prstGeom>
        </p:spPr>
      </p:pic>
      <p:pic>
        <p:nvPicPr>
          <p:cNvPr id="19" name="Picture 18">
            <a:extLst>
              <a:ext uri="{FF2B5EF4-FFF2-40B4-BE49-F238E27FC236}">
                <a16:creationId xmlns:a16="http://schemas.microsoft.com/office/drawing/2014/main" id="{DCEA6B1E-14E7-41D2-93FF-02E8E92F405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219709" y="5100906"/>
            <a:ext cx="1772816" cy="1329612"/>
          </a:xfrm>
          <a:prstGeom prst="rect">
            <a:avLst/>
          </a:prstGeom>
        </p:spPr>
      </p:pic>
      <p:pic>
        <p:nvPicPr>
          <p:cNvPr id="21" name="Picture 20">
            <a:extLst>
              <a:ext uri="{FF2B5EF4-FFF2-40B4-BE49-F238E27FC236}">
                <a16:creationId xmlns:a16="http://schemas.microsoft.com/office/drawing/2014/main" id="{0BF01594-3129-4E37-9C72-2D472F89C29A}"/>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5400000">
            <a:off x="1824371" y="2621952"/>
            <a:ext cx="2348880" cy="1802736"/>
          </a:xfrm>
          <a:prstGeom prst="rect">
            <a:avLst/>
          </a:prstGeom>
        </p:spPr>
      </p:pic>
      <p:pic>
        <p:nvPicPr>
          <p:cNvPr id="26" name="Picture 25">
            <a:extLst>
              <a:ext uri="{FF2B5EF4-FFF2-40B4-BE49-F238E27FC236}">
                <a16:creationId xmlns:a16="http://schemas.microsoft.com/office/drawing/2014/main" id="{D8BBFCBF-9463-4D39-B5C6-F35C51A1008B}"/>
              </a:ext>
            </a:extLst>
          </p:cNvPr>
          <p:cNvPicPr>
            <a:picLocks noChangeAspect="1"/>
          </p:cNvPicPr>
          <p:nvPr/>
        </p:nvPicPr>
        <p:blipFill>
          <a:blip r:embed="rId11"/>
          <a:stretch>
            <a:fillRect/>
          </a:stretch>
        </p:blipFill>
        <p:spPr>
          <a:xfrm>
            <a:off x="2181353" y="4919571"/>
            <a:ext cx="2705889" cy="1692282"/>
          </a:xfrm>
          <a:prstGeom prst="rect">
            <a:avLst/>
          </a:prstGeom>
        </p:spPr>
      </p:pic>
      <p:sp>
        <p:nvSpPr>
          <p:cNvPr id="27" name="TextBox 26">
            <a:extLst>
              <a:ext uri="{FF2B5EF4-FFF2-40B4-BE49-F238E27FC236}">
                <a16:creationId xmlns:a16="http://schemas.microsoft.com/office/drawing/2014/main" id="{1FFD4351-CDF8-42CD-A518-04AB00014DF6}"/>
              </a:ext>
            </a:extLst>
          </p:cNvPr>
          <p:cNvSpPr txBox="1"/>
          <p:nvPr/>
        </p:nvSpPr>
        <p:spPr>
          <a:xfrm>
            <a:off x="7289034" y="4149080"/>
            <a:ext cx="1575673" cy="2308324"/>
          </a:xfrm>
          <a:prstGeom prst="rect">
            <a:avLst/>
          </a:prstGeom>
          <a:noFill/>
        </p:spPr>
        <p:txBody>
          <a:bodyPr wrap="square" rtlCol="0">
            <a:spAutoFit/>
          </a:bodyPr>
          <a:lstStyle/>
          <a:p>
            <a:r>
              <a:rPr lang="en-GB" dirty="0"/>
              <a:t>Our learning in Year 1 is very hands on and practical. Learning happens everywhere!</a:t>
            </a:r>
          </a:p>
        </p:txBody>
      </p:sp>
      <p:sp>
        <p:nvSpPr>
          <p:cNvPr id="28" name="TextBox 27">
            <a:extLst>
              <a:ext uri="{FF2B5EF4-FFF2-40B4-BE49-F238E27FC236}">
                <a16:creationId xmlns:a16="http://schemas.microsoft.com/office/drawing/2014/main" id="{A2D6B3C9-4266-4D2B-98E4-DFF4E928F6D7}"/>
              </a:ext>
            </a:extLst>
          </p:cNvPr>
          <p:cNvSpPr txBox="1"/>
          <p:nvPr/>
        </p:nvSpPr>
        <p:spPr>
          <a:xfrm>
            <a:off x="3978443" y="2155168"/>
            <a:ext cx="1862890" cy="646331"/>
          </a:xfrm>
          <a:prstGeom prst="rect">
            <a:avLst/>
          </a:prstGeom>
          <a:noFill/>
        </p:spPr>
        <p:txBody>
          <a:bodyPr wrap="square" rtlCol="0">
            <a:spAutoFit/>
          </a:bodyPr>
          <a:lstStyle/>
          <a:p>
            <a:pPr algn="ctr"/>
            <a:r>
              <a:rPr lang="en-GB" dirty="0"/>
              <a:t>We are not sat at tables all day.</a:t>
            </a:r>
          </a:p>
        </p:txBody>
      </p:sp>
    </p:spTree>
    <p:extLst>
      <p:ext uri="{BB962C8B-B14F-4D97-AF65-F5344CB8AC3E}">
        <p14:creationId xmlns:p14="http://schemas.microsoft.com/office/powerpoint/2010/main" val="7890715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7576" y="188640"/>
            <a:ext cx="6347713" cy="1320800"/>
          </a:xfrm>
        </p:spPr>
        <p:txBody>
          <a:bodyPr>
            <a:normAutofit fontScale="90000"/>
          </a:bodyPr>
          <a:lstStyle/>
          <a:p>
            <a:pPr algn="ctr"/>
            <a:r>
              <a:rPr lang="en-GB" dirty="0"/>
              <a:t>A typical week in Year 1 </a:t>
            </a:r>
            <a:br>
              <a:rPr lang="en-GB" dirty="0"/>
            </a:br>
            <a:r>
              <a:rPr lang="en-GB" sz="1800" dirty="0"/>
              <a:t>This can change dependent on other school events </a:t>
            </a:r>
            <a:br>
              <a:rPr lang="en-GB" sz="1800" dirty="0"/>
            </a:br>
            <a:r>
              <a:rPr lang="en-GB" sz="1800" dirty="0"/>
              <a:t>happening</a:t>
            </a:r>
            <a:br>
              <a:rPr lang="en-GB" dirty="0"/>
            </a:br>
            <a:endParaRPr lang="en-GB" sz="2200" dirty="0">
              <a:solidFill>
                <a:srgbClr val="FF0000"/>
              </a:solidFill>
            </a:endParaRPr>
          </a:p>
        </p:txBody>
      </p:sp>
      <p:sp>
        <p:nvSpPr>
          <p:cNvPr id="11" name="TextBox 10">
            <a:extLst>
              <a:ext uri="{FF2B5EF4-FFF2-40B4-BE49-F238E27FC236}">
                <a16:creationId xmlns:a16="http://schemas.microsoft.com/office/drawing/2014/main" id="{3982F88D-EFB9-4451-808D-34D635BE390D}"/>
              </a:ext>
            </a:extLst>
          </p:cNvPr>
          <p:cNvSpPr txBox="1"/>
          <p:nvPr/>
        </p:nvSpPr>
        <p:spPr>
          <a:xfrm>
            <a:off x="607576" y="5517232"/>
            <a:ext cx="6124664" cy="830997"/>
          </a:xfrm>
          <a:prstGeom prst="rect">
            <a:avLst/>
          </a:prstGeom>
          <a:noFill/>
        </p:spPr>
        <p:txBody>
          <a:bodyPr wrap="square" rtlCol="0">
            <a:spAutoFit/>
          </a:bodyPr>
          <a:lstStyle/>
          <a:p>
            <a:r>
              <a:rPr lang="en-GB" sz="1600" b="1" dirty="0"/>
              <a:t>PE:       Monday</a:t>
            </a:r>
            <a:r>
              <a:rPr lang="en-GB" sz="1600" dirty="0"/>
              <a:t> - Outdoor PE</a:t>
            </a:r>
          </a:p>
          <a:p>
            <a:r>
              <a:rPr lang="en-GB" sz="1600" dirty="0"/>
              <a:t>             </a:t>
            </a:r>
            <a:r>
              <a:rPr lang="en-GB" sz="1600" b="1" dirty="0"/>
              <a:t>Friday</a:t>
            </a:r>
            <a:r>
              <a:rPr lang="en-GB" sz="1600" dirty="0"/>
              <a:t>– Indoor PE (Dance/Gymnastics)</a:t>
            </a:r>
          </a:p>
          <a:p>
            <a:r>
              <a:rPr lang="en-GB" sz="1600" b="1" dirty="0"/>
              <a:t>Library:</a:t>
            </a:r>
            <a:r>
              <a:rPr lang="en-GB" sz="1600" dirty="0"/>
              <a:t> Day to be confirmed</a:t>
            </a:r>
            <a:endParaRPr lang="en-GB" dirty="0"/>
          </a:p>
        </p:txBody>
      </p:sp>
      <p:pic>
        <p:nvPicPr>
          <p:cNvPr id="4" name="Picture 3">
            <a:extLst>
              <a:ext uri="{FF2B5EF4-FFF2-40B4-BE49-F238E27FC236}">
                <a16:creationId xmlns:a16="http://schemas.microsoft.com/office/drawing/2014/main" id="{B0618D52-FD2D-4C3E-9B03-6E3E23390729}"/>
              </a:ext>
            </a:extLst>
          </p:cNvPr>
          <p:cNvPicPr>
            <a:picLocks noChangeAspect="1"/>
          </p:cNvPicPr>
          <p:nvPr/>
        </p:nvPicPr>
        <p:blipFill>
          <a:blip r:embed="rId3"/>
          <a:stretch>
            <a:fillRect/>
          </a:stretch>
        </p:blipFill>
        <p:spPr>
          <a:xfrm>
            <a:off x="220009" y="990541"/>
            <a:ext cx="8316415" cy="4526691"/>
          </a:xfrm>
          <a:prstGeom prst="rect">
            <a:avLst/>
          </a:prstGeom>
        </p:spPr>
      </p:pic>
    </p:spTree>
    <p:extLst>
      <p:ext uri="{BB962C8B-B14F-4D97-AF65-F5344CB8AC3E}">
        <p14:creationId xmlns:p14="http://schemas.microsoft.com/office/powerpoint/2010/main" val="17494132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1053CA7-B4F7-49DD-AFF8-A511DD5C85FA}"/>
              </a:ext>
            </a:extLst>
          </p:cNvPr>
          <p:cNvSpPr txBox="1"/>
          <p:nvPr/>
        </p:nvSpPr>
        <p:spPr>
          <a:xfrm>
            <a:off x="309845" y="4653136"/>
            <a:ext cx="7920880" cy="923330"/>
          </a:xfrm>
          <a:prstGeom prst="rect">
            <a:avLst/>
          </a:prstGeom>
          <a:noFill/>
        </p:spPr>
        <p:txBody>
          <a:bodyPr wrap="square">
            <a:spAutoFit/>
          </a:bodyPr>
          <a:lstStyle/>
          <a:p>
            <a:r>
              <a:rPr lang="en-GB" dirty="0">
                <a:solidFill>
                  <a:srgbClr val="FF6600"/>
                </a:solidFill>
                <a:hlinkClick r:id="rId3"/>
              </a:rPr>
              <a:t>https://www.greatbinfields.co.uk/pshe-including-rse-and-citizenship</a:t>
            </a:r>
            <a:endParaRPr lang="en-GB" dirty="0">
              <a:solidFill>
                <a:srgbClr val="FF6600"/>
              </a:solidFill>
            </a:endParaRPr>
          </a:p>
          <a:p>
            <a:r>
              <a:rPr lang="en-GB" dirty="0"/>
              <a:t>Please visit our website for our PSHE and RSE policies and more information on how each are taught. </a:t>
            </a:r>
          </a:p>
        </p:txBody>
      </p:sp>
      <p:sp>
        <p:nvSpPr>
          <p:cNvPr id="2" name="TextBox 1">
            <a:extLst>
              <a:ext uri="{FF2B5EF4-FFF2-40B4-BE49-F238E27FC236}">
                <a16:creationId xmlns:a16="http://schemas.microsoft.com/office/drawing/2014/main" id="{1A866F12-C06A-4029-AE87-351886C7ABE4}"/>
              </a:ext>
            </a:extLst>
          </p:cNvPr>
          <p:cNvSpPr txBox="1"/>
          <p:nvPr/>
        </p:nvSpPr>
        <p:spPr>
          <a:xfrm>
            <a:off x="3410833" y="188640"/>
            <a:ext cx="2069797" cy="923330"/>
          </a:xfrm>
          <a:prstGeom prst="rect">
            <a:avLst/>
          </a:prstGeom>
          <a:noFill/>
        </p:spPr>
        <p:txBody>
          <a:bodyPr wrap="none" rtlCol="0">
            <a:spAutoFit/>
          </a:bodyPr>
          <a:lstStyle/>
          <a:p>
            <a:r>
              <a:rPr lang="en-GB" sz="5400" dirty="0"/>
              <a:t>PSHE</a:t>
            </a:r>
          </a:p>
        </p:txBody>
      </p:sp>
      <p:pic>
        <p:nvPicPr>
          <p:cNvPr id="8" name="Picture 7">
            <a:extLst>
              <a:ext uri="{FF2B5EF4-FFF2-40B4-BE49-F238E27FC236}">
                <a16:creationId xmlns:a16="http://schemas.microsoft.com/office/drawing/2014/main" id="{4F1B5524-D794-4128-92F0-2BDDAF27DC0A}"/>
              </a:ext>
            </a:extLst>
          </p:cNvPr>
          <p:cNvPicPr>
            <a:picLocks noChangeAspect="1"/>
          </p:cNvPicPr>
          <p:nvPr/>
        </p:nvPicPr>
        <p:blipFill rotWithShape="1">
          <a:blip r:embed="rId4"/>
          <a:srcRect t="2557"/>
          <a:stretch/>
        </p:blipFill>
        <p:spPr>
          <a:xfrm>
            <a:off x="125760" y="2745969"/>
            <a:ext cx="8892480" cy="1500271"/>
          </a:xfrm>
          <a:prstGeom prst="rect">
            <a:avLst/>
          </a:prstGeom>
        </p:spPr>
      </p:pic>
      <p:sp>
        <p:nvSpPr>
          <p:cNvPr id="9" name="TextBox 8">
            <a:extLst>
              <a:ext uri="{FF2B5EF4-FFF2-40B4-BE49-F238E27FC236}">
                <a16:creationId xmlns:a16="http://schemas.microsoft.com/office/drawing/2014/main" id="{FF2D9403-7C81-4E24-A86E-E8094BB5C5A7}"/>
              </a:ext>
            </a:extLst>
          </p:cNvPr>
          <p:cNvSpPr txBox="1"/>
          <p:nvPr/>
        </p:nvSpPr>
        <p:spPr>
          <a:xfrm>
            <a:off x="309845" y="1111970"/>
            <a:ext cx="8510627" cy="1200329"/>
          </a:xfrm>
          <a:prstGeom prst="rect">
            <a:avLst/>
          </a:prstGeom>
          <a:noFill/>
        </p:spPr>
        <p:txBody>
          <a:bodyPr wrap="square" rtlCol="0">
            <a:spAutoFit/>
          </a:bodyPr>
          <a:lstStyle/>
          <a:p>
            <a:pPr algn="ctr"/>
            <a:r>
              <a:rPr lang="en-GB" dirty="0"/>
              <a:t>Our PSHE lessons are supported by the Jigsaw scheme but we also use other schemes and websites to ensure full coverage and variety, </a:t>
            </a:r>
            <a:r>
              <a:rPr lang="en-GB" sz="1800" b="0" i="0" dirty="0">
                <a:effectLst/>
                <a:latin typeface="+mj-lt"/>
              </a:rPr>
              <a:t>by teaching a combination of PSHE, emotional literacy, mindfulness and social skills. Each term we also have jigsaw days across the school.</a:t>
            </a:r>
            <a:r>
              <a:rPr lang="en-GB" dirty="0"/>
              <a:t>. </a:t>
            </a:r>
          </a:p>
        </p:txBody>
      </p:sp>
      <p:pic>
        <p:nvPicPr>
          <p:cNvPr id="10" name="Picture 2" descr="Primary and Secondary PSHE lessons fulfilling RSE | Jigsaw PSHE Ltd">
            <a:extLst>
              <a:ext uri="{FF2B5EF4-FFF2-40B4-BE49-F238E27FC236}">
                <a16:creationId xmlns:a16="http://schemas.microsoft.com/office/drawing/2014/main" id="{64E9514F-4BFD-45BE-8E59-76655C371AF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20272" y="5540525"/>
            <a:ext cx="1840360" cy="1067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47809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B68C91-C039-41A2-8BAD-D2CFF509D93B}"/>
              </a:ext>
            </a:extLst>
          </p:cNvPr>
          <p:cNvSpPr>
            <a:spLocks noGrp="1"/>
          </p:cNvSpPr>
          <p:nvPr>
            <p:ph idx="1"/>
          </p:nvPr>
        </p:nvSpPr>
        <p:spPr>
          <a:xfrm>
            <a:off x="251520" y="1111970"/>
            <a:ext cx="8640960" cy="5557389"/>
          </a:xfrm>
        </p:spPr>
        <p:txBody>
          <a:bodyPr>
            <a:normAutofit/>
          </a:bodyPr>
          <a:lstStyle/>
          <a:p>
            <a:r>
              <a:rPr lang="en-GB" dirty="0"/>
              <a:t>The government has updated RSE guidance for September 2026 onwards and our curriculum has been adapted to be in line with this.</a:t>
            </a:r>
          </a:p>
          <a:p>
            <a:r>
              <a:rPr lang="en-GB" dirty="0"/>
              <a:t>Here is an example of an RSE lesson resource used within our year group:</a:t>
            </a:r>
          </a:p>
          <a:p>
            <a:endParaRPr lang="en-GB" dirty="0"/>
          </a:p>
          <a:p>
            <a:endParaRPr lang="en-GB" dirty="0"/>
          </a:p>
          <a:p>
            <a:endParaRPr lang="en-GB" dirty="0"/>
          </a:p>
          <a:p>
            <a:pPr marL="0" indent="0">
              <a:buNone/>
            </a:pPr>
            <a:endParaRPr lang="en-GB" dirty="0">
              <a:solidFill>
                <a:srgbClr val="FF6600"/>
              </a:solidFill>
              <a:hlinkClick r:id="rId3"/>
            </a:endParaRPr>
          </a:p>
          <a:p>
            <a:endParaRPr lang="en-GB" dirty="0"/>
          </a:p>
          <a:p>
            <a:endParaRPr lang="en-GB" dirty="0"/>
          </a:p>
          <a:p>
            <a:endParaRPr lang="en-GB" dirty="0"/>
          </a:p>
          <a:p>
            <a:endParaRPr lang="en-GB" dirty="0"/>
          </a:p>
          <a:p>
            <a:r>
              <a:rPr lang="en-GB" dirty="0"/>
              <a:t>We also have an RSE parent consultation survey which can be found on our Key Information page. The </a:t>
            </a:r>
            <a:r>
              <a:rPr lang="en-GB" b="0" i="0" dirty="0">
                <a:solidFill>
                  <a:srgbClr val="000000"/>
                </a:solidFill>
                <a:effectLst/>
                <a:latin typeface="+mj-lt"/>
              </a:rPr>
              <a:t>survey is available to complete at any point, with no end date – responses will be reviewed periodically, and taken into account when the policy is reviewed each year.</a:t>
            </a:r>
            <a:endParaRPr lang="en-GB" dirty="0">
              <a:latin typeface="+mj-lt"/>
            </a:endParaRPr>
          </a:p>
          <a:p>
            <a:endParaRPr lang="en-GB" dirty="0"/>
          </a:p>
        </p:txBody>
      </p:sp>
      <p:sp>
        <p:nvSpPr>
          <p:cNvPr id="5" name="TextBox 4">
            <a:extLst>
              <a:ext uri="{FF2B5EF4-FFF2-40B4-BE49-F238E27FC236}">
                <a16:creationId xmlns:a16="http://schemas.microsoft.com/office/drawing/2014/main" id="{8319BD92-B24C-4E38-BC70-8032149D7CFD}"/>
              </a:ext>
            </a:extLst>
          </p:cNvPr>
          <p:cNvSpPr txBox="1"/>
          <p:nvPr/>
        </p:nvSpPr>
        <p:spPr>
          <a:xfrm>
            <a:off x="3410833" y="188640"/>
            <a:ext cx="2069797" cy="923330"/>
          </a:xfrm>
          <a:prstGeom prst="rect">
            <a:avLst/>
          </a:prstGeom>
          <a:noFill/>
        </p:spPr>
        <p:txBody>
          <a:bodyPr wrap="none" rtlCol="0">
            <a:spAutoFit/>
          </a:bodyPr>
          <a:lstStyle/>
          <a:p>
            <a:r>
              <a:rPr lang="en-GB" sz="5400" dirty="0"/>
              <a:t>PSHE</a:t>
            </a:r>
          </a:p>
        </p:txBody>
      </p:sp>
      <p:pic>
        <p:nvPicPr>
          <p:cNvPr id="4" name="Picture 3">
            <a:extLst>
              <a:ext uri="{FF2B5EF4-FFF2-40B4-BE49-F238E27FC236}">
                <a16:creationId xmlns:a16="http://schemas.microsoft.com/office/drawing/2014/main" id="{EFD971CB-303E-4CE4-B5A6-8AE41D7F6F73}"/>
              </a:ext>
            </a:extLst>
          </p:cNvPr>
          <p:cNvPicPr>
            <a:picLocks noChangeAspect="1"/>
          </p:cNvPicPr>
          <p:nvPr/>
        </p:nvPicPr>
        <p:blipFill>
          <a:blip r:embed="rId4"/>
          <a:stretch>
            <a:fillRect/>
          </a:stretch>
        </p:blipFill>
        <p:spPr>
          <a:xfrm>
            <a:off x="1241838" y="2138188"/>
            <a:ext cx="2084130" cy="3098692"/>
          </a:xfrm>
          <a:prstGeom prst="rect">
            <a:avLst/>
          </a:prstGeom>
        </p:spPr>
      </p:pic>
      <p:pic>
        <p:nvPicPr>
          <p:cNvPr id="7" name="Picture 6">
            <a:extLst>
              <a:ext uri="{FF2B5EF4-FFF2-40B4-BE49-F238E27FC236}">
                <a16:creationId xmlns:a16="http://schemas.microsoft.com/office/drawing/2014/main" id="{C361A050-20BE-42C1-863A-364E72AD4E60}"/>
              </a:ext>
            </a:extLst>
          </p:cNvPr>
          <p:cNvPicPr>
            <a:picLocks noChangeAspect="1"/>
          </p:cNvPicPr>
          <p:nvPr/>
        </p:nvPicPr>
        <p:blipFill>
          <a:blip r:embed="rId5"/>
          <a:stretch>
            <a:fillRect/>
          </a:stretch>
        </p:blipFill>
        <p:spPr>
          <a:xfrm>
            <a:off x="5724128" y="2204864"/>
            <a:ext cx="2188176" cy="3098692"/>
          </a:xfrm>
          <a:prstGeom prst="rect">
            <a:avLst/>
          </a:prstGeom>
        </p:spPr>
      </p:pic>
      <p:sp>
        <p:nvSpPr>
          <p:cNvPr id="8" name="TextBox 7">
            <a:extLst>
              <a:ext uri="{FF2B5EF4-FFF2-40B4-BE49-F238E27FC236}">
                <a16:creationId xmlns:a16="http://schemas.microsoft.com/office/drawing/2014/main" id="{8A314EF2-A199-4E5C-8A94-E81F937D7BD7}"/>
              </a:ext>
            </a:extLst>
          </p:cNvPr>
          <p:cNvSpPr txBox="1"/>
          <p:nvPr/>
        </p:nvSpPr>
        <p:spPr>
          <a:xfrm>
            <a:off x="3491731" y="2738547"/>
            <a:ext cx="2069797" cy="2031325"/>
          </a:xfrm>
          <a:prstGeom prst="rect">
            <a:avLst/>
          </a:prstGeom>
          <a:noFill/>
        </p:spPr>
        <p:txBody>
          <a:bodyPr wrap="square" rtlCol="0">
            <a:spAutoFit/>
          </a:bodyPr>
          <a:lstStyle/>
          <a:p>
            <a:pPr algn="ctr"/>
            <a:r>
              <a:rPr lang="en-GB" dirty="0"/>
              <a:t>We teach the children the correct vocabulary for different body parts such as penis, vulva and anus. </a:t>
            </a:r>
          </a:p>
        </p:txBody>
      </p:sp>
    </p:spTree>
    <p:extLst>
      <p:ext uri="{BB962C8B-B14F-4D97-AF65-F5344CB8AC3E}">
        <p14:creationId xmlns:p14="http://schemas.microsoft.com/office/powerpoint/2010/main" val="11198732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70095" y="980728"/>
            <a:ext cx="7634809" cy="1320800"/>
          </a:xfrm>
        </p:spPr>
        <p:txBody>
          <a:bodyPr/>
          <a:lstStyle/>
          <a:p>
            <a:r>
              <a:rPr lang="en-GB" dirty="0">
                <a:hlinkClick r:id="rId3"/>
              </a:rPr>
              <a:t>https://www.greatbinfields.co.uk/</a:t>
            </a:r>
            <a:r>
              <a:rPr lang="en-GB" dirty="0"/>
              <a:t> </a:t>
            </a:r>
          </a:p>
        </p:txBody>
      </p:sp>
      <p:sp>
        <p:nvSpPr>
          <p:cNvPr id="4" name="Content Placeholder 3"/>
          <p:cNvSpPr>
            <a:spLocks noGrp="1"/>
          </p:cNvSpPr>
          <p:nvPr>
            <p:ph sz="quarter" idx="13"/>
          </p:nvPr>
        </p:nvSpPr>
        <p:spPr>
          <a:xfrm>
            <a:off x="611560" y="1424796"/>
            <a:ext cx="6746945" cy="3447288"/>
          </a:xfrm>
        </p:spPr>
        <p:txBody>
          <a:bodyPr>
            <a:noAutofit/>
          </a:bodyPr>
          <a:lstStyle/>
          <a:p>
            <a:pPr marL="0" indent="0">
              <a:buNone/>
              <a:defRPr/>
            </a:pPr>
            <a:endParaRPr lang="en-GB" dirty="0"/>
          </a:p>
          <a:p>
            <a:pPr>
              <a:defRPr/>
            </a:pPr>
            <a:r>
              <a:rPr lang="en-GB" dirty="0"/>
              <a:t>We will regularly post updates on the latest news page (front page) as the year group enjoys special events. </a:t>
            </a:r>
          </a:p>
          <a:p>
            <a:pPr>
              <a:defRPr/>
            </a:pPr>
            <a:r>
              <a:rPr lang="en-GB" dirty="0"/>
              <a:t>Each half term, we will post a round up of the topic including pictures of your children learning in action! This will be also be on the ‘class page’ section of the website (under the ‘children’ tab then ‘class pages’)</a:t>
            </a:r>
          </a:p>
          <a:p>
            <a:pPr>
              <a:defRPr/>
            </a:pPr>
            <a:r>
              <a:rPr lang="en-GB" dirty="0"/>
              <a:t>The monthly school newsletter is also published on the ‘latest news’ section. This will keep you up to date with school events.</a:t>
            </a:r>
          </a:p>
          <a:p>
            <a:pPr marL="0" indent="0">
              <a:buNone/>
              <a:defRPr/>
            </a:pPr>
            <a:endParaRPr lang="en-GB" dirty="0"/>
          </a:p>
          <a:p>
            <a:endParaRPr lang="en-GB" dirty="0"/>
          </a:p>
        </p:txBody>
      </p:sp>
      <p:pic>
        <p:nvPicPr>
          <p:cNvPr id="7" name="Picture 6">
            <a:extLst>
              <a:ext uri="{FF2B5EF4-FFF2-40B4-BE49-F238E27FC236}">
                <a16:creationId xmlns:a16="http://schemas.microsoft.com/office/drawing/2014/main" id="{288E9014-DC22-449C-B4A8-EF6A73E861FF}"/>
              </a:ext>
            </a:extLst>
          </p:cNvPr>
          <p:cNvPicPr>
            <a:picLocks noChangeAspect="1"/>
          </p:cNvPicPr>
          <p:nvPr/>
        </p:nvPicPr>
        <p:blipFill>
          <a:blip r:embed="rId4"/>
          <a:stretch>
            <a:fillRect/>
          </a:stretch>
        </p:blipFill>
        <p:spPr>
          <a:xfrm>
            <a:off x="1619672" y="4872084"/>
            <a:ext cx="5535656" cy="1530239"/>
          </a:xfrm>
          <a:prstGeom prst="rect">
            <a:avLst/>
          </a:prstGeom>
        </p:spPr>
      </p:pic>
      <p:sp>
        <p:nvSpPr>
          <p:cNvPr id="2" name="TextBox 1">
            <a:extLst>
              <a:ext uri="{FF2B5EF4-FFF2-40B4-BE49-F238E27FC236}">
                <a16:creationId xmlns:a16="http://schemas.microsoft.com/office/drawing/2014/main" id="{CA4C8A76-1B49-4C85-A75F-913714203109}"/>
              </a:ext>
            </a:extLst>
          </p:cNvPr>
          <p:cNvSpPr txBox="1"/>
          <p:nvPr/>
        </p:nvSpPr>
        <p:spPr>
          <a:xfrm>
            <a:off x="1115616" y="188640"/>
            <a:ext cx="5688632" cy="646331"/>
          </a:xfrm>
          <a:prstGeom prst="rect">
            <a:avLst/>
          </a:prstGeom>
          <a:noFill/>
        </p:spPr>
        <p:txBody>
          <a:bodyPr wrap="square" rtlCol="0">
            <a:spAutoFit/>
          </a:bodyPr>
          <a:lstStyle/>
          <a:p>
            <a:r>
              <a:rPr lang="en-GB" sz="3600" dirty="0">
                <a:solidFill>
                  <a:srgbClr val="0070C0"/>
                </a:solidFill>
              </a:rPr>
              <a:t>School Website</a:t>
            </a:r>
          </a:p>
        </p:txBody>
      </p:sp>
    </p:spTree>
    <p:extLst>
      <p:ext uri="{BB962C8B-B14F-4D97-AF65-F5344CB8AC3E}">
        <p14:creationId xmlns:p14="http://schemas.microsoft.com/office/powerpoint/2010/main" val="11817729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645896E-1A71-485F-B3F8-38476F6659A3}"/>
              </a:ext>
            </a:extLst>
          </p:cNvPr>
          <p:cNvPicPr>
            <a:picLocks noChangeAspect="1"/>
          </p:cNvPicPr>
          <p:nvPr/>
        </p:nvPicPr>
        <p:blipFill>
          <a:blip r:embed="rId3"/>
          <a:stretch>
            <a:fillRect/>
          </a:stretch>
        </p:blipFill>
        <p:spPr>
          <a:xfrm>
            <a:off x="827584" y="3284984"/>
            <a:ext cx="5904656" cy="4350483"/>
          </a:xfrm>
          <a:prstGeom prst="rect">
            <a:avLst/>
          </a:prstGeom>
        </p:spPr>
      </p:pic>
      <p:sp>
        <p:nvSpPr>
          <p:cNvPr id="3" name="Title 2"/>
          <p:cNvSpPr>
            <a:spLocks noGrp="1"/>
          </p:cNvSpPr>
          <p:nvPr>
            <p:ph type="title"/>
          </p:nvPr>
        </p:nvSpPr>
        <p:spPr>
          <a:xfrm>
            <a:off x="0" y="146710"/>
            <a:ext cx="7236296" cy="1252728"/>
          </a:xfrm>
        </p:spPr>
        <p:txBody>
          <a:bodyPr>
            <a:noAutofit/>
          </a:bodyPr>
          <a:lstStyle/>
          <a:p>
            <a:pPr algn="ctr"/>
            <a:r>
              <a:rPr lang="en-GB" sz="3200" dirty="0"/>
              <a:t>Curriculum pages on our website</a:t>
            </a:r>
            <a:br>
              <a:rPr lang="en-GB" sz="3200" dirty="0"/>
            </a:br>
            <a:endParaRPr lang="en-GB" sz="3200" dirty="0"/>
          </a:p>
        </p:txBody>
      </p:sp>
      <p:sp>
        <p:nvSpPr>
          <p:cNvPr id="6" name="TextBox 5"/>
          <p:cNvSpPr txBox="1"/>
          <p:nvPr/>
        </p:nvSpPr>
        <p:spPr>
          <a:xfrm>
            <a:off x="131975" y="1484784"/>
            <a:ext cx="7128792" cy="2308324"/>
          </a:xfrm>
          <a:prstGeom prst="rect">
            <a:avLst/>
          </a:prstGeom>
          <a:noFill/>
        </p:spPr>
        <p:txBody>
          <a:bodyPr wrap="square" rtlCol="0">
            <a:spAutoFit/>
          </a:bodyPr>
          <a:lstStyle/>
          <a:p>
            <a:pPr algn="ctr"/>
            <a:r>
              <a:rPr lang="en-GB" dirty="0"/>
              <a:t>Each area of the curriculum has a dedicated information page on our school website. These pages are kept up to date by our Subject Leads.  These pages outline the long term plan for that area across the school. For example, you can see what your child will be learning in Science during their school year, how this progresses from KS1 to KS2 and which objectives we are assessing your children against. </a:t>
            </a:r>
          </a:p>
          <a:p>
            <a:pPr algn="ctr"/>
            <a:endParaRPr lang="en-GB" dirty="0"/>
          </a:p>
        </p:txBody>
      </p:sp>
      <p:sp>
        <p:nvSpPr>
          <p:cNvPr id="7" name="TextBox 6">
            <a:extLst>
              <a:ext uri="{FF2B5EF4-FFF2-40B4-BE49-F238E27FC236}">
                <a16:creationId xmlns:a16="http://schemas.microsoft.com/office/drawing/2014/main" id="{95ABEC5D-F4EB-49CE-AAEE-2A4AEC6A037A}"/>
              </a:ext>
            </a:extLst>
          </p:cNvPr>
          <p:cNvSpPr txBox="1"/>
          <p:nvPr/>
        </p:nvSpPr>
        <p:spPr>
          <a:xfrm>
            <a:off x="1403648" y="1030106"/>
            <a:ext cx="4585446" cy="369332"/>
          </a:xfrm>
          <a:prstGeom prst="rect">
            <a:avLst/>
          </a:prstGeom>
          <a:noFill/>
        </p:spPr>
        <p:txBody>
          <a:bodyPr wrap="square">
            <a:spAutoFit/>
          </a:bodyPr>
          <a:lstStyle/>
          <a:p>
            <a:r>
              <a:rPr lang="en-GB" dirty="0"/>
              <a:t>https://www.greatbinfields.co.uk/curriculum/</a:t>
            </a:r>
          </a:p>
        </p:txBody>
      </p:sp>
    </p:spTree>
    <p:extLst>
      <p:ext uri="{BB962C8B-B14F-4D97-AF65-F5344CB8AC3E}">
        <p14:creationId xmlns:p14="http://schemas.microsoft.com/office/powerpoint/2010/main" val="40219483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1599" y="188717"/>
            <a:ext cx="7634809" cy="1320800"/>
          </a:xfrm>
        </p:spPr>
        <p:txBody>
          <a:bodyPr/>
          <a:lstStyle/>
          <a:p>
            <a:r>
              <a:rPr lang="en-GB" dirty="0">
                <a:hlinkClick r:id="rId3"/>
              </a:rPr>
              <a:t>https://www.greatbinfields.co.uk/</a:t>
            </a:r>
            <a:r>
              <a:rPr lang="en-GB" dirty="0"/>
              <a:t> </a:t>
            </a:r>
          </a:p>
        </p:txBody>
      </p:sp>
      <p:sp>
        <p:nvSpPr>
          <p:cNvPr id="4" name="Content Placeholder 3"/>
          <p:cNvSpPr>
            <a:spLocks noGrp="1"/>
          </p:cNvSpPr>
          <p:nvPr>
            <p:ph sz="quarter" idx="13"/>
          </p:nvPr>
        </p:nvSpPr>
        <p:spPr>
          <a:xfrm>
            <a:off x="107504" y="865916"/>
            <a:ext cx="3822192" cy="3447288"/>
          </a:xfrm>
        </p:spPr>
        <p:txBody>
          <a:bodyPr>
            <a:noAutofit/>
          </a:bodyPr>
          <a:lstStyle/>
          <a:p>
            <a:pPr marL="0" indent="0">
              <a:buNone/>
              <a:defRPr/>
            </a:pPr>
            <a:endParaRPr lang="en-GB" dirty="0"/>
          </a:p>
          <a:p>
            <a:pPr>
              <a:defRPr/>
            </a:pPr>
            <a:r>
              <a:rPr lang="en-GB" dirty="0"/>
              <a:t>We will regularly post updates on the latest news page (front page) as the year group enjoys special events. </a:t>
            </a:r>
          </a:p>
          <a:p>
            <a:pPr>
              <a:defRPr/>
            </a:pPr>
            <a:r>
              <a:rPr lang="en-GB" dirty="0"/>
              <a:t>Each half term, we will post a round up of the topic including pictures of your children learning in action! This will be n the ‘class page’ section of the website (under red ‘children’ tab then ‘class pages’)</a:t>
            </a:r>
          </a:p>
          <a:p>
            <a:pPr>
              <a:defRPr/>
            </a:pPr>
            <a:r>
              <a:rPr lang="en-GB" dirty="0"/>
              <a:t>The monthly school newsletter is also published on the ‘latest news’ section. This will keep you up to date with school events.</a:t>
            </a:r>
          </a:p>
          <a:p>
            <a:pPr marL="0" indent="0">
              <a:buNone/>
              <a:defRPr/>
            </a:pPr>
            <a:endParaRPr lang="en-GB" dirty="0"/>
          </a:p>
          <a:p>
            <a:endParaRPr lang="en-GB" dirty="0"/>
          </a:p>
        </p:txBody>
      </p:sp>
      <p:pic>
        <p:nvPicPr>
          <p:cNvPr id="7" name="Picture 6">
            <a:extLst>
              <a:ext uri="{FF2B5EF4-FFF2-40B4-BE49-F238E27FC236}">
                <a16:creationId xmlns:a16="http://schemas.microsoft.com/office/drawing/2014/main" id="{288E9014-DC22-449C-B4A8-EF6A73E861FF}"/>
              </a:ext>
            </a:extLst>
          </p:cNvPr>
          <p:cNvPicPr>
            <a:picLocks noChangeAspect="1"/>
          </p:cNvPicPr>
          <p:nvPr/>
        </p:nvPicPr>
        <p:blipFill>
          <a:blip r:embed="rId4"/>
          <a:stretch>
            <a:fillRect/>
          </a:stretch>
        </p:blipFill>
        <p:spPr>
          <a:xfrm>
            <a:off x="3859003" y="1525242"/>
            <a:ext cx="4785775" cy="1322947"/>
          </a:xfrm>
          <a:prstGeom prst="rect">
            <a:avLst/>
          </a:prstGeom>
        </p:spPr>
      </p:pic>
      <p:pic>
        <p:nvPicPr>
          <p:cNvPr id="6" name="Picture 5">
            <a:extLst>
              <a:ext uri="{FF2B5EF4-FFF2-40B4-BE49-F238E27FC236}">
                <a16:creationId xmlns:a16="http://schemas.microsoft.com/office/drawing/2014/main" id="{172FB6A7-9C95-4C1C-8610-ADBA0B22E190}"/>
              </a:ext>
            </a:extLst>
          </p:cNvPr>
          <p:cNvPicPr>
            <a:picLocks noChangeAspect="1"/>
          </p:cNvPicPr>
          <p:nvPr/>
        </p:nvPicPr>
        <p:blipFill>
          <a:blip r:embed="rId5"/>
          <a:stretch>
            <a:fillRect/>
          </a:stretch>
        </p:blipFill>
        <p:spPr>
          <a:xfrm>
            <a:off x="3859003" y="2996952"/>
            <a:ext cx="5004048" cy="3421571"/>
          </a:xfrm>
          <a:prstGeom prst="rect">
            <a:avLst/>
          </a:prstGeom>
        </p:spPr>
      </p:pic>
    </p:spTree>
    <p:extLst>
      <p:ext uri="{BB962C8B-B14F-4D97-AF65-F5344CB8AC3E}">
        <p14:creationId xmlns:p14="http://schemas.microsoft.com/office/powerpoint/2010/main" val="9874985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AEECD-7228-47AC-A2C0-165F3A1D9B7D}"/>
              </a:ext>
            </a:extLst>
          </p:cNvPr>
          <p:cNvSpPr>
            <a:spLocks noGrp="1"/>
          </p:cNvSpPr>
          <p:nvPr>
            <p:ph type="title"/>
          </p:nvPr>
        </p:nvSpPr>
        <p:spPr>
          <a:xfrm>
            <a:off x="609599" y="609600"/>
            <a:ext cx="6347713" cy="731168"/>
          </a:xfrm>
        </p:spPr>
        <p:txBody>
          <a:bodyPr/>
          <a:lstStyle/>
          <a:p>
            <a:pPr algn="ctr"/>
            <a:r>
              <a:rPr lang="en-GB" dirty="0"/>
              <a:t>Year 1 Curriculum Overview</a:t>
            </a:r>
          </a:p>
        </p:txBody>
      </p:sp>
      <p:pic>
        <p:nvPicPr>
          <p:cNvPr id="5" name="Content Placeholder 4">
            <a:extLst>
              <a:ext uri="{FF2B5EF4-FFF2-40B4-BE49-F238E27FC236}">
                <a16:creationId xmlns:a16="http://schemas.microsoft.com/office/drawing/2014/main" id="{7CAE487A-8C4B-40F9-A305-4A6D9D4060DD}"/>
              </a:ext>
            </a:extLst>
          </p:cNvPr>
          <p:cNvPicPr>
            <a:picLocks noGrp="1" noChangeAspect="1"/>
          </p:cNvPicPr>
          <p:nvPr>
            <p:ph idx="1"/>
          </p:nvPr>
        </p:nvPicPr>
        <p:blipFill>
          <a:blip r:embed="rId3"/>
          <a:stretch>
            <a:fillRect/>
          </a:stretch>
        </p:blipFill>
        <p:spPr>
          <a:xfrm>
            <a:off x="467544" y="1340768"/>
            <a:ext cx="7416824" cy="5085406"/>
          </a:xfrm>
        </p:spPr>
      </p:pic>
      <p:pic>
        <p:nvPicPr>
          <p:cNvPr id="1026" name="Picture 2" descr="The Hundred Decker Bus by Mike Smith is a great EYFS/KS1 story for your">
            <a:extLst>
              <a:ext uri="{FF2B5EF4-FFF2-40B4-BE49-F238E27FC236}">
                <a16:creationId xmlns:a16="http://schemas.microsoft.com/office/drawing/2014/main" id="{D8AE39B8-29F2-40DF-A6B9-D0E492EA7D2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64088" y="5157192"/>
            <a:ext cx="936104" cy="101607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he Queen's Hat (The Queen Collection): Amazon.co.uk: Antony, Steve,  Antony, Steve: 9781444919158: Books">
            <a:extLst>
              <a:ext uri="{FF2B5EF4-FFF2-40B4-BE49-F238E27FC236}">
                <a16:creationId xmlns:a16="http://schemas.microsoft.com/office/drawing/2014/main" id="{D4E61BD0-6D5B-467F-8A3C-84AD15CD6CCC}"/>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13483" y="3883471"/>
            <a:ext cx="823553" cy="84167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artha Maps It Out (Readerful: Books for Sharing) : Hodgkinson, Leigh:  Amazon.co.uk: Books">
            <a:extLst>
              <a:ext uri="{FF2B5EF4-FFF2-40B4-BE49-F238E27FC236}">
                <a16:creationId xmlns:a16="http://schemas.microsoft.com/office/drawing/2014/main" id="{675F3528-4A56-4018-A7D7-464F508FA12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483077" y="5154370"/>
            <a:ext cx="809003" cy="101607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DFB12D91-FF8F-4655-96DC-7C255FA71A72}"/>
              </a:ext>
            </a:extLst>
          </p:cNvPr>
          <p:cNvPicPr>
            <a:picLocks noChangeAspect="1"/>
          </p:cNvPicPr>
          <p:nvPr/>
        </p:nvPicPr>
        <p:blipFill>
          <a:blip r:embed="rId7"/>
          <a:stretch>
            <a:fillRect/>
          </a:stretch>
        </p:blipFill>
        <p:spPr>
          <a:xfrm>
            <a:off x="2051720" y="5154370"/>
            <a:ext cx="864096" cy="1071479"/>
          </a:xfrm>
          <a:prstGeom prst="rect">
            <a:avLst/>
          </a:prstGeom>
        </p:spPr>
      </p:pic>
      <p:sp>
        <p:nvSpPr>
          <p:cNvPr id="6" name="Rectangle 5">
            <a:extLst>
              <a:ext uri="{FF2B5EF4-FFF2-40B4-BE49-F238E27FC236}">
                <a16:creationId xmlns:a16="http://schemas.microsoft.com/office/drawing/2014/main" id="{F620DD8B-B7C2-4CF5-8B08-0F45CEE22ECB}"/>
              </a:ext>
            </a:extLst>
          </p:cNvPr>
          <p:cNvSpPr/>
          <p:nvPr/>
        </p:nvSpPr>
        <p:spPr>
          <a:xfrm>
            <a:off x="5292080" y="3645024"/>
            <a:ext cx="809003" cy="841673"/>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F93F0A1F-4520-4E36-A601-3BBE6D0612B9}"/>
              </a:ext>
            </a:extLst>
          </p:cNvPr>
          <p:cNvSpPr/>
          <p:nvPr/>
        </p:nvSpPr>
        <p:spPr>
          <a:xfrm rot="2804045">
            <a:off x="5080797" y="4337478"/>
            <a:ext cx="448473" cy="1529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EEAE684F-77A1-2DBD-F5B4-B89D68F5EB7D}"/>
              </a:ext>
            </a:extLst>
          </p:cNvPr>
          <p:cNvSpPr txBox="1"/>
          <p:nvPr/>
        </p:nvSpPr>
        <p:spPr>
          <a:xfrm>
            <a:off x="2195736" y="3394716"/>
            <a:ext cx="263214" cy="383023"/>
          </a:xfrm>
          <a:prstGeom prst="rect">
            <a:avLst/>
          </a:prstGeom>
          <a:noFill/>
        </p:spPr>
        <p:txBody>
          <a:bodyPr wrap="none" rtlCol="0">
            <a:spAutoFit/>
          </a:bodyPr>
          <a:lstStyle/>
          <a:p>
            <a:r>
              <a:rPr lang="en-GB" sz="1100" dirty="0">
                <a:solidFill>
                  <a:srgbClr val="0070C0"/>
                </a:solidFill>
              </a:rPr>
              <a:t>2</a:t>
            </a:r>
          </a:p>
        </p:txBody>
      </p:sp>
    </p:spTree>
    <p:extLst>
      <p:ext uri="{BB962C8B-B14F-4D97-AF65-F5344CB8AC3E}">
        <p14:creationId xmlns:p14="http://schemas.microsoft.com/office/powerpoint/2010/main" val="38393422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4" y="188640"/>
            <a:ext cx="6347713" cy="1320800"/>
          </a:xfrm>
        </p:spPr>
        <p:txBody>
          <a:bodyPr/>
          <a:lstStyle/>
          <a:p>
            <a:r>
              <a:rPr lang="en-GB" dirty="0"/>
              <a:t>Whole School Highlights</a:t>
            </a:r>
          </a:p>
        </p:txBody>
      </p:sp>
      <p:sp>
        <p:nvSpPr>
          <p:cNvPr id="2" name="Content Placeholder 1"/>
          <p:cNvSpPr>
            <a:spLocks noGrp="1"/>
          </p:cNvSpPr>
          <p:nvPr>
            <p:ph idx="1"/>
          </p:nvPr>
        </p:nvSpPr>
        <p:spPr>
          <a:xfrm>
            <a:off x="296039" y="940750"/>
            <a:ext cx="7560840" cy="4535107"/>
          </a:xfrm>
        </p:spPr>
        <p:txBody>
          <a:bodyPr>
            <a:normAutofit/>
          </a:bodyPr>
          <a:lstStyle/>
          <a:p>
            <a:r>
              <a:rPr lang="en-GB" sz="1600" dirty="0"/>
              <a:t>Outdoor week and learning experiences outside.</a:t>
            </a:r>
          </a:p>
          <a:p>
            <a:r>
              <a:rPr lang="en-GB" sz="1600" dirty="0"/>
              <a:t>Jigsaw days – half termly events, each with a different theme based on PSHE (Jigsaw) learning.</a:t>
            </a:r>
          </a:p>
          <a:p>
            <a:r>
              <a:rPr lang="en-GB" sz="1600" dirty="0"/>
              <a:t>RE days</a:t>
            </a:r>
          </a:p>
          <a:p>
            <a:r>
              <a:rPr lang="en-GB" sz="1600" dirty="0"/>
              <a:t>Topic visitors and trips</a:t>
            </a:r>
          </a:p>
          <a:p>
            <a:r>
              <a:rPr lang="en-GB" sz="1600" dirty="0"/>
              <a:t>World Book Day</a:t>
            </a:r>
          </a:p>
          <a:p>
            <a:r>
              <a:rPr lang="en-GB" sz="1600" dirty="0"/>
              <a:t>Geography fieldwork</a:t>
            </a:r>
          </a:p>
          <a:p>
            <a:r>
              <a:rPr lang="en-GB" sz="1600" dirty="0"/>
              <a:t>Creativity Week</a:t>
            </a:r>
          </a:p>
          <a:p>
            <a:r>
              <a:rPr lang="en-GB" sz="1600" dirty="0"/>
              <a:t>Sports Day  </a:t>
            </a:r>
          </a:p>
          <a:p>
            <a:r>
              <a:rPr lang="en-GB" sz="1600" dirty="0"/>
              <a:t>House Point Reward Time</a:t>
            </a:r>
          </a:p>
          <a:p>
            <a:endParaRPr lang="en-GB" sz="1600" dirty="0"/>
          </a:p>
        </p:txBody>
      </p:sp>
      <p:sp>
        <p:nvSpPr>
          <p:cNvPr id="4" name="Rectangle 3"/>
          <p:cNvSpPr/>
          <p:nvPr/>
        </p:nvSpPr>
        <p:spPr>
          <a:xfrm>
            <a:off x="2339752"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12" name="Picture 11">
            <a:extLst>
              <a:ext uri="{FF2B5EF4-FFF2-40B4-BE49-F238E27FC236}">
                <a16:creationId xmlns:a16="http://schemas.microsoft.com/office/drawing/2014/main" id="{7A19F034-CA26-4BC1-934A-12E17CDED48A}"/>
              </a:ext>
            </a:extLst>
          </p:cNvPr>
          <p:cNvPicPr>
            <a:picLocks noChangeAspect="1"/>
          </p:cNvPicPr>
          <p:nvPr/>
        </p:nvPicPr>
        <p:blipFill>
          <a:blip r:embed="rId3"/>
          <a:stretch>
            <a:fillRect/>
          </a:stretch>
        </p:blipFill>
        <p:spPr>
          <a:xfrm>
            <a:off x="658589" y="4649766"/>
            <a:ext cx="2833291" cy="1533027"/>
          </a:xfrm>
          <a:prstGeom prst="rect">
            <a:avLst/>
          </a:prstGeom>
        </p:spPr>
      </p:pic>
      <p:pic>
        <p:nvPicPr>
          <p:cNvPr id="7" name="Picture 6">
            <a:extLst>
              <a:ext uri="{FF2B5EF4-FFF2-40B4-BE49-F238E27FC236}">
                <a16:creationId xmlns:a16="http://schemas.microsoft.com/office/drawing/2014/main" id="{A5BF5D23-F96B-4A39-913F-99564D95B9A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21729" y="1916832"/>
            <a:ext cx="3936437" cy="2952328"/>
          </a:xfrm>
          <a:prstGeom prst="rect">
            <a:avLst/>
          </a:prstGeom>
        </p:spPr>
      </p:pic>
    </p:spTree>
    <p:extLst>
      <p:ext uri="{BB962C8B-B14F-4D97-AF65-F5344CB8AC3E}">
        <p14:creationId xmlns:p14="http://schemas.microsoft.com/office/powerpoint/2010/main" val="30220285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3568" y="332656"/>
            <a:ext cx="6347713" cy="1320800"/>
          </a:xfrm>
        </p:spPr>
        <p:txBody>
          <a:bodyPr>
            <a:normAutofit/>
          </a:bodyPr>
          <a:lstStyle/>
          <a:p>
            <a:r>
              <a:rPr lang="en-GB" dirty="0"/>
              <a:t>General Information</a:t>
            </a:r>
            <a:br>
              <a:rPr lang="en-GB" dirty="0"/>
            </a:br>
            <a:endParaRPr lang="en-GB" dirty="0"/>
          </a:p>
        </p:txBody>
      </p:sp>
      <p:sp>
        <p:nvSpPr>
          <p:cNvPr id="4" name="Rectangle 2"/>
          <p:cNvSpPr>
            <a:spLocks noGrp="1" noRot="1" noChangeArrowheads="1"/>
          </p:cNvSpPr>
          <p:nvPr>
            <p:ph idx="1"/>
          </p:nvPr>
        </p:nvSpPr>
        <p:spPr>
          <a:xfrm>
            <a:off x="467544" y="993056"/>
            <a:ext cx="7845329" cy="5697924"/>
          </a:xfrm>
        </p:spPr>
        <p:txBody>
          <a:bodyPr>
            <a:normAutofit fontScale="47500" lnSpcReduction="20000"/>
          </a:bodyPr>
          <a:lstStyle/>
          <a:p>
            <a:pPr algn="just">
              <a:defRPr/>
            </a:pPr>
            <a:endParaRPr lang="en-GB" b="1" dirty="0"/>
          </a:p>
          <a:p>
            <a:pPr algn="just">
              <a:defRPr/>
            </a:pPr>
            <a:r>
              <a:rPr lang="en-GB" sz="3400" dirty="0">
                <a:solidFill>
                  <a:schemeClr val="tx1"/>
                </a:solidFill>
              </a:rPr>
              <a:t>Settling in – Autumn 1 and 2 is all about getting to know our children and settling them into new classes and routines.   </a:t>
            </a:r>
          </a:p>
          <a:p>
            <a:pPr algn="just">
              <a:defRPr/>
            </a:pPr>
            <a:r>
              <a:rPr lang="en-GB" sz="3400" dirty="0">
                <a:solidFill>
                  <a:schemeClr val="tx1"/>
                </a:solidFill>
              </a:rPr>
              <a:t>Children in KS1 are not required to bring in any additional equipment, such as pencil cases. </a:t>
            </a:r>
          </a:p>
          <a:p>
            <a:pPr algn="just">
              <a:defRPr/>
            </a:pPr>
            <a:r>
              <a:rPr lang="en-GB" sz="3400" b="1" dirty="0">
                <a:solidFill>
                  <a:schemeClr val="tx1"/>
                </a:solidFill>
              </a:rPr>
              <a:t>Bookbags</a:t>
            </a:r>
            <a:r>
              <a:rPr lang="en-GB" sz="3400" dirty="0">
                <a:solidFill>
                  <a:schemeClr val="tx1"/>
                </a:solidFill>
              </a:rPr>
              <a:t> - Children </a:t>
            </a:r>
            <a:r>
              <a:rPr lang="en-GB" sz="3400" b="1" dirty="0">
                <a:solidFill>
                  <a:schemeClr val="tx1"/>
                </a:solidFill>
              </a:rPr>
              <a:t>must</a:t>
            </a:r>
            <a:r>
              <a:rPr lang="en-GB" sz="3400" dirty="0">
                <a:solidFill>
                  <a:schemeClr val="tx1"/>
                </a:solidFill>
              </a:rPr>
              <a:t> use the school bookbag in Year R and KS1. Please do not allow your child to bring in a rucksack until Year 3. Space is limited in our cubby holes, and bookbags are the perfect size for home school diaries, reading books, and library books. </a:t>
            </a:r>
          </a:p>
          <a:p>
            <a:pPr algn="just">
              <a:defRPr/>
            </a:pPr>
            <a:r>
              <a:rPr lang="en-GB" sz="3400" b="1" dirty="0">
                <a:solidFill>
                  <a:schemeClr val="tx1"/>
                </a:solidFill>
              </a:rPr>
              <a:t>Healthy snacks </a:t>
            </a:r>
            <a:r>
              <a:rPr lang="en-GB" sz="3400" dirty="0">
                <a:solidFill>
                  <a:schemeClr val="tx1"/>
                </a:solidFill>
              </a:rPr>
              <a:t>- Children in Key Stage 1 participate in the free Fruit and Vegetable Scheme, which is used as their mid-morning snack. If your child is not able to eat certain fruits, an alternative may be brought from home – fruit and vegetables only please. Sweets, crisps and chocolate and cereal bars are not permitted. (We are a nut and pea free school)</a:t>
            </a:r>
          </a:p>
          <a:p>
            <a:pPr algn="just">
              <a:defRPr/>
            </a:pPr>
            <a:r>
              <a:rPr lang="en-GB" sz="3400" b="1" dirty="0">
                <a:solidFill>
                  <a:schemeClr val="tx1"/>
                </a:solidFill>
              </a:rPr>
              <a:t>Milk</a:t>
            </a:r>
            <a:r>
              <a:rPr lang="en-GB" sz="3400" dirty="0">
                <a:solidFill>
                  <a:schemeClr val="tx1"/>
                </a:solidFill>
              </a:rPr>
              <a:t>  - If you would like your child to have milk in school – please contact the school office to join the ‘Cool Milk’ scheme.</a:t>
            </a:r>
          </a:p>
          <a:p>
            <a:pPr algn="just">
              <a:defRPr/>
            </a:pPr>
            <a:r>
              <a:rPr lang="en-GB" sz="3400" b="1" dirty="0">
                <a:solidFill>
                  <a:schemeClr val="tx1"/>
                </a:solidFill>
              </a:rPr>
              <a:t>Belongings</a:t>
            </a:r>
            <a:r>
              <a:rPr lang="en-GB" sz="3400" dirty="0">
                <a:solidFill>
                  <a:schemeClr val="tx1"/>
                </a:solidFill>
              </a:rPr>
              <a:t> – Please ensure that all belongings, such as lunchboxes, water bottles and coats are clearly named and that your children understand it is their responsibility to look after them! (Lost property in the entrance hall)</a:t>
            </a:r>
          </a:p>
          <a:p>
            <a:pPr algn="just">
              <a:defRPr/>
            </a:pPr>
            <a:r>
              <a:rPr lang="en-GB" sz="3400" b="1" dirty="0">
                <a:solidFill>
                  <a:schemeClr val="tx1"/>
                </a:solidFill>
              </a:rPr>
              <a:t>Please do not allow your child to bring in toys from home, unless requested. Keep them safe for home use. </a:t>
            </a:r>
          </a:p>
          <a:p>
            <a:pPr algn="just">
              <a:defRPr/>
            </a:pPr>
            <a:r>
              <a:rPr lang="en-GB" sz="3400" dirty="0">
                <a:solidFill>
                  <a:schemeClr val="tx1"/>
                </a:solidFill>
              </a:rPr>
              <a:t>Year group costs – a letter regarding this has been emailed out</a:t>
            </a:r>
          </a:p>
          <a:p>
            <a:pPr marL="0" indent="0">
              <a:buNone/>
              <a:defRPr/>
            </a:pPr>
            <a:endParaRPr lang="en-GB" dirty="0"/>
          </a:p>
        </p:txBody>
      </p:sp>
    </p:spTree>
    <p:extLst>
      <p:ext uri="{BB962C8B-B14F-4D97-AF65-F5344CB8AC3E}">
        <p14:creationId xmlns:p14="http://schemas.microsoft.com/office/powerpoint/2010/main" val="1628999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98AF35-6394-4556-AA7B-38F7D65E930B}"/>
              </a:ext>
            </a:extLst>
          </p:cNvPr>
          <p:cNvSpPr>
            <a:spLocks noGrp="1"/>
          </p:cNvSpPr>
          <p:nvPr>
            <p:ph type="title"/>
          </p:nvPr>
        </p:nvSpPr>
        <p:spPr/>
        <p:txBody>
          <a:bodyPr/>
          <a:lstStyle/>
          <a:p>
            <a:r>
              <a:rPr lang="en-GB" dirty="0"/>
              <a:t>Maths </a:t>
            </a:r>
          </a:p>
        </p:txBody>
      </p:sp>
      <p:sp>
        <p:nvSpPr>
          <p:cNvPr id="3" name="Content Placeholder 2">
            <a:extLst>
              <a:ext uri="{FF2B5EF4-FFF2-40B4-BE49-F238E27FC236}">
                <a16:creationId xmlns:a16="http://schemas.microsoft.com/office/drawing/2014/main" id="{ABC96FA3-16EC-4226-A0E5-925CEF69608F}"/>
              </a:ext>
            </a:extLst>
          </p:cNvPr>
          <p:cNvSpPr>
            <a:spLocks noGrp="1"/>
          </p:cNvSpPr>
          <p:nvPr>
            <p:ph idx="1"/>
          </p:nvPr>
        </p:nvSpPr>
        <p:spPr>
          <a:xfrm>
            <a:off x="365094" y="1412776"/>
            <a:ext cx="8383370" cy="5142846"/>
          </a:xfrm>
        </p:spPr>
        <p:txBody>
          <a:bodyPr>
            <a:normAutofit/>
          </a:bodyPr>
          <a:lstStyle/>
          <a:p>
            <a:r>
              <a:rPr lang="en-GB" dirty="0">
                <a:solidFill>
                  <a:schemeClr val="tx1"/>
                </a:solidFill>
              </a:rPr>
              <a:t>To begin this academic year, we will follow HIAS planning from Hampshire County Council and we will be reviewing and developing our maths curriculum through a more mastery and practical approach.</a:t>
            </a:r>
          </a:p>
          <a:p>
            <a:pPr>
              <a:buFontTx/>
              <a:buChar char="-"/>
            </a:pPr>
            <a:r>
              <a:rPr lang="en-GB" dirty="0">
                <a:solidFill>
                  <a:schemeClr val="tx1"/>
                </a:solidFill>
              </a:rPr>
              <a:t>We also use </a:t>
            </a:r>
            <a:r>
              <a:rPr lang="en-GB" dirty="0" err="1">
                <a:solidFill>
                  <a:schemeClr val="tx1"/>
                </a:solidFill>
              </a:rPr>
              <a:t>MathSeeds</a:t>
            </a:r>
            <a:r>
              <a:rPr lang="en-GB" dirty="0">
                <a:solidFill>
                  <a:schemeClr val="tx1"/>
                </a:solidFill>
              </a:rPr>
              <a:t> in KS1 to support lessons and some homework activities.</a:t>
            </a:r>
          </a:p>
          <a:p>
            <a:pPr>
              <a:buFontTx/>
              <a:buChar char="-"/>
            </a:pPr>
            <a:r>
              <a:rPr lang="en-GB" dirty="0">
                <a:solidFill>
                  <a:schemeClr val="tx1"/>
                </a:solidFill>
              </a:rPr>
              <a:t>Mathseeds is a guided learning journey.</a:t>
            </a:r>
          </a:p>
          <a:p>
            <a:pPr>
              <a:buFontTx/>
              <a:buChar char="-"/>
            </a:pPr>
            <a:r>
              <a:rPr lang="en-GB" dirty="0">
                <a:solidFill>
                  <a:schemeClr val="tx1"/>
                </a:solidFill>
              </a:rPr>
              <a:t>All children will be given a log in to practice weekly online. There is also a printables library for offline practice. </a:t>
            </a:r>
          </a:p>
          <a:p>
            <a:pPr>
              <a:buFontTx/>
              <a:buChar char="-"/>
            </a:pPr>
            <a:r>
              <a:rPr lang="en-GB" dirty="0">
                <a:solidFill>
                  <a:schemeClr val="tx1"/>
                </a:solidFill>
              </a:rPr>
              <a:t>You should receive information and a guide on how to use this soon.</a:t>
            </a:r>
          </a:p>
          <a:p>
            <a:pPr marL="0" indent="0">
              <a:buNone/>
            </a:pPr>
            <a:endParaRPr lang="en-GB" dirty="0"/>
          </a:p>
          <a:p>
            <a:pPr marL="0" indent="0">
              <a:buNone/>
            </a:pPr>
            <a:r>
              <a:rPr lang="en-GB" b="1" i="1" dirty="0">
                <a:solidFill>
                  <a:schemeClr val="tx1"/>
                </a:solidFill>
              </a:rPr>
              <a:t>‘How can I support at home?’</a:t>
            </a:r>
          </a:p>
          <a:p>
            <a:pPr>
              <a:buFontTx/>
              <a:buChar char="-"/>
            </a:pPr>
            <a:r>
              <a:rPr lang="en-GB" dirty="0">
                <a:solidFill>
                  <a:schemeClr val="tx1"/>
                </a:solidFill>
              </a:rPr>
              <a:t>Play games</a:t>
            </a:r>
          </a:p>
          <a:p>
            <a:pPr>
              <a:buFontTx/>
              <a:buChar char="-"/>
            </a:pPr>
            <a:r>
              <a:rPr lang="en-GB" dirty="0">
                <a:solidFill>
                  <a:schemeClr val="tx1"/>
                </a:solidFill>
              </a:rPr>
              <a:t>Number bond practise</a:t>
            </a:r>
          </a:p>
          <a:p>
            <a:pPr>
              <a:buFontTx/>
              <a:buChar char="-"/>
            </a:pPr>
            <a:r>
              <a:rPr lang="en-GB" dirty="0">
                <a:solidFill>
                  <a:schemeClr val="tx1"/>
                </a:solidFill>
              </a:rPr>
              <a:t>Pattern spotting in Maths all around you</a:t>
            </a:r>
          </a:p>
          <a:p>
            <a:pPr marL="0" indent="0">
              <a:buNone/>
            </a:pPr>
            <a:endParaRPr lang="en-GB" dirty="0">
              <a:solidFill>
                <a:schemeClr val="tx1"/>
              </a:solidFill>
            </a:endParaRPr>
          </a:p>
          <a:p>
            <a:pPr marL="0" indent="0">
              <a:buNone/>
            </a:pPr>
            <a:endParaRPr lang="en-GB" sz="800" dirty="0"/>
          </a:p>
          <a:p>
            <a:pPr marL="0" indent="0">
              <a:buNone/>
            </a:pPr>
            <a:endParaRPr lang="en-GB" sz="800" dirty="0"/>
          </a:p>
          <a:p>
            <a:pPr>
              <a:buFontTx/>
              <a:buChar char="-"/>
            </a:pPr>
            <a:endParaRPr lang="en-GB" sz="800" dirty="0"/>
          </a:p>
          <a:p>
            <a:pPr>
              <a:buFontTx/>
              <a:buChar char="-"/>
            </a:pPr>
            <a:endParaRPr lang="en-GB" sz="800" dirty="0"/>
          </a:p>
          <a:p>
            <a:endParaRPr lang="en-GB" sz="800" dirty="0"/>
          </a:p>
        </p:txBody>
      </p:sp>
      <p:pic>
        <p:nvPicPr>
          <p:cNvPr id="1026" name="Picture 2" descr="Online Math Program for K–3 | Individualized Learning Made Fun! - Mathseeds  Schools Edition">
            <a:extLst>
              <a:ext uri="{FF2B5EF4-FFF2-40B4-BE49-F238E27FC236}">
                <a16:creationId xmlns:a16="http://schemas.microsoft.com/office/drawing/2014/main" id="{CCE58C98-7B7D-4E38-96DD-10337958E1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193675"/>
            <a:ext cx="4229100" cy="10763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26E085DA-98B0-4FA7-8589-4DB4E9442E65}"/>
              </a:ext>
            </a:extLst>
          </p:cNvPr>
          <p:cNvPicPr>
            <a:picLocks noChangeAspect="1"/>
          </p:cNvPicPr>
          <p:nvPr/>
        </p:nvPicPr>
        <p:blipFill>
          <a:blip r:embed="rId4"/>
          <a:stretch>
            <a:fillRect/>
          </a:stretch>
        </p:blipFill>
        <p:spPr>
          <a:xfrm>
            <a:off x="6444208" y="4502195"/>
            <a:ext cx="1930621" cy="2162130"/>
          </a:xfrm>
          <a:prstGeom prst="rect">
            <a:avLst/>
          </a:prstGeom>
        </p:spPr>
      </p:pic>
    </p:spTree>
    <p:extLst>
      <p:ext uri="{BB962C8B-B14F-4D97-AF65-F5344CB8AC3E}">
        <p14:creationId xmlns:p14="http://schemas.microsoft.com/office/powerpoint/2010/main" val="17218197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34C9CE7-8501-4A53-B8C2-E0F82227B28E}"/>
              </a:ext>
            </a:extLst>
          </p:cNvPr>
          <p:cNvPicPr>
            <a:picLocks noChangeAspect="1"/>
          </p:cNvPicPr>
          <p:nvPr/>
        </p:nvPicPr>
        <p:blipFill>
          <a:blip r:embed="rId3"/>
          <a:stretch>
            <a:fillRect/>
          </a:stretch>
        </p:blipFill>
        <p:spPr>
          <a:xfrm>
            <a:off x="852877" y="1552808"/>
            <a:ext cx="7438245" cy="2676692"/>
          </a:xfrm>
          <a:prstGeom prst="rect">
            <a:avLst/>
          </a:prstGeom>
        </p:spPr>
      </p:pic>
      <p:pic>
        <p:nvPicPr>
          <p:cNvPr id="7" name="Picture 6">
            <a:extLst>
              <a:ext uri="{FF2B5EF4-FFF2-40B4-BE49-F238E27FC236}">
                <a16:creationId xmlns:a16="http://schemas.microsoft.com/office/drawing/2014/main" id="{3151A328-A150-4C00-808D-BB8AF1A26CF1}"/>
              </a:ext>
            </a:extLst>
          </p:cNvPr>
          <p:cNvPicPr>
            <a:picLocks noChangeAspect="1"/>
          </p:cNvPicPr>
          <p:nvPr/>
        </p:nvPicPr>
        <p:blipFill>
          <a:blip r:embed="rId4"/>
          <a:stretch>
            <a:fillRect/>
          </a:stretch>
        </p:blipFill>
        <p:spPr>
          <a:xfrm>
            <a:off x="1318000" y="155203"/>
            <a:ext cx="6461458" cy="1181464"/>
          </a:xfrm>
          <a:prstGeom prst="rect">
            <a:avLst/>
          </a:prstGeom>
        </p:spPr>
      </p:pic>
      <p:pic>
        <p:nvPicPr>
          <p:cNvPr id="11" name="Picture 10">
            <a:extLst>
              <a:ext uri="{FF2B5EF4-FFF2-40B4-BE49-F238E27FC236}">
                <a16:creationId xmlns:a16="http://schemas.microsoft.com/office/drawing/2014/main" id="{A7E37B33-54C1-4CCA-9A77-40BD78F2F383}"/>
              </a:ext>
            </a:extLst>
          </p:cNvPr>
          <p:cNvPicPr>
            <a:picLocks noChangeAspect="1"/>
          </p:cNvPicPr>
          <p:nvPr/>
        </p:nvPicPr>
        <p:blipFill>
          <a:blip r:embed="rId5"/>
          <a:stretch>
            <a:fillRect/>
          </a:stretch>
        </p:blipFill>
        <p:spPr>
          <a:xfrm>
            <a:off x="806337" y="4509120"/>
            <a:ext cx="7484785" cy="1924659"/>
          </a:xfrm>
          <a:prstGeom prst="rect">
            <a:avLst/>
          </a:prstGeom>
        </p:spPr>
      </p:pic>
    </p:spTree>
    <p:extLst>
      <p:ext uri="{BB962C8B-B14F-4D97-AF65-F5344CB8AC3E}">
        <p14:creationId xmlns:p14="http://schemas.microsoft.com/office/powerpoint/2010/main" val="19146051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9610" y="1844824"/>
            <a:ext cx="3744416" cy="4770537"/>
          </a:xfrm>
          <a:prstGeom prst="rect">
            <a:avLst/>
          </a:prstGeom>
          <a:noFill/>
        </p:spPr>
        <p:txBody>
          <a:bodyPr wrap="square" rtlCol="0">
            <a:spAutoFit/>
          </a:bodyPr>
          <a:lstStyle/>
          <a:p>
            <a:pPr algn="just"/>
            <a:r>
              <a:rPr lang="en-GB" sz="1600" dirty="0"/>
              <a:t>This is a national phonics check, which takes place in June. Children are tested on a 1-1 basis with their class teacher.</a:t>
            </a:r>
          </a:p>
          <a:p>
            <a:pPr algn="just"/>
            <a:endParaRPr lang="en-GB" sz="1600" dirty="0"/>
          </a:p>
          <a:p>
            <a:pPr algn="just"/>
            <a:r>
              <a:rPr lang="en-GB" sz="1600" dirty="0"/>
              <a:t>During the check they read 40 words, consisting of real and alien words.</a:t>
            </a:r>
          </a:p>
          <a:p>
            <a:pPr algn="just"/>
            <a:endParaRPr lang="en-GB" sz="1600" dirty="0"/>
          </a:p>
          <a:p>
            <a:pPr algn="just"/>
            <a:r>
              <a:rPr lang="en-GB" sz="1600" dirty="0"/>
              <a:t>The test allows them to apply their knowledge of phonics to words, rather than sight word reading. We cannot emphasise enough the importance of regular reading and giving your child the opportunity to succeed. </a:t>
            </a:r>
          </a:p>
          <a:p>
            <a:pPr algn="just"/>
            <a:endParaRPr lang="en-GB" sz="1600" dirty="0"/>
          </a:p>
          <a:p>
            <a:pPr algn="just"/>
            <a:r>
              <a:rPr lang="en-GB" sz="1600" dirty="0"/>
              <a:t>Children who do not pass the Phonics Screening Check in Year 1 will have the opportunity to take it again in Year 2.  </a:t>
            </a:r>
          </a:p>
        </p:txBody>
      </p:sp>
      <p:pic>
        <p:nvPicPr>
          <p:cNvPr id="4" name="Picture 3">
            <a:extLst>
              <a:ext uri="{FF2B5EF4-FFF2-40B4-BE49-F238E27FC236}">
                <a16:creationId xmlns:a16="http://schemas.microsoft.com/office/drawing/2014/main" id="{2029CF3A-AB65-4E47-A1A7-78AEE7BB863D}"/>
              </a:ext>
            </a:extLst>
          </p:cNvPr>
          <p:cNvPicPr>
            <a:picLocks noChangeAspect="1"/>
          </p:cNvPicPr>
          <p:nvPr/>
        </p:nvPicPr>
        <p:blipFill>
          <a:blip r:embed="rId3"/>
          <a:stretch>
            <a:fillRect/>
          </a:stretch>
        </p:blipFill>
        <p:spPr>
          <a:xfrm>
            <a:off x="4365247" y="3396390"/>
            <a:ext cx="2157404" cy="3326838"/>
          </a:xfrm>
          <a:prstGeom prst="rect">
            <a:avLst/>
          </a:prstGeom>
        </p:spPr>
      </p:pic>
      <p:pic>
        <p:nvPicPr>
          <p:cNvPr id="6" name="Picture 5">
            <a:extLst>
              <a:ext uri="{FF2B5EF4-FFF2-40B4-BE49-F238E27FC236}">
                <a16:creationId xmlns:a16="http://schemas.microsoft.com/office/drawing/2014/main" id="{45593564-92E1-4AB6-831B-0606AA0C6B0F}"/>
              </a:ext>
            </a:extLst>
          </p:cNvPr>
          <p:cNvPicPr>
            <a:picLocks noChangeAspect="1"/>
          </p:cNvPicPr>
          <p:nvPr/>
        </p:nvPicPr>
        <p:blipFill>
          <a:blip r:embed="rId4"/>
          <a:stretch>
            <a:fillRect/>
          </a:stretch>
        </p:blipFill>
        <p:spPr>
          <a:xfrm>
            <a:off x="6634601" y="2679359"/>
            <a:ext cx="2081889" cy="3326838"/>
          </a:xfrm>
          <a:prstGeom prst="rect">
            <a:avLst/>
          </a:prstGeom>
        </p:spPr>
      </p:pic>
      <p:pic>
        <p:nvPicPr>
          <p:cNvPr id="8" name="Picture 7">
            <a:extLst>
              <a:ext uri="{FF2B5EF4-FFF2-40B4-BE49-F238E27FC236}">
                <a16:creationId xmlns:a16="http://schemas.microsoft.com/office/drawing/2014/main" id="{7F11D394-6C94-44BF-9691-7705C7AF77BB}"/>
              </a:ext>
            </a:extLst>
          </p:cNvPr>
          <p:cNvPicPr>
            <a:picLocks noChangeAspect="1"/>
          </p:cNvPicPr>
          <p:nvPr/>
        </p:nvPicPr>
        <p:blipFill>
          <a:blip r:embed="rId5"/>
          <a:stretch>
            <a:fillRect/>
          </a:stretch>
        </p:blipFill>
        <p:spPr>
          <a:xfrm>
            <a:off x="4440762" y="597014"/>
            <a:ext cx="2081889" cy="2799376"/>
          </a:xfrm>
          <a:prstGeom prst="rect">
            <a:avLst/>
          </a:prstGeom>
        </p:spPr>
      </p:pic>
      <p:sp>
        <p:nvSpPr>
          <p:cNvPr id="9" name="TextBox 8">
            <a:extLst>
              <a:ext uri="{FF2B5EF4-FFF2-40B4-BE49-F238E27FC236}">
                <a16:creationId xmlns:a16="http://schemas.microsoft.com/office/drawing/2014/main" id="{3B1BEB65-E4DF-45B0-8CA3-8C54117A75B8}"/>
              </a:ext>
            </a:extLst>
          </p:cNvPr>
          <p:cNvSpPr txBox="1"/>
          <p:nvPr/>
        </p:nvSpPr>
        <p:spPr>
          <a:xfrm>
            <a:off x="470554" y="475686"/>
            <a:ext cx="3568426" cy="1200329"/>
          </a:xfrm>
          <a:prstGeom prst="rect">
            <a:avLst/>
          </a:prstGeom>
          <a:noFill/>
        </p:spPr>
        <p:txBody>
          <a:bodyPr wrap="square" rtlCol="0">
            <a:spAutoFit/>
          </a:bodyPr>
          <a:lstStyle/>
          <a:p>
            <a:pPr algn="ctr"/>
            <a:r>
              <a:rPr lang="en-GB" sz="3600" dirty="0">
                <a:solidFill>
                  <a:schemeClr val="tx2">
                    <a:lumMod val="60000"/>
                    <a:lumOff val="40000"/>
                  </a:schemeClr>
                </a:solidFill>
              </a:rPr>
              <a:t>Year 1 Phonics screening check</a:t>
            </a:r>
          </a:p>
        </p:txBody>
      </p:sp>
    </p:spTree>
    <p:extLst>
      <p:ext uri="{BB962C8B-B14F-4D97-AF65-F5344CB8AC3E}">
        <p14:creationId xmlns:p14="http://schemas.microsoft.com/office/powerpoint/2010/main" val="15206278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Phonics</a:t>
            </a:r>
          </a:p>
        </p:txBody>
      </p:sp>
      <p:sp>
        <p:nvSpPr>
          <p:cNvPr id="3" name="Content Placeholder 2"/>
          <p:cNvSpPr>
            <a:spLocks noGrp="1"/>
          </p:cNvSpPr>
          <p:nvPr>
            <p:ph idx="1"/>
          </p:nvPr>
        </p:nvSpPr>
        <p:spPr>
          <a:xfrm>
            <a:off x="609598" y="1268760"/>
            <a:ext cx="6698706" cy="4630770"/>
          </a:xfrm>
        </p:spPr>
        <p:txBody>
          <a:bodyPr>
            <a:normAutofit lnSpcReduction="10000"/>
          </a:bodyPr>
          <a:lstStyle/>
          <a:p>
            <a:pPr algn="just"/>
            <a:r>
              <a:rPr lang="en-GB" sz="1500" b="1" dirty="0"/>
              <a:t>The National Literacy Trust states:</a:t>
            </a:r>
          </a:p>
          <a:p>
            <a:pPr algn="l"/>
            <a:r>
              <a:rPr lang="en-GB" sz="1500" b="0" dirty="0">
                <a:solidFill>
                  <a:srgbClr val="000000"/>
                </a:solidFill>
                <a:effectLst/>
              </a:rPr>
              <a:t>Phonics is a way of teaching children how to read and write. It helps children hear, identify and use different sounds that distinguish one word from another in the English language.</a:t>
            </a:r>
            <a:br>
              <a:rPr lang="en-GB" sz="1500" b="1" dirty="0">
                <a:solidFill>
                  <a:srgbClr val="000000"/>
                </a:solidFill>
                <a:effectLst/>
              </a:rPr>
            </a:br>
            <a:endParaRPr lang="en-GB" sz="1500" b="1" dirty="0">
              <a:solidFill>
                <a:srgbClr val="000000"/>
              </a:solidFill>
              <a:effectLst/>
            </a:endParaRPr>
          </a:p>
          <a:p>
            <a:pPr algn="l"/>
            <a:r>
              <a:rPr lang="en-GB" sz="1500" b="0" dirty="0">
                <a:solidFill>
                  <a:srgbClr val="000000"/>
                </a:solidFill>
                <a:effectLst/>
              </a:rPr>
              <a:t>Written language can be compared to a code, so knowing the sounds of individual letters and how those letters sound when they’re combined will help children decode words as they read. </a:t>
            </a:r>
          </a:p>
          <a:p>
            <a:pPr algn="l"/>
            <a:r>
              <a:rPr lang="en-GB" sz="1500" dirty="0">
                <a:solidFill>
                  <a:srgbClr val="000000"/>
                </a:solidFill>
              </a:rPr>
              <a:t>Children use blending of sounds to decode unfamiliar words. E.g. when a child can sound out/read s, a, t, p they can then build words such as sat, sap, pat, tap etc. </a:t>
            </a:r>
            <a:endParaRPr lang="en-GB" sz="1500" b="0" dirty="0">
              <a:solidFill>
                <a:srgbClr val="000000"/>
              </a:solidFill>
              <a:effectLst/>
            </a:endParaRPr>
          </a:p>
          <a:p>
            <a:pPr lvl="1" algn="just"/>
            <a:endParaRPr lang="en-GB" sz="1500" i="1" dirty="0"/>
          </a:p>
          <a:p>
            <a:pPr algn="just"/>
            <a:r>
              <a:rPr lang="en-GB" sz="1500" dirty="0"/>
              <a:t>We teach phonics for half an hour, 4 times per week using Monster Phonics. This is a systematic synthetic approach to phonics. </a:t>
            </a:r>
          </a:p>
          <a:p>
            <a:pPr algn="just"/>
            <a:r>
              <a:rPr lang="en-GB" sz="1500" dirty="0"/>
              <a:t>You will find the graphemes (the written sound – see glossary) at the front of your child’s Home School diary (EYFS and KS1). This is a useful resource to practise with your child, ticking them off once your child is confident with reading and sounding out each grapheme regularly. </a:t>
            </a:r>
          </a:p>
        </p:txBody>
      </p:sp>
      <p:sp>
        <p:nvSpPr>
          <p:cNvPr id="4" name="Oval 3"/>
          <p:cNvSpPr/>
          <p:nvPr/>
        </p:nvSpPr>
        <p:spPr>
          <a:xfrm>
            <a:off x="179512" y="6421978"/>
            <a:ext cx="216024" cy="184666"/>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73F3FF95-6F4B-4634-BFFB-AAC9A8A76E79}"/>
              </a:ext>
            </a:extLst>
          </p:cNvPr>
          <p:cNvSpPr txBox="1"/>
          <p:nvPr/>
        </p:nvSpPr>
        <p:spPr>
          <a:xfrm>
            <a:off x="609599" y="6098812"/>
            <a:ext cx="7399525" cy="646331"/>
          </a:xfrm>
          <a:prstGeom prst="rect">
            <a:avLst/>
          </a:prstGeom>
          <a:noFill/>
        </p:spPr>
        <p:txBody>
          <a:bodyPr wrap="square">
            <a:spAutoFit/>
          </a:bodyPr>
          <a:lstStyle/>
          <a:p>
            <a:r>
              <a:rPr lang="en-GB" dirty="0">
                <a:hlinkClick r:id="rId3"/>
              </a:rPr>
              <a:t>https://literacytrust.org.uk/information/what-is-literacy/what-phonics/?saved#cookies-form</a:t>
            </a:r>
            <a:r>
              <a:rPr lang="en-GB" dirty="0"/>
              <a:t> </a:t>
            </a:r>
          </a:p>
        </p:txBody>
      </p:sp>
    </p:spTree>
    <p:extLst>
      <p:ext uri="{BB962C8B-B14F-4D97-AF65-F5344CB8AC3E}">
        <p14:creationId xmlns:p14="http://schemas.microsoft.com/office/powerpoint/2010/main" val="21467103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67833" y="1388853"/>
            <a:ext cx="7408333" cy="4104456"/>
          </a:xfrm>
        </p:spPr>
        <p:txBody>
          <a:bodyPr>
            <a:normAutofit fontScale="25000" lnSpcReduction="20000"/>
          </a:bodyPr>
          <a:lstStyle/>
          <a:p>
            <a:pPr algn="just"/>
            <a:r>
              <a:rPr lang="en-GB" sz="8000" dirty="0"/>
              <a:t>At the heart of Monster Phonics is a unique colour-coding system which links letters and sounds to a named monster. This gives powerful new tools to teach phonics, making phonics memorable as well as fun! </a:t>
            </a:r>
          </a:p>
          <a:p>
            <a:pPr algn="just"/>
            <a:r>
              <a:rPr lang="en-GB" sz="8000" dirty="0"/>
              <a:t>Monster Phonics uses a multisensory approach through songs, colour-coding and engaging materials such as magnetic letters, playdough and apps to learn sounds and their written form. These resources can be used both at school and at home.</a:t>
            </a:r>
          </a:p>
          <a:p>
            <a:pPr algn="just"/>
            <a:r>
              <a:rPr lang="en-GB" sz="8000" dirty="0"/>
              <a:t>Monster Phonics consistently colour-codes the written sound in order to identify the sound heard. Monster Phonics focuses on coding the vowel sounds, silent letters and tricky letters. This method helps accelerate progress as the monsters make it a more memorable way to identify sounds when reading and writing… be sure to ask your child which monsters they can find within their reading next time!</a:t>
            </a:r>
          </a:p>
          <a:p>
            <a:pPr algn="just"/>
            <a:r>
              <a:rPr lang="en-GB" sz="8000" dirty="0"/>
              <a:t>Sign up for newsletters and webinars on the Monster Phonics website. </a:t>
            </a:r>
          </a:p>
        </p:txBody>
      </p:sp>
      <p:sp>
        <p:nvSpPr>
          <p:cNvPr id="4" name="Oval 3"/>
          <p:cNvSpPr/>
          <p:nvPr/>
        </p:nvSpPr>
        <p:spPr>
          <a:xfrm>
            <a:off x="179512" y="6506199"/>
            <a:ext cx="216024" cy="18466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Phonics - Brantridge School,">
            <a:extLst>
              <a:ext uri="{FF2B5EF4-FFF2-40B4-BE49-F238E27FC236}">
                <a16:creationId xmlns:a16="http://schemas.microsoft.com/office/drawing/2014/main" id="{AC06CF52-A565-4217-B28D-082C31916B2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599" y="139592"/>
            <a:ext cx="3578464" cy="132080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F584E61-003A-49BF-8F02-E9DC802F6CD7}"/>
              </a:ext>
            </a:extLst>
          </p:cNvPr>
          <p:cNvSpPr txBox="1"/>
          <p:nvPr/>
        </p:nvSpPr>
        <p:spPr>
          <a:xfrm>
            <a:off x="1027727" y="6314637"/>
            <a:ext cx="7088543" cy="369332"/>
          </a:xfrm>
          <a:prstGeom prst="rect">
            <a:avLst/>
          </a:prstGeom>
          <a:noFill/>
        </p:spPr>
        <p:txBody>
          <a:bodyPr wrap="square">
            <a:spAutoFit/>
          </a:bodyPr>
          <a:lstStyle/>
          <a:p>
            <a:r>
              <a:rPr lang="en-GB" dirty="0">
                <a:hlinkClick r:id="rId4"/>
              </a:rPr>
              <a:t>https://www.eventbrite.co.uk/o/monster-phonics-19791043283</a:t>
            </a:r>
            <a:r>
              <a:rPr lang="en-GB" dirty="0"/>
              <a:t> </a:t>
            </a:r>
          </a:p>
        </p:txBody>
      </p:sp>
    </p:spTree>
    <p:extLst>
      <p:ext uri="{BB962C8B-B14F-4D97-AF65-F5344CB8AC3E}">
        <p14:creationId xmlns:p14="http://schemas.microsoft.com/office/powerpoint/2010/main" val="9545007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91772" y="270329"/>
            <a:ext cx="6347713" cy="1320800"/>
          </a:xfrm>
        </p:spPr>
        <p:txBody>
          <a:bodyPr>
            <a:normAutofit fontScale="90000"/>
          </a:bodyPr>
          <a:lstStyle/>
          <a:p>
            <a:r>
              <a:rPr lang="en-GB" dirty="0"/>
              <a:t>Monster Phonics </a:t>
            </a:r>
            <a:br>
              <a:rPr lang="en-GB" dirty="0"/>
            </a:br>
            <a:r>
              <a:rPr lang="en-GB" dirty="0"/>
              <a:t>Meet the Monsters</a:t>
            </a:r>
            <a:br>
              <a:rPr lang="en-GB" dirty="0"/>
            </a:br>
            <a:r>
              <a:rPr lang="en-GB" sz="1800" dirty="0">
                <a:hlinkClick r:id="rId3"/>
              </a:rPr>
              <a:t>https://www.youtube.com/watch?v=B5pWEBNL0zU</a:t>
            </a:r>
            <a:endParaRPr lang="en-GB" sz="1800" dirty="0"/>
          </a:p>
        </p:txBody>
      </p:sp>
      <p:sp>
        <p:nvSpPr>
          <p:cNvPr id="4" name="Oval 3"/>
          <p:cNvSpPr/>
          <p:nvPr/>
        </p:nvSpPr>
        <p:spPr>
          <a:xfrm>
            <a:off x="179512" y="6421978"/>
            <a:ext cx="216024" cy="18466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BBD514FC-9BF3-49ED-B471-251CCCC21F98}"/>
              </a:ext>
            </a:extLst>
          </p:cNvPr>
          <p:cNvPicPr>
            <a:picLocks noChangeAspect="1"/>
          </p:cNvPicPr>
          <p:nvPr/>
        </p:nvPicPr>
        <p:blipFill rotWithShape="1">
          <a:blip r:embed="rId4"/>
          <a:srcRect l="18500" t="19200" r="19288" b="5201"/>
          <a:stretch/>
        </p:blipFill>
        <p:spPr>
          <a:xfrm>
            <a:off x="755576" y="1809794"/>
            <a:ext cx="6966366" cy="4761820"/>
          </a:xfrm>
          <a:prstGeom prst="rect">
            <a:avLst/>
          </a:prstGeom>
        </p:spPr>
      </p:pic>
    </p:spTree>
    <p:extLst>
      <p:ext uri="{BB962C8B-B14F-4D97-AF65-F5344CB8AC3E}">
        <p14:creationId xmlns:p14="http://schemas.microsoft.com/office/powerpoint/2010/main" val="21696551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Phonics glossary</a:t>
            </a:r>
          </a:p>
        </p:txBody>
      </p:sp>
      <p:sp>
        <p:nvSpPr>
          <p:cNvPr id="3" name="Content Placeholder 2"/>
          <p:cNvSpPr>
            <a:spLocks noGrp="1"/>
          </p:cNvSpPr>
          <p:nvPr>
            <p:ph idx="1"/>
          </p:nvPr>
        </p:nvSpPr>
        <p:spPr>
          <a:xfrm>
            <a:off x="287525" y="1844824"/>
            <a:ext cx="8460940" cy="4669487"/>
          </a:xfrm>
        </p:spPr>
        <p:txBody>
          <a:bodyPr>
            <a:normAutofit fontScale="70000" lnSpcReduction="20000"/>
          </a:bodyPr>
          <a:lstStyle/>
          <a:p>
            <a:r>
              <a:rPr lang="en-GB" b="1" dirty="0"/>
              <a:t>Phoneme</a:t>
            </a:r>
            <a:r>
              <a:rPr lang="en-GB" dirty="0"/>
              <a:t> - The smallest unit of sound. There are approximately 44 phonemes in English (it depends on different accents). Phonemes can be put together to make words. </a:t>
            </a:r>
          </a:p>
          <a:p>
            <a:r>
              <a:rPr lang="en-GB" b="1" dirty="0"/>
              <a:t>Grapheme</a:t>
            </a:r>
            <a:r>
              <a:rPr lang="en-GB" dirty="0"/>
              <a:t> - A way of writing down a phoneme. Graphemes can be made up from 1 letter e.g. p, 2 letters e.g. </a:t>
            </a:r>
            <a:r>
              <a:rPr lang="en-GB" dirty="0" err="1"/>
              <a:t>sh</a:t>
            </a:r>
            <a:r>
              <a:rPr lang="en-GB" dirty="0"/>
              <a:t>, 3 letters e.g. </a:t>
            </a:r>
            <a:r>
              <a:rPr lang="en-GB" dirty="0" err="1"/>
              <a:t>tch</a:t>
            </a:r>
            <a:r>
              <a:rPr lang="en-GB" dirty="0"/>
              <a:t> or 4 letters </a:t>
            </a:r>
            <a:r>
              <a:rPr lang="en-GB" dirty="0" err="1"/>
              <a:t>e.g</a:t>
            </a:r>
            <a:r>
              <a:rPr lang="en-GB" dirty="0"/>
              <a:t> </a:t>
            </a:r>
            <a:r>
              <a:rPr lang="en-GB" dirty="0" err="1"/>
              <a:t>ough</a:t>
            </a:r>
            <a:r>
              <a:rPr lang="en-GB" dirty="0"/>
              <a:t>. </a:t>
            </a:r>
          </a:p>
          <a:p>
            <a:r>
              <a:rPr lang="en-GB" b="1" dirty="0"/>
              <a:t>GPC</a:t>
            </a:r>
            <a:r>
              <a:rPr lang="en-GB" dirty="0"/>
              <a:t> - This is short for Grapheme Phoneme Correspondence. Knowing a GPC means being able to match a phoneme (the sound) to a grapheme (the written form) and vice versa. </a:t>
            </a:r>
          </a:p>
          <a:p>
            <a:r>
              <a:rPr lang="en-GB" b="1" dirty="0"/>
              <a:t>Digraph</a:t>
            </a:r>
            <a:r>
              <a:rPr lang="en-GB" dirty="0"/>
              <a:t> - A grapheme containing two letters that makes just one sound (phoneme e.g. </a:t>
            </a:r>
            <a:r>
              <a:rPr lang="en-GB" dirty="0" err="1"/>
              <a:t>ch</a:t>
            </a:r>
            <a:r>
              <a:rPr lang="en-GB" dirty="0"/>
              <a:t>, </a:t>
            </a:r>
            <a:r>
              <a:rPr lang="en-GB" dirty="0" err="1"/>
              <a:t>sh</a:t>
            </a:r>
            <a:r>
              <a:rPr lang="en-GB" dirty="0"/>
              <a:t>, </a:t>
            </a:r>
            <a:r>
              <a:rPr lang="en-GB" dirty="0" err="1"/>
              <a:t>th</a:t>
            </a:r>
            <a:r>
              <a:rPr lang="en-GB" dirty="0"/>
              <a:t>). </a:t>
            </a:r>
          </a:p>
          <a:p>
            <a:r>
              <a:rPr lang="en-GB" b="1" dirty="0"/>
              <a:t>Trigraph</a:t>
            </a:r>
            <a:r>
              <a:rPr lang="en-GB" dirty="0"/>
              <a:t> - A grapheme containing three letters that makes just one sound (phoneme e.g. air, ear, </a:t>
            </a:r>
            <a:r>
              <a:rPr lang="en-GB" dirty="0" err="1"/>
              <a:t>ure</a:t>
            </a:r>
            <a:r>
              <a:rPr lang="en-GB" dirty="0"/>
              <a:t>). </a:t>
            </a:r>
          </a:p>
          <a:p>
            <a:r>
              <a:rPr lang="en-GB" b="1" dirty="0"/>
              <a:t>Oral Blending</a:t>
            </a:r>
            <a:r>
              <a:rPr lang="en-GB" dirty="0"/>
              <a:t> - This involves hearing phonemes and being able to merge them together to make a word. Children need to develop this skill before they will be able to blend written words. </a:t>
            </a:r>
          </a:p>
          <a:p>
            <a:r>
              <a:rPr lang="en-GB" b="1" dirty="0"/>
              <a:t>Blending</a:t>
            </a:r>
            <a:r>
              <a:rPr lang="en-GB" dirty="0"/>
              <a:t>- This involves looking at a written word, looking at each grapheme and using knowledge of GPCs to work out which phoneme each grapheme represents and then merging these phonemes together to make a word. This is the basis of reading. </a:t>
            </a:r>
          </a:p>
          <a:p>
            <a:r>
              <a:rPr lang="en-GB" b="1" dirty="0"/>
              <a:t>Oral Segmenting</a:t>
            </a:r>
            <a:r>
              <a:rPr lang="en-GB" dirty="0"/>
              <a:t> - This is the act hearing a whole word and then splitting it up into the phonemes that make it. Children need to develop this skill before they will be able to segment words to spell them. </a:t>
            </a:r>
          </a:p>
          <a:p>
            <a:r>
              <a:rPr lang="en-GB" b="1" dirty="0"/>
              <a:t>Segmenting</a:t>
            </a:r>
            <a:r>
              <a:rPr lang="en-GB" dirty="0"/>
              <a:t> - This involves hearing a word, splitting it up into the phonemes that make it, using knowledge of GPCs to work out which graphemes represent those phonemes and then writing those graphemes down in the right order. This is the basis of spelling.</a:t>
            </a:r>
          </a:p>
          <a:p>
            <a:r>
              <a:rPr lang="en-GB" b="1" dirty="0"/>
              <a:t>Alien words - </a:t>
            </a:r>
            <a:r>
              <a:rPr lang="en-GB" dirty="0"/>
              <a:t>Alien words are often also called </a:t>
            </a:r>
            <a:r>
              <a:rPr lang="en-GB" b="1" dirty="0"/>
              <a:t>nonsense words or pseudo words</a:t>
            </a:r>
            <a:r>
              <a:rPr lang="en-GB" dirty="0"/>
              <a:t>, and are words made up of sounds a child has already been taught through the DfE scheme.</a:t>
            </a:r>
            <a:endParaRPr lang="en-GB" b="1" dirty="0"/>
          </a:p>
          <a:p>
            <a:endParaRPr lang="en-GB" dirty="0"/>
          </a:p>
        </p:txBody>
      </p:sp>
      <p:sp>
        <p:nvSpPr>
          <p:cNvPr id="4" name="Oval 3"/>
          <p:cNvSpPr/>
          <p:nvPr/>
        </p:nvSpPr>
        <p:spPr>
          <a:xfrm>
            <a:off x="179512" y="6421978"/>
            <a:ext cx="216024" cy="184666"/>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141596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95536" y="188640"/>
            <a:ext cx="7200800" cy="1320800"/>
          </a:xfrm>
        </p:spPr>
        <p:txBody>
          <a:bodyPr>
            <a:normAutofit/>
          </a:bodyPr>
          <a:lstStyle/>
          <a:p>
            <a:r>
              <a:rPr lang="en-GB" dirty="0"/>
              <a:t>Reading</a:t>
            </a:r>
            <a:r>
              <a:rPr lang="en-GB" sz="3200" dirty="0">
                <a:solidFill>
                  <a:srgbClr val="FF6600"/>
                </a:solidFill>
              </a:rPr>
              <a:t> </a:t>
            </a:r>
            <a:r>
              <a:rPr lang="en-GB" sz="3200" i="1" dirty="0">
                <a:solidFill>
                  <a:srgbClr val="FF6600"/>
                </a:solidFill>
              </a:rPr>
              <a:t> </a:t>
            </a:r>
          </a:p>
        </p:txBody>
      </p:sp>
      <p:sp>
        <p:nvSpPr>
          <p:cNvPr id="2" name="Content Placeholder 1"/>
          <p:cNvSpPr>
            <a:spLocks noGrp="1"/>
          </p:cNvSpPr>
          <p:nvPr>
            <p:ph idx="1"/>
          </p:nvPr>
        </p:nvSpPr>
        <p:spPr>
          <a:xfrm>
            <a:off x="162582" y="476672"/>
            <a:ext cx="8585882" cy="3888432"/>
          </a:xfrm>
        </p:spPr>
        <p:txBody>
          <a:bodyPr>
            <a:noAutofit/>
          </a:bodyPr>
          <a:lstStyle/>
          <a:p>
            <a:pPr marL="0" indent="0" algn="just">
              <a:buNone/>
            </a:pPr>
            <a:endParaRPr lang="en-GB" sz="1400" dirty="0">
              <a:solidFill>
                <a:srgbClr val="FF6600"/>
              </a:solidFill>
            </a:endParaRPr>
          </a:p>
          <a:p>
            <a:pPr algn="just"/>
            <a:r>
              <a:rPr lang="en-GB" sz="1600" dirty="0">
                <a:solidFill>
                  <a:schemeClr val="tx1"/>
                </a:solidFill>
              </a:rPr>
              <a:t>When your child joins Year 1, we take the time with them to assess their reading. We begin by asking them to read books on the same level that they were on when they finished Year R. By doing this we are able to determine if they have retained their phonic knowledge or if they need to revisit books they have read before to build their confidence back and fluency before moving them on to the next book band. </a:t>
            </a:r>
          </a:p>
          <a:p>
            <a:pPr algn="just"/>
            <a:r>
              <a:rPr lang="en-GB" sz="1600" dirty="0">
                <a:solidFill>
                  <a:schemeClr val="tx1"/>
                </a:solidFill>
              </a:rPr>
              <a:t>Once a week, your child will have a new Monster Phonics reading book, alongside an additional reading for pleasure book (2 books in total). The day that your child receives a new reading book will depend on which reading group they are in. The Monster Phonics book they are given will focus on a particular sound, whereas the reading for pleasure book is an alternative style of book, which may provide more opportunities for language development and non-fiction reading. </a:t>
            </a:r>
          </a:p>
          <a:p>
            <a:pPr algn="just"/>
            <a:r>
              <a:rPr lang="en-GB" sz="1600" dirty="0">
                <a:solidFill>
                  <a:schemeClr val="tx1"/>
                </a:solidFill>
              </a:rPr>
              <a:t>Please be aware that some book bands within the Monster Phonics scheme can take longer than others to get through as there is a different number of books in each band. Therefore, please do not feel disheartened if your child appears to be on the same level for a long period of time. Also, we assess our children through the Monster Phonics assessment tracker, alongside their reading to give us a better understanding of their reading ability before moving them up levels. Moving children quickly through the book bands or moving them too soon can be counter productive to their reading development. </a:t>
            </a:r>
          </a:p>
          <a:p>
            <a:pPr algn="just"/>
            <a:r>
              <a:rPr lang="en-GB" sz="1600" dirty="0">
                <a:solidFill>
                  <a:schemeClr val="tx1"/>
                </a:solidFill>
              </a:rPr>
              <a:t>Diaries should be in school every day, so they can be stamped/signed if your child reads 1-1 or in a group reading session. However, diaries are not checked by staff every day so please do not send communication to teachers via diaries. Come and see us at the door at pick up if you have any quick discussions or queries regarding their reading.</a:t>
            </a:r>
          </a:p>
        </p:txBody>
      </p:sp>
    </p:spTree>
    <p:extLst>
      <p:ext uri="{BB962C8B-B14F-4D97-AF65-F5344CB8AC3E}">
        <p14:creationId xmlns:p14="http://schemas.microsoft.com/office/powerpoint/2010/main" val="28561780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3528" y="188640"/>
            <a:ext cx="6347713" cy="1320800"/>
          </a:xfrm>
        </p:spPr>
        <p:txBody>
          <a:bodyPr>
            <a:normAutofit/>
          </a:bodyPr>
          <a:lstStyle/>
          <a:p>
            <a:r>
              <a:rPr lang="en-GB" dirty="0"/>
              <a:t>Home School Diary</a:t>
            </a:r>
          </a:p>
        </p:txBody>
      </p:sp>
      <p:sp>
        <p:nvSpPr>
          <p:cNvPr id="2" name="Content Placeholder 1"/>
          <p:cNvSpPr>
            <a:spLocks noGrp="1"/>
          </p:cNvSpPr>
          <p:nvPr>
            <p:ph idx="1"/>
          </p:nvPr>
        </p:nvSpPr>
        <p:spPr>
          <a:xfrm>
            <a:off x="323528" y="1107654"/>
            <a:ext cx="6912768" cy="4642692"/>
          </a:xfrm>
        </p:spPr>
        <p:txBody>
          <a:bodyPr>
            <a:noAutofit/>
          </a:bodyPr>
          <a:lstStyle/>
          <a:p>
            <a:pPr algn="just"/>
            <a:r>
              <a:rPr lang="en-GB" sz="1800" dirty="0"/>
              <a:t>This book is to travel to and from school </a:t>
            </a:r>
            <a:r>
              <a:rPr lang="en-GB" sz="1800" b="1" i="1" dirty="0"/>
              <a:t>every day. </a:t>
            </a:r>
          </a:p>
          <a:p>
            <a:pPr algn="just"/>
            <a:r>
              <a:rPr lang="en-GB" sz="1800" dirty="0"/>
              <a:t>We hope that your child and you as parents find it a useful tool to record your child’s reading achievements. </a:t>
            </a:r>
          </a:p>
          <a:p>
            <a:pPr algn="just"/>
            <a:r>
              <a:rPr lang="en-GB" sz="1800" dirty="0"/>
              <a:t>This book will last for the whole school year and is provided free of charge, however if your child loses their home school book there is a cost of £4.00 to replace it. Please contact the admin office if you need a new diary.</a:t>
            </a:r>
          </a:p>
          <a:p>
            <a:pPr algn="just"/>
            <a:r>
              <a:rPr lang="en-GB" u="sng" dirty="0"/>
              <a:t>C</a:t>
            </a:r>
            <a:r>
              <a:rPr lang="en-GB" sz="1800" u="sng" dirty="0"/>
              <a:t>hildren</a:t>
            </a:r>
            <a:r>
              <a:rPr lang="en-GB" sz="1800" dirty="0"/>
              <a:t> need to read at least 5 times a week at home. You will need to sign to indicate they have done this. </a:t>
            </a:r>
          </a:p>
          <a:p>
            <a:pPr marL="0" indent="0" algn="just">
              <a:buNone/>
            </a:pPr>
            <a:endParaRPr lang="en-GB" sz="1800" dirty="0"/>
          </a:p>
          <a:p>
            <a:pPr algn="just"/>
            <a:endParaRPr lang="en-GB" dirty="0"/>
          </a:p>
          <a:p>
            <a:pPr algn="just"/>
            <a:r>
              <a:rPr lang="en-GB" dirty="0"/>
              <a:t>Reading to your child is still very important, please continue to read bedtime stories and any other opportunities to share a book together. </a:t>
            </a:r>
            <a:endParaRPr lang="en-GB" sz="1800" dirty="0"/>
          </a:p>
          <a:p>
            <a:pPr algn="just"/>
            <a:endParaRPr lang="en-GB" sz="1800" dirty="0"/>
          </a:p>
          <a:p>
            <a:pPr marL="0" indent="0">
              <a:buNone/>
            </a:pPr>
            <a:endParaRPr lang="en-GB" sz="1600" dirty="0"/>
          </a:p>
        </p:txBody>
      </p:sp>
      <p:sp>
        <p:nvSpPr>
          <p:cNvPr id="4" name="Rectangle 3"/>
          <p:cNvSpPr/>
          <p:nvPr/>
        </p:nvSpPr>
        <p:spPr>
          <a:xfrm>
            <a:off x="2771800" y="6415508"/>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4744266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51520" y="201716"/>
            <a:ext cx="6347713" cy="1320800"/>
          </a:xfrm>
        </p:spPr>
        <p:txBody>
          <a:bodyPr/>
          <a:lstStyle/>
          <a:p>
            <a:r>
              <a:rPr lang="en-GB" dirty="0"/>
              <a:t>Spellings </a:t>
            </a:r>
          </a:p>
        </p:txBody>
      </p:sp>
      <p:sp>
        <p:nvSpPr>
          <p:cNvPr id="4" name="Content Placeholder 3"/>
          <p:cNvSpPr>
            <a:spLocks noGrp="1"/>
          </p:cNvSpPr>
          <p:nvPr>
            <p:ph sz="quarter" idx="13"/>
          </p:nvPr>
        </p:nvSpPr>
        <p:spPr>
          <a:xfrm>
            <a:off x="237848" y="850716"/>
            <a:ext cx="5702304" cy="4353664"/>
          </a:xfrm>
        </p:spPr>
        <p:txBody>
          <a:bodyPr>
            <a:noAutofit/>
          </a:bodyPr>
          <a:lstStyle/>
          <a:p>
            <a:r>
              <a:rPr lang="en-GB" sz="1600" dirty="0">
                <a:solidFill>
                  <a:schemeClr val="tx1"/>
                </a:solidFill>
              </a:rPr>
              <a:t>From September, the children in KS1 will be using a programme called ‘Spelling Shed’ to support the children with their spellings.</a:t>
            </a:r>
          </a:p>
          <a:p>
            <a:r>
              <a:rPr lang="en-GB" sz="1600" dirty="0">
                <a:solidFill>
                  <a:schemeClr val="tx1"/>
                </a:solidFill>
              </a:rPr>
              <a:t>This consists of one taught spelling session a week.</a:t>
            </a:r>
          </a:p>
          <a:p>
            <a:r>
              <a:rPr lang="en-GB" sz="1600" dirty="0">
                <a:solidFill>
                  <a:schemeClr val="tx1"/>
                </a:solidFill>
              </a:rPr>
              <a:t>Spelling Shed is full of many interactive games and activities. Spelling Shed's approach to spelling involves the relationship between sounds and written symbols as well as using morphology to help spell through meaning.</a:t>
            </a:r>
          </a:p>
          <a:p>
            <a:r>
              <a:rPr lang="en-GB" sz="1600" dirty="0">
                <a:solidFill>
                  <a:schemeClr val="tx1"/>
                </a:solidFill>
              </a:rPr>
              <a:t>When the children are ready, they will have weekly spellings set alongside their homework, which will then be tested the following week. </a:t>
            </a:r>
          </a:p>
          <a:p>
            <a:r>
              <a:rPr lang="en-GB" sz="1600" dirty="0"/>
              <a:t>On Friday, when we start, the children are set an activity on Spelling Shed to complete at home. They are tested on the words they have been focusing on in school on the following Friday. </a:t>
            </a:r>
          </a:p>
          <a:p>
            <a:r>
              <a:rPr lang="en-GB" sz="1600" dirty="0">
                <a:solidFill>
                  <a:schemeClr val="tx1"/>
                </a:solidFill>
              </a:rPr>
              <a:t>You will also get a paper copy in the diary of the list if you want to reduce screen time and practice another way.</a:t>
            </a:r>
          </a:p>
          <a:p>
            <a:r>
              <a:rPr lang="en-GB" sz="1600" dirty="0">
                <a:solidFill>
                  <a:schemeClr val="tx1"/>
                </a:solidFill>
              </a:rPr>
              <a:t>The spellings can be taken from the first 100 and 200 high frequency words, and also be linked to certain sound patterns. </a:t>
            </a:r>
          </a:p>
        </p:txBody>
      </p:sp>
      <p:pic>
        <p:nvPicPr>
          <p:cNvPr id="8" name="Picture 7">
            <a:extLst>
              <a:ext uri="{FF2B5EF4-FFF2-40B4-BE49-F238E27FC236}">
                <a16:creationId xmlns:a16="http://schemas.microsoft.com/office/drawing/2014/main" id="{EF5EA1B0-E934-43A7-B40E-0655560E4051}"/>
              </a:ext>
            </a:extLst>
          </p:cNvPr>
          <p:cNvPicPr>
            <a:picLocks noChangeAspect="1"/>
          </p:cNvPicPr>
          <p:nvPr/>
        </p:nvPicPr>
        <p:blipFill>
          <a:blip r:embed="rId3"/>
          <a:stretch>
            <a:fillRect/>
          </a:stretch>
        </p:blipFill>
        <p:spPr>
          <a:xfrm>
            <a:off x="5793429" y="1864358"/>
            <a:ext cx="2924362" cy="1224333"/>
          </a:xfrm>
          <a:prstGeom prst="rect">
            <a:avLst/>
          </a:prstGeom>
        </p:spPr>
      </p:pic>
      <p:pic>
        <p:nvPicPr>
          <p:cNvPr id="9" name="Picture 8">
            <a:extLst>
              <a:ext uri="{FF2B5EF4-FFF2-40B4-BE49-F238E27FC236}">
                <a16:creationId xmlns:a16="http://schemas.microsoft.com/office/drawing/2014/main" id="{535F718D-B363-43FB-B4F6-99A045DFE638}"/>
              </a:ext>
            </a:extLst>
          </p:cNvPr>
          <p:cNvPicPr>
            <a:picLocks noChangeAspect="1"/>
          </p:cNvPicPr>
          <p:nvPr/>
        </p:nvPicPr>
        <p:blipFill>
          <a:blip r:embed="rId4"/>
          <a:stretch>
            <a:fillRect/>
          </a:stretch>
        </p:blipFill>
        <p:spPr>
          <a:xfrm>
            <a:off x="5769468" y="201716"/>
            <a:ext cx="2924362" cy="1535290"/>
          </a:xfrm>
          <a:prstGeom prst="rect">
            <a:avLst/>
          </a:prstGeom>
        </p:spPr>
      </p:pic>
    </p:spTree>
    <p:extLst>
      <p:ext uri="{BB962C8B-B14F-4D97-AF65-F5344CB8AC3E}">
        <p14:creationId xmlns:p14="http://schemas.microsoft.com/office/powerpoint/2010/main" val="19454227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95536" y="251356"/>
            <a:ext cx="6347713" cy="832738"/>
          </a:xfrm>
        </p:spPr>
        <p:txBody>
          <a:bodyPr>
            <a:normAutofit/>
          </a:bodyPr>
          <a:lstStyle/>
          <a:p>
            <a:r>
              <a:rPr lang="en-GB" dirty="0"/>
              <a:t>Home Learning Expectations</a:t>
            </a:r>
            <a:endParaRPr lang="en-GB" sz="2800" i="1" dirty="0">
              <a:solidFill>
                <a:srgbClr val="FF6600"/>
              </a:solidFill>
            </a:endParaRPr>
          </a:p>
        </p:txBody>
      </p:sp>
      <p:sp>
        <p:nvSpPr>
          <p:cNvPr id="2" name="Content Placeholder 1"/>
          <p:cNvSpPr>
            <a:spLocks noGrp="1"/>
          </p:cNvSpPr>
          <p:nvPr>
            <p:ph idx="1"/>
          </p:nvPr>
        </p:nvSpPr>
        <p:spPr>
          <a:xfrm>
            <a:off x="179512" y="942513"/>
            <a:ext cx="8568952" cy="5009202"/>
          </a:xfrm>
        </p:spPr>
        <p:txBody>
          <a:bodyPr>
            <a:noAutofit/>
          </a:bodyPr>
          <a:lstStyle/>
          <a:p>
            <a:pPr algn="just"/>
            <a:r>
              <a:rPr lang="en-GB" sz="1600" dirty="0"/>
              <a:t>Our Home Learning Policy can be found on our school website in the ‘Key Information’ section. </a:t>
            </a:r>
          </a:p>
          <a:p>
            <a:pPr algn="just"/>
            <a:r>
              <a:rPr lang="en-GB" sz="1600" dirty="0"/>
              <a:t>We recognise and value the contribution that learning in the home environment can make to our children’s education. All Home Learning is linked to learning done in class. This may consist of activities to consolidate and reinforce what has been learnt in a lesson, or investigation work linked to a topic. </a:t>
            </a:r>
          </a:p>
          <a:p>
            <a:pPr algn="just"/>
            <a:r>
              <a:rPr lang="en-GB" sz="1600" dirty="0"/>
              <a:t>The expectation for this year group is: </a:t>
            </a:r>
            <a:r>
              <a:rPr lang="en-GB" sz="1600" i="1" dirty="0">
                <a:solidFill>
                  <a:srgbClr val="FF0000"/>
                </a:solidFill>
              </a:rPr>
              <a:t>30 minutes </a:t>
            </a:r>
            <a:r>
              <a:rPr lang="en-GB" sz="1600" dirty="0"/>
              <a:t>a week in addition to reading.</a:t>
            </a:r>
          </a:p>
          <a:p>
            <a:pPr algn="just"/>
            <a:r>
              <a:rPr lang="en-GB" sz="1600" dirty="0"/>
              <a:t>Instead of the weekly tasks set, there will be a </a:t>
            </a:r>
            <a:r>
              <a:rPr lang="en-GB" sz="1600" b="1" dirty="0"/>
              <a:t>maximum </a:t>
            </a:r>
            <a:r>
              <a:rPr lang="en-GB" sz="1600" dirty="0"/>
              <a:t>of one home learning project (with at least 2 weeks given to complete) in every year group per half term. These tasks are more research and project based but provide stimulating and relevant open-ended tasks for those children who may manage to complete their set homework very quickly. </a:t>
            </a:r>
          </a:p>
          <a:p>
            <a:pPr algn="just"/>
            <a:r>
              <a:rPr lang="en-GB" sz="1600" dirty="0"/>
              <a:t>Home learning will be </a:t>
            </a:r>
            <a:r>
              <a:rPr lang="en-GB" sz="1600" dirty="0">
                <a:solidFill>
                  <a:srgbClr val="FF0000"/>
                </a:solidFill>
              </a:rPr>
              <a:t>posted on Seesaw on a</a:t>
            </a:r>
            <a:r>
              <a:rPr lang="en-GB" sz="1600" dirty="0"/>
              <a:t> </a:t>
            </a:r>
            <a:r>
              <a:rPr lang="en-GB" sz="1600" dirty="0">
                <a:solidFill>
                  <a:srgbClr val="FF0000"/>
                </a:solidFill>
              </a:rPr>
              <a:t>Friday</a:t>
            </a:r>
            <a:r>
              <a:rPr lang="en-GB" sz="1600" dirty="0"/>
              <a:t>, to be returned </a:t>
            </a:r>
            <a:r>
              <a:rPr lang="en-GB" sz="1600" dirty="0">
                <a:solidFill>
                  <a:srgbClr val="FF0000"/>
                </a:solidFill>
              </a:rPr>
              <a:t>via Seesaw by </a:t>
            </a:r>
            <a:r>
              <a:rPr lang="en-GB" sz="1600" dirty="0"/>
              <a:t>the following Thursday. </a:t>
            </a:r>
          </a:p>
          <a:p>
            <a:pPr algn="just"/>
            <a:r>
              <a:rPr lang="en-GB" sz="1600" dirty="0"/>
              <a:t>We believe that the support of parents and carers is essential for children to make the most of their home learning opportunities. There are many ways in which parents can help their children, for example, by: encouraging and supporting them; playing games with them; practicing times tables, number bonds and telling the time;  practicing the children’s phonic patterns and spellings they receive; listening to children read 5 times per week and providing opportunities for real life experience; talking, shopping, using money, cooking, letter writing </a:t>
            </a:r>
            <a:r>
              <a:rPr lang="en-GB" sz="1600" dirty="0" err="1"/>
              <a:t>etc</a:t>
            </a:r>
            <a:endParaRPr lang="en-GB" sz="1600" dirty="0"/>
          </a:p>
        </p:txBody>
      </p:sp>
    </p:spTree>
    <p:extLst>
      <p:ext uri="{BB962C8B-B14F-4D97-AF65-F5344CB8AC3E}">
        <p14:creationId xmlns:p14="http://schemas.microsoft.com/office/powerpoint/2010/main" val="31157625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141070-cropped-w540-h329-of-1-FFFFFF-seesaw-logo - King's Cross Academ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536" y="0"/>
            <a:ext cx="2090373" cy="12735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843808" y="188640"/>
            <a:ext cx="4032448" cy="830997"/>
          </a:xfrm>
          <a:prstGeom prst="rect">
            <a:avLst/>
          </a:prstGeom>
          <a:noFill/>
        </p:spPr>
        <p:txBody>
          <a:bodyPr wrap="square" rtlCol="0">
            <a:spAutoFit/>
          </a:bodyPr>
          <a:lstStyle/>
          <a:p>
            <a:pPr algn="ctr"/>
            <a:r>
              <a:rPr lang="en-GB" sz="1200" dirty="0"/>
              <a:t>As children move up through the school, they will become more and more proficient at using Seesaw for their Home Learning but also for in-school learning opportunities.</a:t>
            </a:r>
          </a:p>
        </p:txBody>
      </p:sp>
      <p:sp>
        <p:nvSpPr>
          <p:cNvPr id="6" name="TextBox 5"/>
          <p:cNvSpPr txBox="1"/>
          <p:nvPr/>
        </p:nvSpPr>
        <p:spPr>
          <a:xfrm>
            <a:off x="179512" y="1129382"/>
            <a:ext cx="8784976" cy="5047536"/>
          </a:xfrm>
          <a:prstGeom prst="rect">
            <a:avLst/>
          </a:prstGeom>
          <a:noFill/>
        </p:spPr>
        <p:txBody>
          <a:bodyPr wrap="square" rtlCol="0">
            <a:spAutoFit/>
          </a:bodyPr>
          <a:lstStyle/>
          <a:p>
            <a:pPr marL="285750" indent="-285750" algn="just">
              <a:buFont typeface="Arial" panose="020B0604020202020204" pitchFamily="34" charset="0"/>
              <a:buChar char="•"/>
            </a:pPr>
            <a:r>
              <a:rPr lang="en-GB" sz="1600" dirty="0"/>
              <a:t>Year 1 –You will have received a letter outlining the transition from Tapestry onto Seesaw.</a:t>
            </a:r>
          </a:p>
          <a:p>
            <a:pPr algn="just"/>
            <a:endParaRPr lang="en-GB" sz="1600" dirty="0"/>
          </a:p>
          <a:p>
            <a:pPr marL="285750" indent="-285750" algn="just">
              <a:buFont typeface="Arial" panose="020B0604020202020204" pitchFamily="34" charset="0"/>
              <a:buChar char="•"/>
            </a:pPr>
            <a:r>
              <a:rPr lang="en-GB" sz="1600" dirty="0"/>
              <a:t>As children progress into KS2, they will have increased independence when it comes to accessing their Home Learning and the use of Seesaw for home and in class will reflect this in time. </a:t>
            </a:r>
          </a:p>
          <a:p>
            <a:pPr algn="just"/>
            <a:r>
              <a:rPr lang="en-GB" sz="1600" dirty="0"/>
              <a:t> </a:t>
            </a:r>
          </a:p>
          <a:p>
            <a:pPr marL="285750" indent="-285750" algn="just">
              <a:buFont typeface="Arial" panose="020B0604020202020204" pitchFamily="34" charset="0"/>
              <a:buChar char="•"/>
            </a:pPr>
            <a:r>
              <a:rPr lang="en-GB" sz="1600" dirty="0"/>
              <a:t>Seesaw is a really creative way for children to showcase their learning, we would encourage them to make use of these tools as they feel more confident.</a:t>
            </a:r>
          </a:p>
          <a:p>
            <a:pPr marL="285750" indent="-285750" algn="just">
              <a:buFont typeface="Arial" panose="020B0604020202020204" pitchFamily="34" charset="0"/>
              <a:buChar char="•"/>
            </a:pPr>
            <a:endParaRPr lang="en-GB" sz="1600" dirty="0"/>
          </a:p>
          <a:p>
            <a:pPr marL="285750" indent="-285750" algn="just">
              <a:buFont typeface="Arial" panose="020B0604020202020204" pitchFamily="34" charset="0"/>
              <a:buChar char="•"/>
            </a:pPr>
            <a:r>
              <a:rPr lang="en-GB" sz="1600" dirty="0"/>
              <a:t>We encourage you to leave a comment regarding how your child may have done with the home learning. However, please note that Seesaw isn’t for general communications. These could easily be missed as we do not visit the site daily. All communications are to go through the office or catch us at the door at pick up. </a:t>
            </a:r>
          </a:p>
          <a:p>
            <a:pPr marL="285750" indent="-285750" algn="just">
              <a:buFont typeface="Arial" panose="020B0604020202020204" pitchFamily="34" charset="0"/>
              <a:buChar char="•"/>
            </a:pPr>
            <a:endParaRPr lang="en-GB" sz="1600" dirty="0"/>
          </a:p>
          <a:p>
            <a:pPr marL="285750" indent="-285750" algn="just">
              <a:buFont typeface="Arial" panose="020B0604020202020204" pitchFamily="34" charset="0"/>
              <a:buChar char="•"/>
            </a:pPr>
            <a:r>
              <a:rPr lang="en-GB" sz="1600" dirty="0"/>
              <a:t>In addition to their home learning task we may also upload a Monster Phonics E-book for you to practice with your child which will link to the sound or sounds we have been focusing on that week. This may mean that the book is not at your child’s current reading level, so you may need to support them if appropriate or read it to them. </a:t>
            </a:r>
          </a:p>
          <a:p>
            <a:pPr marL="285750" indent="-285750" algn="just">
              <a:buFont typeface="Arial" panose="020B0604020202020204" pitchFamily="34" charset="0"/>
              <a:buChar char="•"/>
            </a:pPr>
            <a:endParaRPr lang="en-GB" sz="1600" dirty="0"/>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31081181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1914" y="258199"/>
            <a:ext cx="6347713" cy="1320800"/>
          </a:xfrm>
        </p:spPr>
        <p:txBody>
          <a:bodyPr>
            <a:normAutofit/>
          </a:bodyPr>
          <a:lstStyle/>
          <a:p>
            <a:pPr algn="ctr"/>
            <a:r>
              <a:rPr lang="en-GB" dirty="0"/>
              <a:t>Some further guidance about Home Learning</a:t>
            </a:r>
            <a:endParaRPr lang="en-GB" i="1" dirty="0"/>
          </a:p>
        </p:txBody>
      </p:sp>
      <p:sp>
        <p:nvSpPr>
          <p:cNvPr id="2" name="Content Placeholder 1"/>
          <p:cNvSpPr>
            <a:spLocks noGrp="1"/>
          </p:cNvSpPr>
          <p:nvPr>
            <p:ph idx="1"/>
          </p:nvPr>
        </p:nvSpPr>
        <p:spPr>
          <a:xfrm>
            <a:off x="144176" y="1340768"/>
            <a:ext cx="8640960" cy="4968552"/>
          </a:xfrm>
        </p:spPr>
        <p:txBody>
          <a:bodyPr>
            <a:normAutofit/>
          </a:bodyPr>
          <a:lstStyle/>
          <a:p>
            <a:pPr algn="just"/>
            <a:endParaRPr lang="en-GB" b="1" dirty="0"/>
          </a:p>
          <a:p>
            <a:pPr algn="just"/>
            <a:r>
              <a:rPr lang="en-GB" b="1" dirty="0"/>
              <a:t>Pupils are expected to complete tasks given in the time allocated.</a:t>
            </a:r>
          </a:p>
          <a:p>
            <a:pPr algn="just"/>
            <a:r>
              <a:rPr lang="en-GB" dirty="0"/>
              <a:t>Staff will provide feedback to each piece of Home Learning. This may be in the written or audio form.</a:t>
            </a:r>
          </a:p>
          <a:p>
            <a:pPr algn="just"/>
            <a:r>
              <a:rPr lang="en-GB" b="1" dirty="0"/>
              <a:t>Children who do not do their homework</a:t>
            </a:r>
            <a:r>
              <a:rPr lang="en-GB" dirty="0"/>
              <a:t>: It is the responsibility of all class teachers to see who has completed the home learning on the day that it is due to be returned. If unforeseen circumstances have arisen and made it impossible for the child to do the home learning set, please notify the class teacher of this.</a:t>
            </a:r>
          </a:p>
          <a:p>
            <a:pPr algn="just"/>
            <a:r>
              <a:rPr lang="en-GB" i="1" dirty="0"/>
              <a:t> If you struggle to complete the home learning on a regular basis please speak to the class teacher to see if there is a way we can support or the class teacher may approach you to see how we can help. </a:t>
            </a:r>
          </a:p>
          <a:p>
            <a:pPr algn="just"/>
            <a:r>
              <a:rPr lang="en-GB" i="1" dirty="0"/>
              <a:t>If homelearning is handed in later than the due date – it may well be that the teacher will not mark it until the following week due to other working commitments. </a:t>
            </a:r>
            <a:endParaRPr lang="en-GB" dirty="0"/>
          </a:p>
          <a:p>
            <a:r>
              <a:rPr lang="en-GB" dirty="0"/>
              <a:t>All of this information can be found in our Home Learning Policy. </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52320" y="5643246"/>
            <a:ext cx="1331640" cy="998730"/>
          </a:xfrm>
          <a:prstGeom prst="rect">
            <a:avLst/>
          </a:prstGeom>
        </p:spPr>
      </p:pic>
    </p:spTree>
    <p:extLst>
      <p:ext uri="{BB962C8B-B14F-4D97-AF65-F5344CB8AC3E}">
        <p14:creationId xmlns:p14="http://schemas.microsoft.com/office/powerpoint/2010/main" val="3942533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51520" y="67944"/>
            <a:ext cx="6347713" cy="1320800"/>
          </a:xfrm>
        </p:spPr>
        <p:txBody>
          <a:bodyPr/>
          <a:lstStyle/>
          <a:p>
            <a:r>
              <a:rPr lang="en-GB" dirty="0"/>
              <a:t>Computing and E-Safety </a:t>
            </a:r>
          </a:p>
        </p:txBody>
      </p:sp>
      <p:sp>
        <p:nvSpPr>
          <p:cNvPr id="2" name="Content Placeholder 1"/>
          <p:cNvSpPr>
            <a:spLocks noGrp="1"/>
          </p:cNvSpPr>
          <p:nvPr>
            <p:ph idx="1"/>
          </p:nvPr>
        </p:nvSpPr>
        <p:spPr>
          <a:xfrm>
            <a:off x="251273" y="1076226"/>
            <a:ext cx="7408333" cy="3671011"/>
          </a:xfrm>
        </p:spPr>
        <p:txBody>
          <a:bodyPr>
            <a:normAutofit/>
          </a:bodyPr>
          <a:lstStyle/>
          <a:p>
            <a:pPr algn="just"/>
            <a:r>
              <a:rPr lang="en-GB" dirty="0"/>
              <a:t>Our Safer Internet Day for our children is  in the Spring term – further details to follow.</a:t>
            </a:r>
          </a:p>
          <a:p>
            <a:pPr algn="just"/>
            <a:r>
              <a:rPr lang="en-GB" dirty="0"/>
              <a:t>E-safety is planned into our curriculum in both Computing and as part of our PSHE learning. </a:t>
            </a:r>
          </a:p>
          <a:p>
            <a:pPr algn="just"/>
            <a:r>
              <a:rPr lang="en-GB" dirty="0"/>
              <a:t>We also have lots of information on e-safety on our website in the Children’s section and will signpost you accordingly.</a:t>
            </a:r>
          </a:p>
          <a:p>
            <a:pPr algn="just"/>
            <a:r>
              <a:rPr lang="en-GB" dirty="0"/>
              <a:t>Our Computing and E-Safety lead (Deputy Headteacher Mrs Holdsworth) is informed of all E-Safety concerns in school and keeps track of emerging patterns. </a:t>
            </a:r>
          </a:p>
          <a:p>
            <a:endParaRPr lang="en-GB" dirty="0"/>
          </a:p>
        </p:txBody>
      </p:sp>
      <p:pic>
        <p:nvPicPr>
          <p:cNvPr id="1026" name="Picture 2" descr="SMART Rules">
            <a:extLst>
              <a:ext uri="{FF2B5EF4-FFF2-40B4-BE49-F238E27FC236}">
                <a16:creationId xmlns:a16="http://schemas.microsoft.com/office/drawing/2014/main" id="{877933F0-683F-4F3A-BB3A-192F309EDED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37188" y="3902282"/>
            <a:ext cx="2799108" cy="260158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D8E3A32A-02CB-4764-B7B0-FD91BBF271A9}"/>
              </a:ext>
            </a:extLst>
          </p:cNvPr>
          <p:cNvPicPr>
            <a:picLocks noChangeAspect="1"/>
          </p:cNvPicPr>
          <p:nvPr/>
        </p:nvPicPr>
        <p:blipFill>
          <a:blip r:embed="rId4"/>
          <a:stretch>
            <a:fillRect/>
          </a:stretch>
        </p:blipFill>
        <p:spPr>
          <a:xfrm>
            <a:off x="1907704" y="4084512"/>
            <a:ext cx="1733550" cy="2419350"/>
          </a:xfrm>
          <a:prstGeom prst="rect">
            <a:avLst/>
          </a:prstGeom>
        </p:spPr>
      </p:pic>
    </p:spTree>
    <p:extLst>
      <p:ext uri="{BB962C8B-B14F-4D97-AF65-F5344CB8AC3E}">
        <p14:creationId xmlns:p14="http://schemas.microsoft.com/office/powerpoint/2010/main" val="34203653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3528" y="150756"/>
            <a:ext cx="6162430" cy="1252728"/>
          </a:xfrm>
        </p:spPr>
        <p:txBody>
          <a:bodyPr>
            <a:normAutofit fontScale="90000"/>
          </a:bodyPr>
          <a:lstStyle/>
          <a:p>
            <a:r>
              <a:rPr lang="en-GB" dirty="0"/>
              <a:t>Continuous and end of year assessment  for our year group </a:t>
            </a:r>
            <a:br>
              <a:rPr lang="en-GB" dirty="0"/>
            </a:br>
            <a:endParaRPr lang="en-GB" dirty="0"/>
          </a:p>
        </p:txBody>
      </p:sp>
      <p:sp>
        <p:nvSpPr>
          <p:cNvPr id="2" name="Content Placeholder 1"/>
          <p:cNvSpPr>
            <a:spLocks noGrp="1"/>
          </p:cNvSpPr>
          <p:nvPr>
            <p:ph idx="1"/>
          </p:nvPr>
        </p:nvSpPr>
        <p:spPr>
          <a:xfrm>
            <a:off x="323529" y="1556792"/>
            <a:ext cx="7200800" cy="4752528"/>
          </a:xfrm>
        </p:spPr>
        <p:txBody>
          <a:bodyPr>
            <a:normAutofit fontScale="25000" lnSpcReduction="20000"/>
          </a:bodyPr>
          <a:lstStyle/>
          <a:p>
            <a:pPr algn="just"/>
            <a:r>
              <a:rPr lang="en-GB" sz="6400" dirty="0"/>
              <a:t>We continually assess our children throughout the day, week, term so that we know we are providing them with a curriculum they can access and rightfully deserve. This is called formative assessment. </a:t>
            </a:r>
          </a:p>
          <a:p>
            <a:pPr algn="just"/>
            <a:r>
              <a:rPr lang="en-GB" sz="6400" dirty="0"/>
              <a:t>We use a system in school to record your children’s progress throughout the year. Our Leadership Team monitor this system regularly to ensure all pupils are adequately challenged and supported. </a:t>
            </a:r>
          </a:p>
          <a:p>
            <a:pPr algn="just"/>
            <a:r>
              <a:rPr lang="en-GB" sz="6400" dirty="0"/>
              <a:t>In addition to this, Pupil Progress Meetings are held where class teachers and the Leadership team meet to discuss how individuals, specific groups or cohorts have been targeted, supported and challenged in the form of various interventions so that all children in our school have the best possible chance of meeting their end of year expectations as set out by the Government. </a:t>
            </a:r>
          </a:p>
          <a:p>
            <a:pPr algn="just"/>
            <a:r>
              <a:rPr lang="en-GB" sz="6400" dirty="0"/>
              <a:t>We report how your child/ren are doing in their ongoing and end of year assessments during our Autumn and Spring Parents’ Meetings and of course in their end of year Achievement Report, which is sent home in July. </a:t>
            </a:r>
          </a:p>
          <a:p>
            <a:pPr algn="just"/>
            <a:r>
              <a:rPr lang="en-GB" sz="6400" dirty="0"/>
              <a:t>Please do contact us if you have any questions of concerns regarding your child’s curriculum progress.</a:t>
            </a:r>
          </a:p>
          <a:p>
            <a:pPr algn="just"/>
            <a:r>
              <a:rPr lang="en-GB" sz="6400" dirty="0"/>
              <a:t>Assessment information is also fed back to our Governing Body, our Local Authority and in the case of some year groups, the Government for statistical analysis.  </a:t>
            </a:r>
          </a:p>
          <a:p>
            <a:endParaRPr lang="en-GB" dirty="0"/>
          </a:p>
        </p:txBody>
      </p:sp>
      <p:sp>
        <p:nvSpPr>
          <p:cNvPr id="4" name="Rectangle 3"/>
          <p:cNvSpPr/>
          <p:nvPr/>
        </p:nvSpPr>
        <p:spPr>
          <a:xfrm>
            <a:off x="2915816" y="6309320"/>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32594906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3600" dirty="0"/>
              <a:t>School Uniform Expectations</a:t>
            </a:r>
            <a:endParaRPr lang="en-GB" sz="3600" i="1" dirty="0"/>
          </a:p>
        </p:txBody>
      </p:sp>
      <p:sp>
        <p:nvSpPr>
          <p:cNvPr id="2" name="Content Placeholder 1"/>
          <p:cNvSpPr>
            <a:spLocks noGrp="1"/>
          </p:cNvSpPr>
          <p:nvPr>
            <p:ph idx="1"/>
          </p:nvPr>
        </p:nvSpPr>
        <p:spPr>
          <a:xfrm>
            <a:off x="323529" y="1412776"/>
            <a:ext cx="7344816" cy="4968552"/>
          </a:xfrm>
        </p:spPr>
        <p:txBody>
          <a:bodyPr>
            <a:normAutofit lnSpcReduction="10000"/>
          </a:bodyPr>
          <a:lstStyle/>
          <a:p>
            <a:pPr algn="just"/>
            <a:r>
              <a:rPr lang="en-GB" dirty="0"/>
              <a:t>We take great pride in our uniform and it is important that all children and parents support us in ensuring that children have the correct uniform at all times. Wearing a school uniform helps to promote unity and team spirit among our pupils.</a:t>
            </a:r>
          </a:p>
          <a:p>
            <a:pPr algn="just"/>
            <a:r>
              <a:rPr lang="en-GB" dirty="0"/>
              <a:t>PLEASE REFER TO OUR RECENTLY REVISED GUIDANCE WHICH CAN BE FOUND ON OUR WEBSITE  </a:t>
            </a:r>
            <a:r>
              <a:rPr lang="en-GB" dirty="0">
                <a:hlinkClick r:id="rId3"/>
              </a:rPr>
              <a:t>https://www.greatbinfields.co.uk/school-uniform/</a:t>
            </a:r>
            <a:endParaRPr lang="en-GB" dirty="0"/>
          </a:p>
          <a:p>
            <a:pPr algn="just"/>
            <a:r>
              <a:rPr lang="en-GB" dirty="0"/>
              <a:t>Children wear a blue logoed school cardigan or sweatshirt (no fleeces inside), white polo shirt</a:t>
            </a:r>
            <a:r>
              <a:rPr lang="en-GB" b="1" dirty="0"/>
              <a:t>*</a:t>
            </a:r>
            <a:r>
              <a:rPr lang="en-GB" dirty="0"/>
              <a:t>, grey skirt or grey trousers for girls, and grey trousers for boys. </a:t>
            </a:r>
          </a:p>
          <a:p>
            <a:pPr algn="just"/>
            <a:r>
              <a:rPr lang="en-GB" dirty="0"/>
              <a:t>In the summer boys can wear grey shorts and girls can wear a dress, either blue/white stripe or gingham.</a:t>
            </a:r>
          </a:p>
          <a:p>
            <a:pPr algn="just"/>
            <a:r>
              <a:rPr lang="en-GB" dirty="0"/>
              <a:t>We ask that sensible, robust, black shoes are worn, and not trainers.</a:t>
            </a:r>
          </a:p>
          <a:p>
            <a:pPr algn="just"/>
            <a:r>
              <a:rPr lang="en-GB" dirty="0"/>
              <a:t>To avoid unnecessary cost, please ensure all uniform is clearly labelled with your child’s name.</a:t>
            </a:r>
          </a:p>
        </p:txBody>
      </p:sp>
      <p:sp>
        <p:nvSpPr>
          <p:cNvPr id="4" name="Rectangle 3"/>
          <p:cNvSpPr/>
          <p:nvPr/>
        </p:nvSpPr>
        <p:spPr>
          <a:xfrm>
            <a:off x="2714921"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33559970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19463" y="417754"/>
            <a:ext cx="6347713" cy="1320800"/>
          </a:xfrm>
        </p:spPr>
        <p:txBody>
          <a:bodyPr>
            <a:normAutofit/>
          </a:bodyPr>
          <a:lstStyle/>
          <a:p>
            <a:r>
              <a:rPr lang="en-GB" sz="4000" dirty="0"/>
              <a:t>Clothing Grants</a:t>
            </a:r>
            <a:br>
              <a:rPr lang="en-GB" dirty="0"/>
            </a:br>
            <a:endParaRPr lang="en-GB" dirty="0"/>
          </a:p>
        </p:txBody>
      </p:sp>
      <p:sp>
        <p:nvSpPr>
          <p:cNvPr id="2" name="Content Placeholder 1"/>
          <p:cNvSpPr>
            <a:spLocks noGrp="1"/>
          </p:cNvSpPr>
          <p:nvPr>
            <p:ph idx="1"/>
          </p:nvPr>
        </p:nvSpPr>
        <p:spPr>
          <a:xfrm>
            <a:off x="287524" y="1340768"/>
            <a:ext cx="7236803" cy="4811761"/>
          </a:xfrm>
        </p:spPr>
        <p:txBody>
          <a:bodyPr>
            <a:noAutofit/>
          </a:bodyPr>
          <a:lstStyle/>
          <a:p>
            <a:pPr algn="just"/>
            <a:r>
              <a:rPr lang="en-GB" dirty="0"/>
              <a:t>If you have difficulty providing your child with essential items of clothing or footwear, a limited amount of financial assistance may be available through Pupil Premium Funding depending on your income. </a:t>
            </a:r>
          </a:p>
          <a:p>
            <a:pPr algn="just"/>
            <a:r>
              <a:rPr lang="en-GB" i="1" dirty="0"/>
              <a:t>We also have lots of second-hand uniform sales throughout the school year. Check out our FOGB page for further information. </a:t>
            </a:r>
          </a:p>
          <a:p>
            <a:pPr algn="just"/>
            <a:r>
              <a:rPr lang="en-GB" dirty="0"/>
              <a:t>Further advice is available from our school office. </a:t>
            </a:r>
          </a:p>
        </p:txBody>
      </p:sp>
      <p:sp>
        <p:nvSpPr>
          <p:cNvPr id="4" name="Rectangle 3"/>
          <p:cNvSpPr/>
          <p:nvPr/>
        </p:nvSpPr>
        <p:spPr>
          <a:xfrm>
            <a:off x="2286000" y="2136339"/>
            <a:ext cx="4572000" cy="369332"/>
          </a:xfrm>
          <a:prstGeom prst="rect">
            <a:avLst/>
          </a:prstGeom>
        </p:spPr>
        <p:txBody>
          <a:bodyPr>
            <a:spAutoFit/>
          </a:bodyPr>
          <a:lstStyle/>
          <a:p>
            <a:r>
              <a:rPr lang="en-GB" dirty="0"/>
              <a:t>	</a:t>
            </a:r>
          </a:p>
        </p:txBody>
      </p:sp>
      <p:sp>
        <p:nvSpPr>
          <p:cNvPr id="5" name="Rectangle 4"/>
          <p:cNvSpPr/>
          <p:nvPr/>
        </p:nvSpPr>
        <p:spPr>
          <a:xfrm>
            <a:off x="2714921" y="6328676"/>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8" name="Picture 7">
            <a:extLst>
              <a:ext uri="{FF2B5EF4-FFF2-40B4-BE49-F238E27FC236}">
                <a16:creationId xmlns:a16="http://schemas.microsoft.com/office/drawing/2014/main" id="{1E89A518-D9D7-4DFF-9845-3F57DA35838C}"/>
              </a:ext>
            </a:extLst>
          </p:cNvPr>
          <p:cNvPicPr>
            <a:picLocks noChangeAspect="1"/>
          </p:cNvPicPr>
          <p:nvPr/>
        </p:nvPicPr>
        <p:blipFill>
          <a:blip r:embed="rId3"/>
          <a:stretch>
            <a:fillRect/>
          </a:stretch>
        </p:blipFill>
        <p:spPr>
          <a:xfrm>
            <a:off x="2714921" y="3717686"/>
            <a:ext cx="3752626" cy="2434843"/>
          </a:xfrm>
          <a:prstGeom prst="rect">
            <a:avLst/>
          </a:prstGeom>
        </p:spPr>
      </p:pic>
    </p:spTree>
    <p:extLst>
      <p:ext uri="{BB962C8B-B14F-4D97-AF65-F5344CB8AC3E}">
        <p14:creationId xmlns:p14="http://schemas.microsoft.com/office/powerpoint/2010/main" val="28329055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00808" y="50443"/>
            <a:ext cx="8229600" cy="930432"/>
          </a:xfrm>
        </p:spPr>
        <p:txBody>
          <a:bodyPr/>
          <a:lstStyle/>
          <a:p>
            <a:r>
              <a:rPr lang="en-GB" dirty="0"/>
              <a:t>PE Kit Expectations </a:t>
            </a:r>
          </a:p>
        </p:txBody>
      </p:sp>
      <p:sp>
        <p:nvSpPr>
          <p:cNvPr id="2" name="Content Placeholder 1"/>
          <p:cNvSpPr>
            <a:spLocks noGrp="1"/>
          </p:cNvSpPr>
          <p:nvPr>
            <p:ph idx="1"/>
          </p:nvPr>
        </p:nvSpPr>
        <p:spPr>
          <a:xfrm>
            <a:off x="277616" y="692696"/>
            <a:ext cx="7511551" cy="4205950"/>
          </a:xfrm>
        </p:spPr>
        <p:txBody>
          <a:bodyPr>
            <a:normAutofit fontScale="92500" lnSpcReduction="10000"/>
          </a:bodyPr>
          <a:lstStyle/>
          <a:p>
            <a:pPr marL="0" indent="0">
              <a:buNone/>
            </a:pPr>
            <a:r>
              <a:rPr lang="en-GB" dirty="0">
                <a:solidFill>
                  <a:schemeClr val="tx1"/>
                </a:solidFill>
              </a:rPr>
              <a:t>All children need to come into school wearing a complete P.E. kit on their PE days (Mondays and Fridays). Your child needs: </a:t>
            </a:r>
          </a:p>
          <a:p>
            <a:r>
              <a:rPr lang="en-GB" dirty="0">
                <a:solidFill>
                  <a:schemeClr val="tx1"/>
                </a:solidFill>
              </a:rPr>
              <a:t>To remove earrings before they come into school. If hair is long, it needs to be tied up. If earrings are worn, your child will need to use cover tape or take them out. Stud earrings only. </a:t>
            </a:r>
          </a:p>
          <a:p>
            <a:r>
              <a:rPr lang="en-GB" dirty="0">
                <a:solidFill>
                  <a:schemeClr val="tx1"/>
                </a:solidFill>
              </a:rPr>
              <a:t>To wear plain blue or black shorts underneath jogging bottoms/leggings for indoor PE. Children </a:t>
            </a:r>
            <a:r>
              <a:rPr lang="en-GB" u="sng" dirty="0">
                <a:solidFill>
                  <a:schemeClr val="tx1"/>
                </a:solidFill>
              </a:rPr>
              <a:t>must</a:t>
            </a:r>
            <a:r>
              <a:rPr lang="en-GB" dirty="0">
                <a:solidFill>
                  <a:schemeClr val="tx1"/>
                </a:solidFill>
              </a:rPr>
              <a:t> have shorts on for health and safety reasons, particularly when using equipment in the hall. </a:t>
            </a:r>
          </a:p>
          <a:p>
            <a:r>
              <a:rPr lang="en-GB" dirty="0">
                <a:solidFill>
                  <a:schemeClr val="tx1"/>
                </a:solidFill>
              </a:rPr>
              <a:t>Coloured t-shirts to represent their house team (available from FOGB PTA)</a:t>
            </a:r>
          </a:p>
          <a:p>
            <a:r>
              <a:rPr lang="en-GB" dirty="0">
                <a:solidFill>
                  <a:schemeClr val="tx1"/>
                </a:solidFill>
              </a:rPr>
              <a:t>To wear sensible trainers for the whole day</a:t>
            </a:r>
          </a:p>
          <a:p>
            <a:r>
              <a:rPr lang="en-GB" dirty="0">
                <a:solidFill>
                  <a:schemeClr val="tx1"/>
                </a:solidFill>
              </a:rPr>
              <a:t>Everything should still be clearly named.</a:t>
            </a:r>
          </a:p>
          <a:p>
            <a:r>
              <a:rPr lang="en-GB" dirty="0">
                <a:solidFill>
                  <a:schemeClr val="tx1"/>
                </a:solidFill>
              </a:rPr>
              <a:t>It is your family’s responsibility to ensure they wear their kit in school on the right days as PE is a statutory part of our curriculum.</a:t>
            </a:r>
          </a:p>
          <a:p>
            <a:endParaRPr lang="en-GB" dirty="0"/>
          </a:p>
        </p:txBody>
      </p:sp>
      <p:pic>
        <p:nvPicPr>
          <p:cNvPr id="7" name="Picture 6"/>
          <p:cNvPicPr>
            <a:picLocks noChangeAspect="1"/>
          </p:cNvPicPr>
          <p:nvPr/>
        </p:nvPicPr>
        <p:blipFill>
          <a:blip r:embed="rId3"/>
          <a:stretch>
            <a:fillRect/>
          </a:stretch>
        </p:blipFill>
        <p:spPr>
          <a:xfrm>
            <a:off x="2771801" y="4833046"/>
            <a:ext cx="2736304" cy="1794036"/>
          </a:xfrm>
          <a:prstGeom prst="rect">
            <a:avLst/>
          </a:prstGeom>
        </p:spPr>
      </p:pic>
    </p:spTree>
    <p:extLst>
      <p:ext uri="{BB962C8B-B14F-4D97-AF65-F5344CB8AC3E}">
        <p14:creationId xmlns:p14="http://schemas.microsoft.com/office/powerpoint/2010/main" val="24998391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92593"/>
            <a:ext cx="6347713" cy="1320800"/>
          </a:xfrm>
        </p:spPr>
        <p:txBody>
          <a:bodyPr/>
          <a:lstStyle/>
          <a:p>
            <a:r>
              <a:rPr lang="en-GB" dirty="0"/>
              <a:t>Our relational approach</a:t>
            </a:r>
          </a:p>
        </p:txBody>
      </p:sp>
      <p:sp>
        <p:nvSpPr>
          <p:cNvPr id="9" name="Content Placeholder 8"/>
          <p:cNvSpPr>
            <a:spLocks noGrp="1"/>
          </p:cNvSpPr>
          <p:nvPr>
            <p:ph sz="quarter" idx="14"/>
          </p:nvPr>
        </p:nvSpPr>
        <p:spPr>
          <a:xfrm>
            <a:off x="3851920" y="3668951"/>
            <a:ext cx="4410981" cy="3638144"/>
          </a:xfrm>
        </p:spPr>
        <p:txBody>
          <a:bodyPr>
            <a:normAutofit/>
          </a:bodyPr>
          <a:lstStyle/>
          <a:p>
            <a:pPr algn="just"/>
            <a:r>
              <a:rPr lang="en-GB" dirty="0"/>
              <a:t>We are firm believers of connection before correction</a:t>
            </a:r>
          </a:p>
          <a:p>
            <a:pPr algn="just"/>
            <a:r>
              <a:rPr lang="en-GB" dirty="0"/>
              <a:t>We place relationships at the heart of all we do</a:t>
            </a:r>
          </a:p>
          <a:p>
            <a:pPr algn="just"/>
            <a:r>
              <a:rPr lang="en-GB" dirty="0"/>
              <a:t>We are proud to be an accredited Gold level ATA (Attachment and Trauma Aware) School.</a:t>
            </a:r>
          </a:p>
          <a:p>
            <a:pPr algn="just"/>
            <a:r>
              <a:rPr lang="en-GB" dirty="0"/>
              <a:t>We move through a system of: verbal warning, RP (reflection points), RF (reflection form).</a:t>
            </a:r>
          </a:p>
        </p:txBody>
      </p:sp>
      <p:pic>
        <p:nvPicPr>
          <p:cNvPr id="4" name="Picture 3">
            <a:extLst>
              <a:ext uri="{FF2B5EF4-FFF2-40B4-BE49-F238E27FC236}">
                <a16:creationId xmlns:a16="http://schemas.microsoft.com/office/drawing/2014/main" id="{66CF3FAF-DF21-4810-B7C0-CAA28B2E3122}"/>
              </a:ext>
            </a:extLst>
          </p:cNvPr>
          <p:cNvPicPr>
            <a:picLocks noChangeAspect="1"/>
          </p:cNvPicPr>
          <p:nvPr/>
        </p:nvPicPr>
        <p:blipFill rotWithShape="1">
          <a:blip r:embed="rId3"/>
          <a:srcRect b="14892"/>
          <a:stretch/>
        </p:blipFill>
        <p:spPr>
          <a:xfrm>
            <a:off x="0" y="752993"/>
            <a:ext cx="4896544" cy="2915958"/>
          </a:xfrm>
          <a:prstGeom prst="rect">
            <a:avLst/>
          </a:prstGeom>
        </p:spPr>
      </p:pic>
      <p:pic>
        <p:nvPicPr>
          <p:cNvPr id="1026" name="Picture 2" descr="Nicole Pates | Paediatric Physio | 💕𝗔𝗶𝗺 𝘁𝗼 𝗰𝗼𝗻𝗻𝗲𝗰𝘁, 𝗻𝗼𝘁  𝗰𝗼𝗿𝗿𝗲𝗰𝘁💕 There is loads and loads of advice from wonderful OTs and  PTs on social media about &quot;how to&quot; facilitate... | Instagram">
            <a:extLst>
              <a:ext uri="{FF2B5EF4-FFF2-40B4-BE49-F238E27FC236}">
                <a16:creationId xmlns:a16="http://schemas.microsoft.com/office/drawing/2014/main" id="{82CAD533-CB1B-4BFF-A9D5-D27A5A90CA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48064" y="191157"/>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35303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577487-140D-4886-952C-E8DD2B72CC68}"/>
              </a:ext>
            </a:extLst>
          </p:cNvPr>
          <p:cNvSpPr>
            <a:spLocks noGrp="1"/>
          </p:cNvSpPr>
          <p:nvPr>
            <p:ph type="title"/>
          </p:nvPr>
        </p:nvSpPr>
        <p:spPr/>
        <p:txBody>
          <a:bodyPr>
            <a:noAutofit/>
          </a:bodyPr>
          <a:lstStyle/>
          <a:p>
            <a:pPr algn="just"/>
            <a:r>
              <a:rPr lang="en-GB" sz="1800" dirty="0">
                <a:solidFill>
                  <a:schemeClr val="tx1"/>
                </a:solidFill>
              </a:rPr>
              <a:t>If a child receives a </a:t>
            </a:r>
            <a:r>
              <a:rPr lang="en-GB" sz="1800" b="1" i="1" dirty="0">
                <a:solidFill>
                  <a:schemeClr val="tx1"/>
                </a:solidFill>
              </a:rPr>
              <a:t>reflection form</a:t>
            </a:r>
            <a:r>
              <a:rPr lang="en-GB" sz="1800" dirty="0">
                <a:solidFill>
                  <a:schemeClr val="tx1"/>
                </a:solidFill>
              </a:rPr>
              <a:t>, this is usually completed by a member of the Senior Leadership Team (Miss Dillon – HT or Mrs Holdsworth – DHT/Behaviour Lead) or the SENDCO (Miss Khan). We encourage the child to reflect on their choices and think about how they could have handled it differently. We link this to our zones of regulation and we consider ‘natural consequences’ to ‘repair damage’.</a:t>
            </a:r>
            <a:br>
              <a:rPr lang="en-GB" sz="1800" dirty="0">
                <a:solidFill>
                  <a:schemeClr val="tx1"/>
                </a:solidFill>
              </a:rPr>
            </a:br>
            <a:br>
              <a:rPr lang="en-GB" sz="1800" dirty="0">
                <a:solidFill>
                  <a:schemeClr val="tx1"/>
                </a:solidFill>
              </a:rPr>
            </a:br>
            <a:r>
              <a:rPr lang="en-GB" sz="1800" dirty="0">
                <a:solidFill>
                  <a:schemeClr val="tx1"/>
                </a:solidFill>
              </a:rPr>
              <a:t>Parents/carers are notified by the Admin team via e-mail if their child is bringing a reflection form home with them. This is to keep you informed about the events of the day. Please sign to acknowledge receipt of it. There is also the option to speak to someone further about the incident, if necessary.</a:t>
            </a:r>
            <a:br>
              <a:rPr lang="en-GB" sz="1800" dirty="0">
                <a:solidFill>
                  <a:schemeClr val="tx1"/>
                </a:solidFill>
              </a:rPr>
            </a:br>
            <a:br>
              <a:rPr lang="en-GB" sz="1800" dirty="0">
                <a:solidFill>
                  <a:schemeClr val="tx1"/>
                </a:solidFill>
              </a:rPr>
            </a:br>
            <a:r>
              <a:rPr lang="en-GB" sz="1800" dirty="0">
                <a:solidFill>
                  <a:schemeClr val="tx1"/>
                </a:solidFill>
              </a:rPr>
              <a:t>We adopt a model of ‘</a:t>
            </a:r>
            <a:r>
              <a:rPr lang="en-GB" sz="1800" b="1" i="1" dirty="0">
                <a:solidFill>
                  <a:schemeClr val="tx1"/>
                </a:solidFill>
              </a:rPr>
              <a:t>restorative justice</a:t>
            </a:r>
            <a:r>
              <a:rPr lang="en-GB" sz="1800" dirty="0">
                <a:solidFill>
                  <a:schemeClr val="tx1"/>
                </a:solidFill>
              </a:rPr>
              <a:t>’ between pupils where appropriate and ask them to consider each other’s viewpoints.</a:t>
            </a:r>
            <a:br>
              <a:rPr lang="en-GB" sz="1800" dirty="0">
                <a:solidFill>
                  <a:schemeClr val="tx1"/>
                </a:solidFill>
              </a:rPr>
            </a:br>
            <a:br>
              <a:rPr lang="en-GB" sz="1800" dirty="0">
                <a:solidFill>
                  <a:schemeClr val="tx1"/>
                </a:solidFill>
              </a:rPr>
            </a:br>
            <a:br>
              <a:rPr lang="en-GB" sz="1800" dirty="0">
                <a:solidFill>
                  <a:schemeClr val="tx1"/>
                </a:solidFill>
              </a:rPr>
            </a:br>
            <a:br>
              <a:rPr lang="en-GB" sz="1800" dirty="0">
                <a:solidFill>
                  <a:schemeClr val="tx1"/>
                </a:solidFill>
              </a:rPr>
            </a:br>
            <a:endParaRPr lang="en-GB" sz="1800" dirty="0">
              <a:solidFill>
                <a:schemeClr val="tx1"/>
              </a:solidFill>
            </a:endParaRPr>
          </a:p>
        </p:txBody>
      </p:sp>
    </p:spTree>
    <p:extLst>
      <p:ext uri="{BB962C8B-B14F-4D97-AF65-F5344CB8AC3E}">
        <p14:creationId xmlns:p14="http://schemas.microsoft.com/office/powerpoint/2010/main" val="33333193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3E7E39-345D-4937-8DB2-06ACD0CAF0F6}"/>
              </a:ext>
            </a:extLst>
          </p:cNvPr>
          <p:cNvSpPr>
            <a:spLocks noGrp="1"/>
          </p:cNvSpPr>
          <p:nvPr>
            <p:ph type="ctrTitle"/>
          </p:nvPr>
        </p:nvSpPr>
        <p:spPr>
          <a:xfrm>
            <a:off x="971600" y="-441875"/>
            <a:ext cx="5443186" cy="1269906"/>
          </a:xfrm>
        </p:spPr>
        <p:txBody>
          <a:bodyPr/>
          <a:lstStyle/>
          <a:p>
            <a:r>
              <a:rPr lang="en-GB" sz="3600" dirty="0"/>
              <a:t>Zones of Regulation</a:t>
            </a:r>
          </a:p>
        </p:txBody>
      </p:sp>
      <p:sp>
        <p:nvSpPr>
          <p:cNvPr id="3" name="Subtitle 2">
            <a:extLst>
              <a:ext uri="{FF2B5EF4-FFF2-40B4-BE49-F238E27FC236}">
                <a16:creationId xmlns:a16="http://schemas.microsoft.com/office/drawing/2014/main" id="{3C7220E0-35DE-4F00-940D-F97509AEC848}"/>
              </a:ext>
            </a:extLst>
          </p:cNvPr>
          <p:cNvSpPr>
            <a:spLocks noGrp="1"/>
          </p:cNvSpPr>
          <p:nvPr>
            <p:ph type="subTitle" idx="1"/>
          </p:nvPr>
        </p:nvSpPr>
        <p:spPr>
          <a:xfrm>
            <a:off x="251520" y="4365104"/>
            <a:ext cx="8280920" cy="1826438"/>
          </a:xfrm>
        </p:spPr>
        <p:txBody>
          <a:bodyPr>
            <a:noAutofit/>
          </a:bodyPr>
          <a:lstStyle/>
          <a:p>
            <a:pPr algn="just"/>
            <a:r>
              <a:rPr lang="en-GB" sz="1600" dirty="0">
                <a:solidFill>
                  <a:schemeClr val="tx1"/>
                </a:solidFill>
              </a:rPr>
              <a:t>Our Behaviour Code is underpinned by Zones of regulation. This helps enable the children to label their emotions, how their bodies may have been feeling and possible reasons for why they may have felt this way. </a:t>
            </a:r>
          </a:p>
          <a:p>
            <a:pPr algn="just"/>
            <a:r>
              <a:rPr lang="en-GB" sz="1600" dirty="0">
                <a:solidFill>
                  <a:schemeClr val="tx1"/>
                </a:solidFill>
              </a:rPr>
              <a:t>We also encourage the children to reflect on their behaviour choices and think about how they could have acted differently. We refer to the restoration process as ‘repairing damage’ and this may be in the form of an apology to someone, picking something up from the floor or mending something which has become broken as a result of their actions. </a:t>
            </a:r>
          </a:p>
        </p:txBody>
      </p:sp>
      <p:pic>
        <p:nvPicPr>
          <p:cNvPr id="5" name="Picture 4">
            <a:extLst>
              <a:ext uri="{FF2B5EF4-FFF2-40B4-BE49-F238E27FC236}">
                <a16:creationId xmlns:a16="http://schemas.microsoft.com/office/drawing/2014/main" id="{F1ABB7DE-5752-47D7-AAA3-9F1D1A332324}"/>
              </a:ext>
            </a:extLst>
          </p:cNvPr>
          <p:cNvPicPr>
            <a:picLocks noChangeAspect="1"/>
          </p:cNvPicPr>
          <p:nvPr/>
        </p:nvPicPr>
        <p:blipFill>
          <a:blip r:embed="rId3"/>
          <a:stretch>
            <a:fillRect/>
          </a:stretch>
        </p:blipFill>
        <p:spPr>
          <a:xfrm>
            <a:off x="236494" y="938525"/>
            <a:ext cx="4242862" cy="2939332"/>
          </a:xfrm>
          <a:prstGeom prst="rect">
            <a:avLst/>
          </a:prstGeom>
        </p:spPr>
      </p:pic>
      <p:pic>
        <p:nvPicPr>
          <p:cNvPr id="2050" name="Picture 2" descr="Ifield School - ZONES of Regulation">
            <a:extLst>
              <a:ext uri="{FF2B5EF4-FFF2-40B4-BE49-F238E27FC236}">
                <a16:creationId xmlns:a16="http://schemas.microsoft.com/office/drawing/2014/main" id="{B411D0B3-B884-49C1-AF13-C787A28A4D7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016" y="1153347"/>
            <a:ext cx="4090555" cy="3101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55554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4" y="234388"/>
            <a:ext cx="6984776" cy="1252728"/>
          </a:xfrm>
        </p:spPr>
        <p:txBody>
          <a:bodyPr>
            <a:normAutofit fontScale="90000"/>
          </a:bodyPr>
          <a:lstStyle/>
          <a:p>
            <a:pPr algn="ctr"/>
            <a:r>
              <a:rPr lang="en-GB" dirty="0"/>
              <a:t>Rewards at GBP for fulfilling responsibilities and for trying to be the very best version of themselves</a:t>
            </a:r>
          </a:p>
        </p:txBody>
      </p:sp>
      <p:sp>
        <p:nvSpPr>
          <p:cNvPr id="2" name="Content Placeholder 1"/>
          <p:cNvSpPr>
            <a:spLocks noGrp="1"/>
          </p:cNvSpPr>
          <p:nvPr>
            <p:ph idx="1"/>
          </p:nvPr>
        </p:nvSpPr>
        <p:spPr>
          <a:xfrm>
            <a:off x="179512" y="2060848"/>
            <a:ext cx="7408333" cy="4104456"/>
          </a:xfrm>
        </p:spPr>
        <p:txBody>
          <a:bodyPr>
            <a:normAutofit/>
          </a:bodyPr>
          <a:lstStyle/>
          <a:p>
            <a:pPr>
              <a:defRPr/>
            </a:pPr>
            <a:r>
              <a:rPr lang="en-GB" sz="1600" dirty="0"/>
              <a:t>Golden Trail Treat – </a:t>
            </a:r>
            <a:r>
              <a:rPr lang="en-GB" sz="1600" i="1" dirty="0"/>
              <a:t>whole class team effort – once completed they vote for a safe trail treat, e.g. in class biscuit decorating, craft, pebble painting, etc.</a:t>
            </a:r>
          </a:p>
          <a:p>
            <a:pPr>
              <a:defRPr/>
            </a:pPr>
            <a:r>
              <a:rPr lang="en-GB" sz="1600" dirty="0"/>
              <a:t>Pupil of the Week – </a:t>
            </a:r>
            <a:r>
              <a:rPr lang="en-GB" sz="1600" i="1" dirty="0"/>
              <a:t>awarded to 1 child  from each class, each week during Friday’s celebration assembly.</a:t>
            </a:r>
          </a:p>
          <a:p>
            <a:pPr>
              <a:defRPr/>
            </a:pPr>
            <a:r>
              <a:rPr lang="en-GB" sz="1600" dirty="0"/>
              <a:t>Home Notes from Miss Dillon (HT) or Mrs Holdsworth (DHT) </a:t>
            </a:r>
            <a:r>
              <a:rPr lang="en-GB" sz="1600" i="1" dirty="0"/>
              <a:t>– awarded for exceptional effort.</a:t>
            </a:r>
          </a:p>
          <a:p>
            <a:pPr>
              <a:defRPr/>
            </a:pPr>
            <a:r>
              <a:rPr lang="en-GB" sz="1600" dirty="0"/>
              <a:t>Values certificates and rainbow pin badges – </a:t>
            </a:r>
            <a:r>
              <a:rPr lang="en-GB" sz="1600" i="1" dirty="0"/>
              <a:t>for following the school’s values.</a:t>
            </a:r>
          </a:p>
          <a:p>
            <a:pPr>
              <a:defRPr/>
            </a:pPr>
            <a:r>
              <a:rPr lang="en-GB" sz="1600" dirty="0"/>
              <a:t>House points &amp; House point reward time for the winning house each half term.  </a:t>
            </a:r>
            <a:r>
              <a:rPr lang="en-GB" sz="1600" i="1" dirty="0"/>
              <a:t>Children stay in the same team throughout their time at our school. They collect house points for following the school’s values and Behaviour Code throughout the school day, including playtimes.</a:t>
            </a:r>
          </a:p>
          <a:p>
            <a:pPr>
              <a:defRPr/>
            </a:pPr>
            <a:endParaRPr lang="en-GB" dirty="0"/>
          </a:p>
          <a:p>
            <a:pPr>
              <a:defRPr/>
            </a:pPr>
            <a:endParaRPr lang="en-GB" dirty="0"/>
          </a:p>
          <a:p>
            <a:endParaRPr lang="en-GB" dirty="0"/>
          </a:p>
        </p:txBody>
      </p:sp>
      <p:sp>
        <p:nvSpPr>
          <p:cNvPr id="4" name="Rectangle 3"/>
          <p:cNvSpPr/>
          <p:nvPr/>
        </p:nvSpPr>
        <p:spPr>
          <a:xfrm>
            <a:off x="2915816"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16726397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95536" y="188640"/>
            <a:ext cx="6347713" cy="1320800"/>
          </a:xfrm>
        </p:spPr>
        <p:txBody>
          <a:bodyPr>
            <a:normAutofit/>
          </a:bodyPr>
          <a:lstStyle/>
          <a:p>
            <a:r>
              <a:rPr lang="en-GB" dirty="0"/>
              <a:t>Sharing your children’s out of school achievements </a:t>
            </a:r>
          </a:p>
        </p:txBody>
      </p:sp>
      <p:sp>
        <p:nvSpPr>
          <p:cNvPr id="2" name="Content Placeholder 1"/>
          <p:cNvSpPr>
            <a:spLocks noGrp="1"/>
          </p:cNvSpPr>
          <p:nvPr>
            <p:ph idx="1"/>
          </p:nvPr>
        </p:nvSpPr>
        <p:spPr>
          <a:xfrm>
            <a:off x="395536" y="1772816"/>
            <a:ext cx="3530353" cy="3880773"/>
          </a:xfrm>
        </p:spPr>
        <p:txBody>
          <a:bodyPr>
            <a:noAutofit/>
          </a:bodyPr>
          <a:lstStyle/>
          <a:p>
            <a:r>
              <a:rPr lang="en-GB" dirty="0"/>
              <a:t>If your child has accomplished something special out of school, please do encourage them to speak to us and they can share this with their classmates or, if a particularly special moment, the rest of our school during our Friday assemblies.</a:t>
            </a:r>
          </a:p>
          <a:p>
            <a:pPr algn="just"/>
            <a:r>
              <a:rPr lang="en-GB" dirty="0"/>
              <a:t>We regularly have children sharing their sporting/dance achievements, their work for charity etc. and also their musical achievements too. We love seeing our children live out the Great Binfields values.</a:t>
            </a:r>
          </a:p>
          <a:p>
            <a:endParaRPr lang="en-GB" dirty="0"/>
          </a:p>
        </p:txBody>
      </p:sp>
      <p:pic>
        <p:nvPicPr>
          <p:cNvPr id="4" name="Picture 3"/>
          <p:cNvPicPr>
            <a:picLocks noChangeAspect="1"/>
          </p:cNvPicPr>
          <p:nvPr/>
        </p:nvPicPr>
        <p:blipFill>
          <a:blip r:embed="rId3"/>
          <a:stretch>
            <a:fillRect/>
          </a:stretch>
        </p:blipFill>
        <p:spPr>
          <a:xfrm>
            <a:off x="4355976" y="1651192"/>
            <a:ext cx="3672408" cy="5173934"/>
          </a:xfrm>
          <a:prstGeom prst="rect">
            <a:avLst/>
          </a:prstGeom>
        </p:spPr>
      </p:pic>
    </p:spTree>
    <p:extLst>
      <p:ext uri="{BB962C8B-B14F-4D97-AF65-F5344CB8AC3E}">
        <p14:creationId xmlns:p14="http://schemas.microsoft.com/office/powerpoint/2010/main" val="19972300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Safeguarding Responsibilities </a:t>
            </a:r>
          </a:p>
        </p:txBody>
      </p:sp>
      <p:sp>
        <p:nvSpPr>
          <p:cNvPr id="2" name="Content Placeholder 1"/>
          <p:cNvSpPr>
            <a:spLocks noGrp="1"/>
          </p:cNvSpPr>
          <p:nvPr>
            <p:ph idx="1"/>
          </p:nvPr>
        </p:nvSpPr>
        <p:spPr>
          <a:xfrm>
            <a:off x="539552" y="1844824"/>
            <a:ext cx="6984776" cy="4176464"/>
          </a:xfrm>
        </p:spPr>
        <p:txBody>
          <a:bodyPr>
            <a:normAutofit/>
          </a:bodyPr>
          <a:lstStyle/>
          <a:p>
            <a:pPr algn="just"/>
            <a:r>
              <a:rPr lang="en-GB" dirty="0"/>
              <a:t>Everyone in our school community has a responsibility to safeguard our children. </a:t>
            </a:r>
          </a:p>
          <a:p>
            <a:pPr algn="just"/>
            <a:r>
              <a:rPr lang="en-GB" dirty="0"/>
              <a:t>Our school’s DSL(*)s are: Miss Dillon (Lead), Mrs Holdsworth (Deputy Headteacher) and  Miss Khan (SENCo). All of our staff are safeguarding trained. </a:t>
            </a:r>
          </a:p>
          <a:p>
            <a:pPr algn="just"/>
            <a:r>
              <a:rPr lang="en-GB" dirty="0"/>
              <a:t>Please contact school to speak to our DSL or one of our DDSLs if you have any safeguarding concerns. </a:t>
            </a:r>
          </a:p>
          <a:p>
            <a:pPr algn="just"/>
            <a:r>
              <a:rPr lang="en-GB" dirty="0"/>
              <a:t>We have lots of safeguarding information on our school website. </a:t>
            </a:r>
          </a:p>
          <a:p>
            <a:endParaRPr lang="en-GB" dirty="0"/>
          </a:p>
          <a:p>
            <a:pPr marL="0" indent="0">
              <a:buNone/>
            </a:pPr>
            <a:r>
              <a:rPr lang="en-GB" dirty="0"/>
              <a:t>(*) (D)DSL = (Deputy) Designated Safeguarding Lead</a:t>
            </a:r>
          </a:p>
          <a:p>
            <a:endParaRPr lang="en-GB" dirty="0"/>
          </a:p>
        </p:txBody>
      </p:sp>
    </p:spTree>
    <p:extLst>
      <p:ext uri="{BB962C8B-B14F-4D97-AF65-F5344CB8AC3E}">
        <p14:creationId xmlns:p14="http://schemas.microsoft.com/office/powerpoint/2010/main" val="16950114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598" y="692695"/>
            <a:ext cx="6758901" cy="2324585"/>
          </a:xfrm>
        </p:spPr>
        <p:txBody>
          <a:bodyPr/>
          <a:lstStyle/>
          <a:p>
            <a:pPr algn="ctr"/>
            <a:r>
              <a:rPr lang="en-GB" dirty="0"/>
              <a:t> Any questions?</a:t>
            </a:r>
          </a:p>
        </p:txBody>
      </p:sp>
      <p:pic>
        <p:nvPicPr>
          <p:cNvPr id="4102" name="Picture 6" descr="Powerful Questions: Work Smarter with ...">
            <a:extLst>
              <a:ext uri="{FF2B5EF4-FFF2-40B4-BE49-F238E27FC236}">
                <a16:creationId xmlns:a16="http://schemas.microsoft.com/office/drawing/2014/main" id="{0A266A8F-191B-478C-B876-92E8349545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5501" y="1969826"/>
            <a:ext cx="4967808" cy="37417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30199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pPr algn="ctr"/>
            <a:r>
              <a:rPr lang="en-GB" sz="2400" dirty="0"/>
              <a:t>Thank you for attending this meeting – your support is very much appreciated and we look forward to working together with your children.</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9552" y="3302987"/>
            <a:ext cx="4104455" cy="3078341"/>
          </a:xfrm>
          <a:prstGeom prst="rect">
            <a:avLst/>
          </a:prstGeom>
        </p:spPr>
      </p:pic>
      <p:pic>
        <p:nvPicPr>
          <p:cNvPr id="3074" name="Picture 2" descr="Jane D. Hull picture quote: At the end of the day, the most overwhelming  key...">
            <a:extLst>
              <a:ext uri="{FF2B5EF4-FFF2-40B4-BE49-F238E27FC236}">
                <a16:creationId xmlns:a16="http://schemas.microsoft.com/office/drawing/2014/main" id="{9A64BC93-B3BB-4071-893E-F5911722FB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03183" y="1749465"/>
            <a:ext cx="4215627" cy="32637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2013604"/>
      </p:ext>
    </p:extLst>
  </p:cSld>
  <p:clrMapOvr>
    <a:masterClrMapping/>
  </p:clrMapOvr>
</p:sld>
</file>

<file path=ppt/theme/theme1.xml><?xml version="1.0" encoding="utf-8"?>
<a:theme xmlns:a="http://schemas.openxmlformats.org/drawingml/2006/main" name="Face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5874</TotalTime>
  <Words>5840</Words>
  <Application>Microsoft Office PowerPoint</Application>
  <PresentationFormat>On-screen Show (4:3)</PresentationFormat>
  <Paragraphs>386</Paragraphs>
  <Slides>41</Slides>
  <Notes>40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41</vt:i4>
      </vt:variant>
    </vt:vector>
  </HeadingPairs>
  <TitlesOfParts>
    <vt:vector size="45" baseType="lpstr">
      <vt:lpstr>Arial</vt:lpstr>
      <vt:lpstr>Calibri</vt:lpstr>
      <vt:lpstr>Wingdings 3</vt:lpstr>
      <vt:lpstr>Facet</vt:lpstr>
      <vt:lpstr>Expectations for Year 1</vt:lpstr>
      <vt:lpstr>Meet the staff team.</vt:lpstr>
      <vt:lpstr>Continuous Provision in Year 1</vt:lpstr>
      <vt:lpstr>PowerPoint Presentation</vt:lpstr>
      <vt:lpstr>Topics in Year 1</vt:lpstr>
      <vt:lpstr>PowerPoint Presentation</vt:lpstr>
      <vt:lpstr>A typical week in Year 1  This can change dependent on other school events  happening </vt:lpstr>
      <vt:lpstr>PowerPoint Presentation</vt:lpstr>
      <vt:lpstr>PowerPoint Presentation</vt:lpstr>
      <vt:lpstr>https://www.greatbinfields.co.uk/ </vt:lpstr>
      <vt:lpstr>Curriculum pages on our website </vt:lpstr>
      <vt:lpstr>https://www.greatbinfields.co.uk/ </vt:lpstr>
      <vt:lpstr>Year 1 Curriculum Overview</vt:lpstr>
      <vt:lpstr>Whole School Highlights</vt:lpstr>
      <vt:lpstr>General Information </vt:lpstr>
      <vt:lpstr>Maths </vt:lpstr>
      <vt:lpstr>PowerPoint Presentation</vt:lpstr>
      <vt:lpstr>PowerPoint Presentation</vt:lpstr>
      <vt:lpstr>Phonics</vt:lpstr>
      <vt:lpstr>PowerPoint Presentation</vt:lpstr>
      <vt:lpstr>Monster Phonics  Meet the Monsters https://www.youtube.com/watch?v=B5pWEBNL0zU</vt:lpstr>
      <vt:lpstr>Phonics glossary</vt:lpstr>
      <vt:lpstr>Reading  </vt:lpstr>
      <vt:lpstr>Home School Diary</vt:lpstr>
      <vt:lpstr>Spellings </vt:lpstr>
      <vt:lpstr>Home Learning Expectations</vt:lpstr>
      <vt:lpstr>PowerPoint Presentation</vt:lpstr>
      <vt:lpstr>Some further guidance about Home Learning</vt:lpstr>
      <vt:lpstr>Computing and E-Safety </vt:lpstr>
      <vt:lpstr>Continuous and end of year assessment  for our year group  </vt:lpstr>
      <vt:lpstr>School Uniform Expectations</vt:lpstr>
      <vt:lpstr>Clothing Grants </vt:lpstr>
      <vt:lpstr>PE Kit Expectations </vt:lpstr>
      <vt:lpstr>Our relational approach</vt:lpstr>
      <vt:lpstr>If a child receives a reflection form, this is usually completed by a member of the Senior Leadership Team (Miss Dillon – HT or Mrs Holdsworth – DHT/Behaviour Lead) or the SENDCO (Miss Khan). We encourage the child to reflect on their choices and think about how they could have handled it differently. We link this to our zones of regulation and we consider ‘natural consequences’ to ‘repair damage’.  Parents/carers are notified by the Admin team via e-mail if their child is bringing a reflection form home with them. This is to keep you informed about the events of the day. Please sign to acknowledge receipt of it. There is also the option to speak to someone further about the incident, if necessary.  We adopt a model of ‘restorative justice’ between pupils where appropriate and ask them to consider each other’s viewpoints.    </vt:lpstr>
      <vt:lpstr>Zones of Regulation</vt:lpstr>
      <vt:lpstr>Rewards at GBP for fulfilling responsibilities and for trying to be the very best version of themselves</vt:lpstr>
      <vt:lpstr>Sharing your children’s out of school achievements </vt:lpstr>
      <vt:lpstr>Safeguarding Responsibilities </vt:lpstr>
      <vt:lpstr> Any questions?</vt:lpstr>
      <vt:lpstr>Thank you for attending this meeting – your support is very much appreciated and we look forward to working together with your children.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Jules.Rogers</dc:creator>
  <cp:lastModifiedBy>M Holdsworth</cp:lastModifiedBy>
  <cp:revision>418</cp:revision>
  <cp:lastPrinted>2026-09-03T15:37:33Z</cp:lastPrinted>
  <dcterms:created xsi:type="dcterms:W3CDTF">2015-08-23T15:37:56Z</dcterms:created>
  <dcterms:modified xsi:type="dcterms:W3CDTF">2026-09-15T12:57:31Z</dcterms:modified>
</cp:coreProperties>
</file>