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9"/>
  </p:notesMasterIdLst>
  <p:sldIdLst>
    <p:sldId id="256" r:id="rId5"/>
    <p:sldId id="265" r:id="rId6"/>
    <p:sldId id="257" r:id="rId7"/>
    <p:sldId id="259" r:id="rId8"/>
    <p:sldId id="268" r:id="rId9"/>
    <p:sldId id="270" r:id="rId10"/>
    <p:sldId id="271" r:id="rId11"/>
    <p:sldId id="272" r:id="rId12"/>
    <p:sldId id="273" r:id="rId13"/>
    <p:sldId id="269" r:id="rId14"/>
    <p:sldId id="274" r:id="rId15"/>
    <p:sldId id="279" r:id="rId16"/>
    <p:sldId id="275" r:id="rId17"/>
    <p:sldId id="26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547" autoAdjust="0"/>
  </p:normalViewPr>
  <p:slideViewPr>
    <p:cSldViewPr snapToGrid="0">
      <p:cViewPr varScale="1">
        <p:scale>
          <a:sx n="46" d="100"/>
          <a:sy n="46" d="100"/>
        </p:scale>
        <p:origin x="12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C228CF-77B0-437E-BB46-DA298E0A3576}" type="datetimeFigureOut">
              <a:rPr lang="en-GB" smtClean="0"/>
              <a:t>10/02/2022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F207FB-55CC-4664-ACAA-995243DF7E1B}" type="slidenum">
              <a:rPr lang="en-GB" smtClean="0"/>
              <a:t>‹#›</a:t>
            </a:fld>
            <a:endParaRPr lang="en-GB"/>
          </a:p>
        </p:txBody>
      </p:sp>
    </p:spTree>
    <p:extLst>
      <p:ext uri="{BB962C8B-B14F-4D97-AF65-F5344CB8AC3E}">
        <p14:creationId xmlns:p14="http://schemas.microsoft.com/office/powerpoint/2010/main" val="3520346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F207FB-55CC-4664-ACAA-995243DF7E1B}" type="slidenum">
              <a:rPr lang="en-GB" smtClean="0"/>
              <a:t>2</a:t>
            </a:fld>
            <a:endParaRPr lang="en-GB"/>
          </a:p>
        </p:txBody>
      </p:sp>
    </p:spTree>
    <p:extLst>
      <p:ext uri="{BB962C8B-B14F-4D97-AF65-F5344CB8AC3E}">
        <p14:creationId xmlns:p14="http://schemas.microsoft.com/office/powerpoint/2010/main" val="72130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fld id="{4DF207FB-55CC-4664-ACAA-995243DF7E1B}" type="slidenum">
              <a:rPr lang="en-GB" smtClean="0"/>
              <a:t>3</a:t>
            </a:fld>
            <a:endParaRPr lang="en-GB"/>
          </a:p>
        </p:txBody>
      </p:sp>
    </p:spTree>
    <p:extLst>
      <p:ext uri="{BB962C8B-B14F-4D97-AF65-F5344CB8AC3E}">
        <p14:creationId xmlns:p14="http://schemas.microsoft.com/office/powerpoint/2010/main" val="4196740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F207FB-55CC-4664-ACAA-995243DF7E1B}" type="slidenum">
              <a:rPr lang="en-GB" smtClean="0"/>
              <a:t>4</a:t>
            </a:fld>
            <a:endParaRPr lang="en-GB"/>
          </a:p>
        </p:txBody>
      </p:sp>
    </p:spTree>
    <p:extLst>
      <p:ext uri="{BB962C8B-B14F-4D97-AF65-F5344CB8AC3E}">
        <p14:creationId xmlns:p14="http://schemas.microsoft.com/office/powerpoint/2010/main" val="982069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F207FB-55CC-4664-ACAA-995243DF7E1B}" type="slidenum">
              <a:rPr lang="en-GB" smtClean="0"/>
              <a:t>14</a:t>
            </a:fld>
            <a:endParaRPr lang="en-GB"/>
          </a:p>
        </p:txBody>
      </p:sp>
    </p:spTree>
    <p:extLst>
      <p:ext uri="{BB962C8B-B14F-4D97-AF65-F5344CB8AC3E}">
        <p14:creationId xmlns:p14="http://schemas.microsoft.com/office/powerpoint/2010/main" val="1430852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2/10/2022</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2/10/2022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2/10/2022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2/10/2022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2/10/2022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2/10/2022</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2/10/2022</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latin typeface="Gill Sans MT" panose="020B0502020104020203" pitchFamily="34" charset="0"/>
              </a:rPr>
              <a:t/>
            </a:r>
            <a:br>
              <a:rPr lang="en-GB" b="1" dirty="0" smtClean="0">
                <a:latin typeface="Gill Sans MT" panose="020B0502020104020203" pitchFamily="34" charset="0"/>
              </a:rPr>
            </a:br>
            <a:r>
              <a:rPr lang="en-GB" b="1" dirty="0">
                <a:latin typeface="Gill Sans MT" panose="020B0502020104020203" pitchFamily="34" charset="0"/>
              </a:rPr>
              <a:t/>
            </a:r>
            <a:br>
              <a:rPr lang="en-GB" b="1" dirty="0">
                <a:latin typeface="Gill Sans MT" panose="020B0502020104020203" pitchFamily="34" charset="0"/>
              </a:rPr>
            </a:br>
            <a:r>
              <a:rPr lang="en-GB" b="1" dirty="0" smtClean="0">
                <a:latin typeface="Gill Sans MT" panose="020B0502020104020203" pitchFamily="34" charset="0"/>
              </a:rPr>
              <a:t>Relationships and Sex Education (RSE)</a:t>
            </a:r>
            <a:endParaRPr lang="en-GB" dirty="0"/>
          </a:p>
        </p:txBody>
      </p:sp>
    </p:spTree>
    <p:extLst>
      <p:ext uri="{BB962C8B-B14F-4D97-AF65-F5344CB8AC3E}">
        <p14:creationId xmlns:p14="http://schemas.microsoft.com/office/powerpoint/2010/main" val="2959981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161" y="1115558"/>
            <a:ext cx="10464232" cy="706964"/>
          </a:xfrm>
        </p:spPr>
        <p:txBody>
          <a:bodyPr/>
          <a:lstStyle/>
          <a:p>
            <a:r>
              <a:rPr lang="en-GB" sz="4800" b="1" dirty="0">
                <a:latin typeface="Gill Sans MT" panose="020B0502020104020203" pitchFamily="34" charset="0"/>
              </a:rPr>
              <a:t>What </a:t>
            </a:r>
            <a:r>
              <a:rPr lang="en-GB" sz="4800" b="1" dirty="0" smtClean="0">
                <a:latin typeface="Gill Sans MT" panose="020B0502020104020203" pitchFamily="34" charset="0"/>
              </a:rPr>
              <a:t>is Relationships and Sex</a:t>
            </a:r>
            <a:r>
              <a:rPr lang="en-GB" sz="4800" b="1" dirty="0">
                <a:latin typeface="Gill Sans MT" panose="020B0502020104020203" pitchFamily="34" charset="0"/>
              </a:rPr>
              <a:t/>
            </a:r>
            <a:br>
              <a:rPr lang="en-GB" sz="4800" b="1" dirty="0">
                <a:latin typeface="Gill Sans MT" panose="020B0502020104020203" pitchFamily="34" charset="0"/>
              </a:rPr>
            </a:br>
            <a:r>
              <a:rPr lang="en-GB" sz="4800" b="1" dirty="0" smtClean="0">
                <a:latin typeface="Gill Sans MT" panose="020B0502020104020203" pitchFamily="34" charset="0"/>
              </a:rPr>
              <a:t>Education</a:t>
            </a:r>
            <a:r>
              <a:rPr lang="en-GB" sz="4800" b="1" dirty="0">
                <a:latin typeface="Gill Sans MT" panose="020B0502020104020203" pitchFamily="34" charset="0"/>
              </a:rPr>
              <a:t>?</a:t>
            </a:r>
            <a:br>
              <a:rPr lang="en-GB" sz="4800" b="1" dirty="0">
                <a:latin typeface="Gill Sans MT" panose="020B0502020104020203" pitchFamily="34" charset="0"/>
              </a:rPr>
            </a:br>
            <a:endParaRPr lang="en-GB" b="1" dirty="0">
              <a:latin typeface="Gill Sans MT" panose="020B0502020104020203" pitchFamily="34" charset="0"/>
            </a:endParaRPr>
          </a:p>
        </p:txBody>
      </p:sp>
      <p:sp>
        <p:nvSpPr>
          <p:cNvPr id="3" name="Content Placeholder 2"/>
          <p:cNvSpPr>
            <a:spLocks noGrp="1"/>
          </p:cNvSpPr>
          <p:nvPr>
            <p:ph idx="1"/>
          </p:nvPr>
        </p:nvSpPr>
        <p:spPr>
          <a:xfrm>
            <a:off x="603161" y="2698093"/>
            <a:ext cx="11362867" cy="3416300"/>
          </a:xfrm>
        </p:spPr>
        <p:txBody>
          <a:bodyPr>
            <a:noAutofit/>
          </a:bodyPr>
          <a:lstStyle/>
          <a:p>
            <a:pPr marL="0" indent="0">
              <a:buNone/>
            </a:pPr>
            <a:r>
              <a:rPr lang="en-GB" sz="2800" dirty="0" smtClean="0">
                <a:latin typeface="Gill Sans MT" panose="020B0502020104020203" pitchFamily="34" charset="0"/>
              </a:rPr>
              <a:t>Relationships and sex Education (RSE) </a:t>
            </a:r>
            <a:r>
              <a:rPr lang="en-GB" sz="2800" dirty="0">
                <a:latin typeface="Gill Sans MT" panose="020B0502020104020203" pitchFamily="34" charset="0"/>
              </a:rPr>
              <a:t>is learning </a:t>
            </a:r>
            <a:r>
              <a:rPr lang="en-GB" sz="2800" dirty="0" smtClean="0">
                <a:latin typeface="Gill Sans MT" panose="020B0502020104020203" pitchFamily="34" charset="0"/>
              </a:rPr>
              <a:t>about:</a:t>
            </a:r>
          </a:p>
          <a:p>
            <a:pPr marL="0" indent="0">
              <a:buNone/>
            </a:pPr>
            <a:endParaRPr lang="en-GB" sz="2800" dirty="0">
              <a:latin typeface="Gill Sans MT" panose="020B0502020104020203" pitchFamily="34" charset="0"/>
            </a:endParaRPr>
          </a:p>
          <a:p>
            <a:r>
              <a:rPr lang="en-GB" sz="2800" dirty="0" smtClean="0">
                <a:latin typeface="Gill Sans MT" panose="020B0502020104020203" pitchFamily="34" charset="0"/>
              </a:rPr>
              <a:t>The </a:t>
            </a:r>
            <a:r>
              <a:rPr lang="en-GB" sz="2800" dirty="0">
                <a:latin typeface="Gill Sans MT" panose="020B0502020104020203" pitchFamily="34" charset="0"/>
              </a:rPr>
              <a:t>emotional, social and physical aspects of </a:t>
            </a:r>
            <a:r>
              <a:rPr lang="en-GB" sz="2800" dirty="0" smtClean="0">
                <a:latin typeface="Gill Sans MT" panose="020B0502020104020203" pitchFamily="34" charset="0"/>
              </a:rPr>
              <a:t>growing up </a:t>
            </a:r>
          </a:p>
          <a:p>
            <a:r>
              <a:rPr lang="en-GB" sz="2800" dirty="0" smtClean="0">
                <a:latin typeface="Gill Sans MT" panose="020B0502020104020203" pitchFamily="34" charset="0"/>
              </a:rPr>
              <a:t>It </a:t>
            </a:r>
            <a:r>
              <a:rPr lang="en-GB" sz="2800" dirty="0">
                <a:latin typeface="Gill Sans MT" panose="020B0502020104020203" pitchFamily="34" charset="0"/>
              </a:rPr>
              <a:t>should equip children and young people </a:t>
            </a:r>
            <a:r>
              <a:rPr lang="en-GB" sz="2800" dirty="0" smtClean="0">
                <a:latin typeface="Gill Sans MT" panose="020B0502020104020203" pitchFamily="34" charset="0"/>
              </a:rPr>
              <a:t>with the </a:t>
            </a:r>
            <a:r>
              <a:rPr lang="en-GB" sz="2800" dirty="0">
                <a:latin typeface="Gill Sans MT" panose="020B0502020104020203" pitchFamily="34" charset="0"/>
              </a:rPr>
              <a:t>information, skills and values to have safe, </a:t>
            </a:r>
            <a:r>
              <a:rPr lang="en-GB" sz="2800" dirty="0" smtClean="0">
                <a:latin typeface="Gill Sans MT" panose="020B0502020104020203" pitchFamily="34" charset="0"/>
              </a:rPr>
              <a:t>fulfilling and </a:t>
            </a:r>
            <a:r>
              <a:rPr lang="en-GB" sz="2800" dirty="0">
                <a:latin typeface="Gill Sans MT" panose="020B0502020104020203" pitchFamily="34" charset="0"/>
              </a:rPr>
              <a:t>enjoyable relationships and to take </a:t>
            </a:r>
            <a:r>
              <a:rPr lang="en-GB" sz="2800" dirty="0" smtClean="0">
                <a:latin typeface="Gill Sans MT" panose="020B0502020104020203" pitchFamily="34" charset="0"/>
              </a:rPr>
              <a:t>responsibility for </a:t>
            </a:r>
            <a:r>
              <a:rPr lang="en-GB" sz="2800" dirty="0">
                <a:latin typeface="Gill Sans MT" panose="020B0502020104020203" pitchFamily="34" charset="0"/>
              </a:rPr>
              <a:t>their sexual health and well-being</a:t>
            </a:r>
            <a:r>
              <a:rPr lang="en-GB" sz="2800" dirty="0" smtClean="0">
                <a:latin typeface="Gill Sans MT" panose="020B0502020104020203" pitchFamily="34" charset="0"/>
              </a:rPr>
              <a:t>.</a:t>
            </a:r>
          </a:p>
          <a:p>
            <a:r>
              <a:rPr lang="en-GB" sz="2800" dirty="0">
                <a:latin typeface="Gill Sans MT" panose="020B0502020104020203" pitchFamily="34" charset="0"/>
              </a:rPr>
              <a:t>Relationships, </a:t>
            </a:r>
            <a:r>
              <a:rPr lang="en-GB" sz="2800" dirty="0" smtClean="0">
                <a:latin typeface="Gill Sans MT" panose="020B0502020104020203" pitchFamily="34" charset="0"/>
              </a:rPr>
              <a:t>human </a:t>
            </a:r>
            <a:r>
              <a:rPr lang="en-GB" sz="2800" dirty="0">
                <a:latin typeface="Gill Sans MT" panose="020B0502020104020203" pitchFamily="34" charset="0"/>
              </a:rPr>
              <a:t>sexuality and sexual health</a:t>
            </a:r>
          </a:p>
          <a:p>
            <a:endParaRPr lang="en-GB" sz="2800" dirty="0">
              <a:latin typeface="Gill Sans MT" panose="020B0502020104020203" pitchFamily="34" charset="0"/>
            </a:endParaRPr>
          </a:p>
        </p:txBody>
      </p:sp>
    </p:spTree>
    <p:extLst>
      <p:ext uri="{BB962C8B-B14F-4D97-AF65-F5344CB8AC3E}">
        <p14:creationId xmlns:p14="http://schemas.microsoft.com/office/powerpoint/2010/main" val="87830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1554" y="868345"/>
            <a:ext cx="8761413" cy="706964"/>
          </a:xfrm>
        </p:spPr>
        <p:txBody>
          <a:bodyPr/>
          <a:lstStyle/>
          <a:p>
            <a:r>
              <a:rPr lang="en-GB" sz="4800" b="1" dirty="0" smtClean="0">
                <a:latin typeface="Gill Sans MT" panose="020B0502020104020203" pitchFamily="34" charset="0"/>
              </a:rPr>
              <a:t>Updated Guidance </a:t>
            </a:r>
            <a:br>
              <a:rPr lang="en-GB" sz="4800" b="1" dirty="0" smtClean="0">
                <a:latin typeface="Gill Sans MT" panose="020B0502020104020203" pitchFamily="34" charset="0"/>
              </a:rPr>
            </a:br>
            <a:r>
              <a:rPr lang="en-GB" sz="4800" dirty="0" smtClean="0">
                <a:latin typeface="Gill Sans MT" panose="020B0502020104020203" pitchFamily="34" charset="0"/>
              </a:rPr>
              <a:t>In </a:t>
            </a:r>
            <a:r>
              <a:rPr lang="en-GB" sz="4800" dirty="0">
                <a:latin typeface="Gill Sans MT" panose="020B0502020104020203" pitchFamily="34" charset="0"/>
              </a:rPr>
              <a:t>F</a:t>
            </a:r>
            <a:r>
              <a:rPr lang="en-GB" sz="4800" dirty="0" smtClean="0">
                <a:latin typeface="Gill Sans MT" panose="020B0502020104020203" pitchFamily="34" charset="0"/>
              </a:rPr>
              <a:t>ocus: Key Principles </a:t>
            </a:r>
            <a:endParaRPr lang="en-GB" sz="4800" dirty="0">
              <a:latin typeface="Gill Sans MT" panose="020B0502020104020203" pitchFamily="34" charset="0"/>
            </a:endParaRPr>
          </a:p>
        </p:txBody>
      </p:sp>
      <p:sp>
        <p:nvSpPr>
          <p:cNvPr id="3" name="Content Placeholder 2"/>
          <p:cNvSpPr>
            <a:spLocks noGrp="1"/>
          </p:cNvSpPr>
          <p:nvPr>
            <p:ph idx="1"/>
          </p:nvPr>
        </p:nvSpPr>
        <p:spPr>
          <a:xfrm>
            <a:off x="1154954" y="2801620"/>
            <a:ext cx="8825659" cy="3416300"/>
          </a:xfrm>
        </p:spPr>
        <p:txBody>
          <a:bodyPr>
            <a:normAutofit/>
          </a:bodyPr>
          <a:lstStyle/>
          <a:p>
            <a:r>
              <a:rPr lang="en-GB" sz="3200" dirty="0" smtClean="0"/>
              <a:t>Knowledge and Understanding</a:t>
            </a:r>
          </a:p>
          <a:p>
            <a:endParaRPr lang="en-GB" sz="3200" dirty="0"/>
          </a:p>
          <a:p>
            <a:r>
              <a:rPr lang="en-GB" sz="3200" dirty="0" smtClean="0"/>
              <a:t>Attitudes and Values</a:t>
            </a:r>
          </a:p>
          <a:p>
            <a:endParaRPr lang="en-GB" sz="3200" dirty="0"/>
          </a:p>
          <a:p>
            <a:r>
              <a:rPr lang="en-GB" sz="3200" dirty="0" smtClean="0"/>
              <a:t>Skills</a:t>
            </a:r>
            <a:endParaRPr lang="en-GB" sz="3200" dirty="0"/>
          </a:p>
        </p:txBody>
      </p:sp>
      <p:pic>
        <p:nvPicPr>
          <p:cNvPr id="1026" name="Picture 2" descr="Knowledge Clipart Knowlege - Math Brain Png , Transparent Cartoon, Free  Cliparts &amp; Silhouettes - Net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0931" y="2346960"/>
            <a:ext cx="1729909" cy="15042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Target Pictures, Download Free Clip Art, Free Clip Art on Clipart  Libra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975" y="3574368"/>
            <a:ext cx="2267585" cy="141724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kills Clipart Png, Transparent Png , Transparent Png Image - PNGite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2266" y="4884951"/>
            <a:ext cx="1892338" cy="126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764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308" y="823766"/>
            <a:ext cx="8761413" cy="706964"/>
          </a:xfrm>
        </p:spPr>
        <p:txBody>
          <a:bodyPr/>
          <a:lstStyle/>
          <a:p>
            <a:r>
              <a:rPr lang="en-GB" sz="5400" b="1" dirty="0" smtClean="0">
                <a:latin typeface="Gill Sans MT" panose="020B0502020104020203" pitchFamily="34" charset="0"/>
              </a:rPr>
              <a:t>Statutory Guidance </a:t>
            </a:r>
            <a:endParaRPr lang="en-GB" sz="5400" b="1" dirty="0">
              <a:latin typeface="Gill Sans MT" panose="020B0502020104020203" pitchFamily="34" charset="0"/>
            </a:endParaRPr>
          </a:p>
        </p:txBody>
      </p:sp>
      <p:sp>
        <p:nvSpPr>
          <p:cNvPr id="3" name="Content Placeholder 2"/>
          <p:cNvSpPr>
            <a:spLocks noGrp="1"/>
          </p:cNvSpPr>
          <p:nvPr>
            <p:ph idx="1"/>
          </p:nvPr>
        </p:nvSpPr>
        <p:spPr>
          <a:xfrm>
            <a:off x="350026" y="2431239"/>
            <a:ext cx="7365616" cy="4400120"/>
          </a:xfrm>
        </p:spPr>
        <p:txBody>
          <a:bodyPr>
            <a:normAutofit fontScale="70000" lnSpcReduction="20000"/>
          </a:bodyPr>
          <a:lstStyle/>
          <a:p>
            <a:pPr marL="0" indent="0">
              <a:buNone/>
            </a:pPr>
            <a:r>
              <a:rPr lang="en-GB" sz="2600" b="1" dirty="0" smtClean="0">
                <a:latin typeface="Gill Sans MT" panose="020B0502020104020203" pitchFamily="34" charset="0"/>
              </a:rPr>
              <a:t>Relationships and Sex Education has now been made statutory by the Government. </a:t>
            </a:r>
          </a:p>
          <a:p>
            <a:pPr marL="0" indent="0">
              <a:buNone/>
            </a:pPr>
            <a:endParaRPr lang="en-GB" sz="2600" dirty="0">
              <a:latin typeface="Gill Sans MT" panose="020B0502020104020203" pitchFamily="34" charset="0"/>
            </a:endParaRPr>
          </a:p>
          <a:p>
            <a:pPr marL="0" indent="0">
              <a:buNone/>
            </a:pPr>
            <a:r>
              <a:rPr lang="en-GB" sz="2600" b="1" dirty="0" smtClean="0">
                <a:latin typeface="Gill Sans MT" panose="020B0502020104020203" pitchFamily="34" charset="0"/>
              </a:rPr>
              <a:t>Relationships Education: Statutory consists of the following elements at primary level:</a:t>
            </a:r>
          </a:p>
          <a:p>
            <a:r>
              <a:rPr lang="en-GB" sz="2600" dirty="0" smtClean="0">
                <a:solidFill>
                  <a:srgbClr val="7030A0"/>
                </a:solidFill>
                <a:latin typeface="Gill Sans MT" panose="020B0502020104020203" pitchFamily="34" charset="0"/>
              </a:rPr>
              <a:t>Families and people who care for me</a:t>
            </a:r>
          </a:p>
          <a:p>
            <a:r>
              <a:rPr lang="en-GB" sz="2600" dirty="0" smtClean="0">
                <a:solidFill>
                  <a:srgbClr val="7030A0"/>
                </a:solidFill>
                <a:latin typeface="Gill Sans MT" panose="020B0502020104020203" pitchFamily="34" charset="0"/>
              </a:rPr>
              <a:t>Caring friendships</a:t>
            </a:r>
          </a:p>
          <a:p>
            <a:r>
              <a:rPr lang="en-GB" sz="2600" dirty="0" smtClean="0">
                <a:solidFill>
                  <a:srgbClr val="7030A0"/>
                </a:solidFill>
                <a:latin typeface="Gill Sans MT" panose="020B0502020104020203" pitchFamily="34" charset="0"/>
              </a:rPr>
              <a:t>Respectful relationships</a:t>
            </a:r>
          </a:p>
          <a:p>
            <a:r>
              <a:rPr lang="en-GB" sz="2600" dirty="0" smtClean="0">
                <a:solidFill>
                  <a:srgbClr val="7030A0"/>
                </a:solidFill>
                <a:latin typeface="Gill Sans MT" panose="020B0502020104020203" pitchFamily="34" charset="0"/>
              </a:rPr>
              <a:t>Being safe</a:t>
            </a:r>
          </a:p>
          <a:p>
            <a:pPr marL="0" indent="0">
              <a:buNone/>
            </a:pPr>
            <a:endParaRPr lang="en-GB" sz="2600" dirty="0" smtClean="0">
              <a:solidFill>
                <a:srgbClr val="7030A0"/>
              </a:solidFill>
              <a:latin typeface="Gill Sans MT" panose="020B0502020104020203" pitchFamily="34" charset="0"/>
            </a:endParaRPr>
          </a:p>
          <a:p>
            <a:pPr marL="0" indent="0">
              <a:buNone/>
            </a:pPr>
            <a:r>
              <a:rPr lang="en-GB" sz="2600" b="1" dirty="0" smtClean="0">
                <a:latin typeface="Gill Sans MT" panose="020B0502020104020203" pitchFamily="34" charset="0"/>
              </a:rPr>
              <a:t>Sex Education (non-statutory)</a:t>
            </a:r>
          </a:p>
          <a:p>
            <a:pPr marL="0" indent="0">
              <a:buNone/>
            </a:pPr>
            <a:r>
              <a:rPr lang="en-GB" sz="2600" dirty="0">
                <a:latin typeface="Gill Sans MT" panose="020B0502020104020203" pitchFamily="34" charset="0"/>
              </a:rPr>
              <a:t>P</a:t>
            </a:r>
            <a:r>
              <a:rPr lang="en-GB" sz="2600" dirty="0" smtClean="0">
                <a:latin typeface="Gill Sans MT" panose="020B0502020104020203" pitchFamily="34" charset="0"/>
              </a:rPr>
              <a:t>arents have the right to withdraw their child from this area of RSE Education although we do recommend that all children experience this education as part of their personal development.  </a:t>
            </a:r>
          </a:p>
        </p:txBody>
      </p:sp>
      <p:pic>
        <p:nvPicPr>
          <p:cNvPr id="5" name="Picture 4"/>
          <p:cNvPicPr>
            <a:picLocks noChangeAspect="1"/>
          </p:cNvPicPr>
          <p:nvPr/>
        </p:nvPicPr>
        <p:blipFill>
          <a:blip r:embed="rId3"/>
          <a:stretch>
            <a:fillRect/>
          </a:stretch>
        </p:blipFill>
        <p:spPr>
          <a:xfrm>
            <a:off x="8211917" y="4975206"/>
            <a:ext cx="3472223" cy="1639661"/>
          </a:xfrm>
          <a:prstGeom prst="rect">
            <a:avLst/>
          </a:prstGeom>
        </p:spPr>
      </p:pic>
      <p:pic>
        <p:nvPicPr>
          <p:cNvPr id="6" name="Picture 5"/>
          <p:cNvPicPr>
            <a:picLocks noChangeAspect="1"/>
          </p:cNvPicPr>
          <p:nvPr/>
        </p:nvPicPr>
        <p:blipFill>
          <a:blip r:embed="rId4"/>
          <a:stretch>
            <a:fillRect/>
          </a:stretch>
        </p:blipFill>
        <p:spPr>
          <a:xfrm>
            <a:off x="9376721" y="213329"/>
            <a:ext cx="2444915" cy="3469391"/>
          </a:xfrm>
          <a:prstGeom prst="rect">
            <a:avLst/>
          </a:prstGeom>
          <a:ln>
            <a:solidFill>
              <a:schemeClr val="accent6">
                <a:lumMod val="75000"/>
              </a:schemeClr>
            </a:solidFill>
          </a:ln>
        </p:spPr>
      </p:pic>
      <p:sp>
        <p:nvSpPr>
          <p:cNvPr id="4" name="Rectangle 3"/>
          <p:cNvSpPr/>
          <p:nvPr/>
        </p:nvSpPr>
        <p:spPr>
          <a:xfrm>
            <a:off x="8047892" y="4051876"/>
            <a:ext cx="4144108" cy="923330"/>
          </a:xfrm>
          <a:prstGeom prst="rect">
            <a:avLst/>
          </a:prstGeom>
        </p:spPr>
        <p:txBody>
          <a:bodyPr wrap="square">
            <a:spAutoFit/>
          </a:bodyPr>
          <a:lstStyle/>
          <a:p>
            <a:r>
              <a:rPr lang="en-GB" dirty="0">
                <a:solidFill>
                  <a:srgbClr val="000000"/>
                </a:solidFill>
                <a:latin typeface="Gill Sans MT" panose="020B0502020104020203" pitchFamily="34" charset="0"/>
              </a:rPr>
              <a:t>At primary level, all schools must teach about different family types, which can include LGBT families.</a:t>
            </a:r>
            <a:endParaRPr lang="en-GB" dirty="0">
              <a:latin typeface="Gill Sans MT" panose="020B0502020104020203" pitchFamily="34" charset="0"/>
            </a:endParaRPr>
          </a:p>
        </p:txBody>
      </p:sp>
    </p:spTree>
    <p:extLst>
      <p:ext uri="{BB962C8B-B14F-4D97-AF65-F5344CB8AC3E}">
        <p14:creationId xmlns:p14="http://schemas.microsoft.com/office/powerpoint/2010/main" val="7732369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latin typeface="Gill Sans MT" panose="020B0502020104020203" pitchFamily="34" charset="0"/>
              </a:rPr>
              <a:t>Great RSE?</a:t>
            </a:r>
            <a:endParaRPr lang="en-GB" sz="5400" b="1" dirty="0">
              <a:latin typeface="Gill Sans MT" panose="020B0502020104020203" pitchFamily="34" charset="0"/>
            </a:endParaRPr>
          </a:p>
        </p:txBody>
      </p:sp>
      <p:sp>
        <p:nvSpPr>
          <p:cNvPr id="3" name="Content Placeholder 2"/>
          <p:cNvSpPr>
            <a:spLocks noGrp="1"/>
          </p:cNvSpPr>
          <p:nvPr>
            <p:ph idx="1"/>
          </p:nvPr>
        </p:nvSpPr>
        <p:spPr>
          <a:xfrm>
            <a:off x="745050" y="2256657"/>
            <a:ext cx="8825659" cy="3416300"/>
          </a:xfrm>
        </p:spPr>
        <p:txBody>
          <a:bodyPr>
            <a:normAutofit/>
          </a:bodyPr>
          <a:lstStyle/>
          <a:p>
            <a:pPr marL="0" indent="0">
              <a:buNone/>
            </a:pPr>
            <a:r>
              <a:rPr lang="en-GB" sz="3200" dirty="0" smtClean="0">
                <a:latin typeface="Gill Sans MT" panose="020B0502020104020203" pitchFamily="34" charset="0"/>
              </a:rPr>
              <a:t>What should it look like?</a:t>
            </a:r>
            <a:endParaRPr lang="en-GB" sz="3200" dirty="0">
              <a:latin typeface="Gill Sans MT" panose="020B0502020104020203" pitchFamily="34" charset="0"/>
            </a:endParaRPr>
          </a:p>
        </p:txBody>
      </p:sp>
      <p:sp>
        <p:nvSpPr>
          <p:cNvPr id="4" name="TextBox 3"/>
          <p:cNvSpPr txBox="1"/>
          <p:nvPr/>
        </p:nvSpPr>
        <p:spPr>
          <a:xfrm>
            <a:off x="777100" y="3072443"/>
            <a:ext cx="8761557" cy="3539430"/>
          </a:xfrm>
          <a:prstGeom prst="rect">
            <a:avLst/>
          </a:prstGeom>
          <a:noFill/>
        </p:spPr>
        <p:txBody>
          <a:bodyPr wrap="square" rtlCol="0">
            <a:spAutoFit/>
          </a:bodyPr>
          <a:lstStyle/>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Completely age related</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Co-produced with young people</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Inclusive and critical</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Rights based</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Safe and ethical</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Creative and curious</a:t>
            </a:r>
          </a:p>
          <a:p>
            <a:pPr marL="342900" indent="-342900">
              <a:buFont typeface="Arial" panose="020B0604020202020204" pitchFamily="34" charset="0"/>
              <a:buChar char="•"/>
            </a:pPr>
            <a:r>
              <a:rPr lang="en-GB" sz="3200" dirty="0" smtClean="0">
                <a:solidFill>
                  <a:srgbClr val="7030A0"/>
                </a:solidFill>
                <a:latin typeface="Gill Sans MT" panose="020B0502020104020203" pitchFamily="34" charset="0"/>
              </a:rPr>
              <a:t>Holistic and interdisciplinary </a:t>
            </a:r>
            <a:endParaRPr lang="en-GB" sz="3200" dirty="0">
              <a:solidFill>
                <a:srgbClr val="7030A0"/>
              </a:solidFill>
              <a:latin typeface="Gill Sans MT" panose="020B0502020104020203" pitchFamily="34" charset="0"/>
            </a:endParaRPr>
          </a:p>
        </p:txBody>
      </p:sp>
      <p:pic>
        <p:nvPicPr>
          <p:cNvPr id="7" name="Picture 6"/>
          <p:cNvPicPr>
            <a:picLocks noChangeAspect="1"/>
          </p:cNvPicPr>
          <p:nvPr/>
        </p:nvPicPr>
        <p:blipFill>
          <a:blip r:embed="rId2"/>
          <a:stretch>
            <a:fillRect/>
          </a:stretch>
        </p:blipFill>
        <p:spPr>
          <a:xfrm>
            <a:off x="7696692" y="1680632"/>
            <a:ext cx="3291873" cy="4618269"/>
          </a:xfrm>
          <a:prstGeom prst="rect">
            <a:avLst/>
          </a:prstGeom>
        </p:spPr>
      </p:pic>
    </p:spTree>
    <p:extLst>
      <p:ext uri="{BB962C8B-B14F-4D97-AF65-F5344CB8AC3E}">
        <p14:creationId xmlns:p14="http://schemas.microsoft.com/office/powerpoint/2010/main" val="6199865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RSE at GBP</a:t>
            </a:r>
            <a:endParaRPr lang="en-GB" dirty="0"/>
          </a:p>
        </p:txBody>
      </p:sp>
      <p:sp>
        <p:nvSpPr>
          <p:cNvPr id="3" name="Content Placeholder 2"/>
          <p:cNvSpPr>
            <a:spLocks noGrp="1"/>
          </p:cNvSpPr>
          <p:nvPr>
            <p:ph idx="1"/>
          </p:nvPr>
        </p:nvSpPr>
        <p:spPr>
          <a:xfrm>
            <a:off x="557077" y="2392484"/>
            <a:ext cx="11171861" cy="4465515"/>
          </a:xfrm>
        </p:spPr>
        <p:txBody>
          <a:bodyPr>
            <a:normAutofit fontScale="85000" lnSpcReduction="20000"/>
          </a:bodyPr>
          <a:lstStyle/>
          <a:p>
            <a:r>
              <a:rPr lang="en-GB" sz="2800" dirty="0" smtClean="0"/>
              <a:t>We want our pupils to grow up healthy, happy and safe. RSE is designed to equip your child with knowledge and make informed decisions about their wellbeing, health and relationships as well as preparing them for a successful adult life. </a:t>
            </a:r>
          </a:p>
          <a:p>
            <a:r>
              <a:rPr lang="en-GB" sz="2800" dirty="0" smtClean="0"/>
              <a:t>The world today for young people looks very different from the way it did 20 years ago when this curriculum was last updated – these changes bring the content into the 21</a:t>
            </a:r>
            <a:r>
              <a:rPr lang="en-GB" sz="2800" baseline="30000" dirty="0" smtClean="0"/>
              <a:t>st</a:t>
            </a:r>
            <a:r>
              <a:rPr lang="en-GB" sz="2800" dirty="0" smtClean="0"/>
              <a:t> century, so that it is relevant for your child. </a:t>
            </a:r>
          </a:p>
          <a:p>
            <a:r>
              <a:rPr lang="en-GB" sz="2800" dirty="0" smtClean="0"/>
              <a:t>The delivery of RSE is not new to GBP and we are continuously developing the teaching and learning of this subject area.</a:t>
            </a:r>
          </a:p>
          <a:p>
            <a:r>
              <a:rPr lang="en-GB" sz="2800" dirty="0" smtClean="0"/>
              <a:t>We are flexible in its content and </a:t>
            </a:r>
            <a:r>
              <a:rPr lang="en-GB" sz="2800" b="1" dirty="0" smtClean="0"/>
              <a:t>deliver content which is completely age appropriate</a:t>
            </a:r>
            <a:r>
              <a:rPr lang="en-GB" sz="2800" dirty="0" smtClean="0"/>
              <a:t> and sensitive to the needs and religious backgrounds of all pupils. </a:t>
            </a:r>
            <a:endParaRPr lang="en-GB" sz="2800" dirty="0"/>
          </a:p>
        </p:txBody>
      </p:sp>
    </p:spTree>
    <p:extLst>
      <p:ext uri="{BB962C8B-B14F-4D97-AF65-F5344CB8AC3E}">
        <p14:creationId xmlns:p14="http://schemas.microsoft.com/office/powerpoint/2010/main" val="137528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Relationships Education</a:t>
            </a:r>
            <a:endParaRPr lang="en-GB" b="1" dirty="0"/>
          </a:p>
        </p:txBody>
      </p:sp>
      <p:sp>
        <p:nvSpPr>
          <p:cNvPr id="3" name="Content Placeholder 2"/>
          <p:cNvSpPr>
            <a:spLocks noGrp="1"/>
          </p:cNvSpPr>
          <p:nvPr>
            <p:ph idx="1"/>
          </p:nvPr>
        </p:nvSpPr>
        <p:spPr>
          <a:xfrm>
            <a:off x="715340" y="2406650"/>
            <a:ext cx="5368938" cy="3416300"/>
          </a:xfrm>
        </p:spPr>
        <p:txBody>
          <a:bodyPr>
            <a:noAutofit/>
          </a:bodyPr>
          <a:lstStyle/>
          <a:p>
            <a:r>
              <a:rPr lang="en-GB" sz="2000" dirty="0" smtClean="0"/>
              <a:t>Relationships Education will put in place the building blocks needed for positive and safe relationships, including with family, friends and online. </a:t>
            </a:r>
            <a:endParaRPr lang="en-GB" sz="2000" dirty="0"/>
          </a:p>
          <a:p>
            <a:r>
              <a:rPr lang="en-GB" sz="2000" dirty="0" smtClean="0"/>
              <a:t>Your child will be taught what a relationship is, what friendship is, what family means and who can support them. In an age-appropriate way, we will cover how to treat each other with kindness, consideration and respect. </a:t>
            </a:r>
            <a:endParaRPr lang="en-GB" sz="2000" dirty="0"/>
          </a:p>
        </p:txBody>
      </p:sp>
      <p:pic>
        <p:nvPicPr>
          <p:cNvPr id="5" name="Picture 4"/>
          <p:cNvPicPr>
            <a:picLocks noChangeAspect="1"/>
          </p:cNvPicPr>
          <p:nvPr/>
        </p:nvPicPr>
        <p:blipFill>
          <a:blip r:embed="rId2"/>
          <a:stretch>
            <a:fillRect/>
          </a:stretch>
        </p:blipFill>
        <p:spPr>
          <a:xfrm>
            <a:off x="7055094" y="2406650"/>
            <a:ext cx="4552950" cy="3810000"/>
          </a:xfrm>
          <a:prstGeom prst="rect">
            <a:avLst/>
          </a:prstGeom>
        </p:spPr>
      </p:pic>
    </p:spTree>
    <p:extLst>
      <p:ext uri="{BB962C8B-B14F-4D97-AF65-F5344CB8AC3E}">
        <p14:creationId xmlns:p14="http://schemas.microsoft.com/office/powerpoint/2010/main" val="330919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Health Education</a:t>
            </a:r>
            <a:endParaRPr lang="en-GB" b="1" dirty="0"/>
          </a:p>
        </p:txBody>
      </p:sp>
      <p:sp>
        <p:nvSpPr>
          <p:cNvPr id="3" name="Content Placeholder 2"/>
          <p:cNvSpPr>
            <a:spLocks noGrp="1"/>
          </p:cNvSpPr>
          <p:nvPr>
            <p:ph idx="1"/>
          </p:nvPr>
        </p:nvSpPr>
        <p:spPr>
          <a:xfrm>
            <a:off x="465659" y="2337004"/>
            <a:ext cx="6990217" cy="3416300"/>
          </a:xfrm>
        </p:spPr>
        <p:txBody>
          <a:bodyPr/>
          <a:lstStyle/>
          <a:p>
            <a:r>
              <a:rPr lang="en-GB" dirty="0" smtClean="0"/>
              <a:t>Health education aims to give your child the information they need to make good decisions about their own health and wellbeing, to recognise issues in themselves and others, and to seek support as early as possible when issues arise. </a:t>
            </a:r>
            <a:endParaRPr lang="en-GB" dirty="0"/>
          </a:p>
        </p:txBody>
      </p:sp>
      <p:pic>
        <p:nvPicPr>
          <p:cNvPr id="4" name="Picture 3"/>
          <p:cNvPicPr>
            <a:picLocks noChangeAspect="1"/>
          </p:cNvPicPr>
          <p:nvPr/>
        </p:nvPicPr>
        <p:blipFill rotWithShape="1">
          <a:blip r:embed="rId2"/>
          <a:srcRect t="43390"/>
          <a:stretch/>
        </p:blipFill>
        <p:spPr>
          <a:xfrm>
            <a:off x="1483434" y="3974123"/>
            <a:ext cx="4167089" cy="2435553"/>
          </a:xfrm>
          <a:prstGeom prst="rect">
            <a:avLst/>
          </a:prstGeom>
        </p:spPr>
      </p:pic>
      <p:pic>
        <p:nvPicPr>
          <p:cNvPr id="5" name="Picture 4"/>
          <p:cNvPicPr>
            <a:picLocks noChangeAspect="1"/>
          </p:cNvPicPr>
          <p:nvPr/>
        </p:nvPicPr>
        <p:blipFill>
          <a:blip r:embed="rId3"/>
          <a:stretch>
            <a:fillRect/>
          </a:stretch>
        </p:blipFill>
        <p:spPr>
          <a:xfrm>
            <a:off x="7455876" y="2525956"/>
            <a:ext cx="4543425" cy="3705225"/>
          </a:xfrm>
          <a:prstGeom prst="rect">
            <a:avLst/>
          </a:prstGeom>
        </p:spPr>
      </p:pic>
    </p:spTree>
    <p:extLst>
      <p:ext uri="{BB962C8B-B14F-4D97-AF65-F5344CB8AC3E}">
        <p14:creationId xmlns:p14="http://schemas.microsoft.com/office/powerpoint/2010/main" val="214063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Your rights as a parent…</a:t>
            </a:r>
            <a:endParaRPr lang="en-GB" b="1" dirty="0"/>
          </a:p>
        </p:txBody>
      </p:sp>
      <p:sp>
        <p:nvSpPr>
          <p:cNvPr id="3" name="Content Placeholder 2"/>
          <p:cNvSpPr>
            <a:spLocks noGrp="1"/>
          </p:cNvSpPr>
          <p:nvPr>
            <p:ph idx="1"/>
          </p:nvPr>
        </p:nvSpPr>
        <p:spPr>
          <a:xfrm>
            <a:off x="645000" y="2603500"/>
            <a:ext cx="10521231" cy="3867638"/>
          </a:xfrm>
        </p:spPr>
        <p:txBody>
          <a:bodyPr>
            <a:normAutofit/>
          </a:bodyPr>
          <a:lstStyle/>
          <a:p>
            <a:r>
              <a:rPr lang="en-GB" sz="2400" dirty="0" smtClean="0"/>
              <a:t>The important lessons you teach your child about healthy relationships, looking after themselves and staying safe, are respected and valued under this new curriculum. Teaching at school will compliment and reinforce the lessons you teach your child as they grow up. </a:t>
            </a:r>
          </a:p>
          <a:p>
            <a:r>
              <a:rPr lang="en-GB" sz="2400" dirty="0" smtClean="0"/>
              <a:t>You can express your opinion, and this will help us decide when and how to cover the content of the statutory guidance. </a:t>
            </a:r>
          </a:p>
          <a:p>
            <a:r>
              <a:rPr lang="en-GB" sz="2400" dirty="0" smtClean="0"/>
              <a:t>We will ensure out teaching reflects the age and religious background of our pupils. </a:t>
            </a:r>
            <a:endParaRPr lang="en-GB" sz="2400" dirty="0"/>
          </a:p>
        </p:txBody>
      </p:sp>
    </p:spTree>
    <p:extLst>
      <p:ext uri="{BB962C8B-B14F-4D97-AF65-F5344CB8AC3E}">
        <p14:creationId xmlns:p14="http://schemas.microsoft.com/office/powerpoint/2010/main" val="275789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015" y="1079175"/>
            <a:ext cx="8761413" cy="706964"/>
          </a:xfrm>
        </p:spPr>
        <p:txBody>
          <a:bodyPr/>
          <a:lstStyle/>
          <a:p>
            <a:r>
              <a:rPr lang="en-GB" b="1" dirty="0"/>
              <a:t>Parents’ right to withdraw </a:t>
            </a:r>
            <a:br>
              <a:rPr lang="en-GB" b="1" dirty="0"/>
            </a:br>
            <a:endParaRPr lang="en-GB" dirty="0"/>
          </a:p>
        </p:txBody>
      </p:sp>
      <p:sp>
        <p:nvSpPr>
          <p:cNvPr id="3" name="Content Placeholder 2"/>
          <p:cNvSpPr>
            <a:spLocks noGrp="1"/>
          </p:cNvSpPr>
          <p:nvPr>
            <p:ph idx="1"/>
          </p:nvPr>
        </p:nvSpPr>
        <p:spPr>
          <a:xfrm>
            <a:off x="609829" y="2515577"/>
            <a:ext cx="11136693" cy="4078654"/>
          </a:xfrm>
        </p:spPr>
        <p:txBody>
          <a:bodyPr>
            <a:normAutofit/>
          </a:bodyPr>
          <a:lstStyle/>
          <a:p>
            <a:r>
              <a:rPr lang="en-GB" sz="2400" dirty="0" smtClean="0"/>
              <a:t>Parents cannot withdraw </a:t>
            </a:r>
            <a:r>
              <a:rPr lang="en-GB" sz="2400" dirty="0"/>
              <a:t>their children from Relationships Education as it is statutory</a:t>
            </a:r>
            <a:r>
              <a:rPr lang="en-GB" sz="2400" dirty="0" smtClean="0"/>
              <a:t>. It is important that all pupils receive this content, covering topics such as friendships and how to stay safe. </a:t>
            </a:r>
          </a:p>
          <a:p>
            <a:r>
              <a:rPr lang="en-GB" sz="2400" dirty="0" smtClean="0"/>
              <a:t>However</a:t>
            </a:r>
            <a:r>
              <a:rPr lang="en-GB" sz="2400" dirty="0"/>
              <a:t>, parents do have the right to withdraw their children from the non-statutory components of </a:t>
            </a:r>
            <a:r>
              <a:rPr lang="en-GB" sz="2400" dirty="0" smtClean="0"/>
              <a:t>Sex </a:t>
            </a:r>
            <a:r>
              <a:rPr lang="en-GB" sz="2400" dirty="0"/>
              <a:t>E</a:t>
            </a:r>
            <a:r>
              <a:rPr lang="en-GB" sz="2400" dirty="0" smtClean="0"/>
              <a:t>ducation </a:t>
            </a:r>
            <a:r>
              <a:rPr lang="en-GB" sz="2400" dirty="0"/>
              <a:t>within </a:t>
            </a:r>
            <a:r>
              <a:rPr lang="en-GB" sz="2400" dirty="0" smtClean="0"/>
              <a:t>RSE.</a:t>
            </a:r>
          </a:p>
          <a:p>
            <a:r>
              <a:rPr lang="en-GB" sz="2400" dirty="0" smtClean="0"/>
              <a:t>Alternative </a:t>
            </a:r>
            <a:r>
              <a:rPr lang="en-GB" sz="2400" dirty="0"/>
              <a:t>work will be given to pupils who are withdrawn from </a:t>
            </a:r>
            <a:r>
              <a:rPr lang="en-GB" sz="2400" dirty="0" smtClean="0"/>
              <a:t>Sex Education and they will be removed from the lesson. </a:t>
            </a:r>
            <a:endParaRPr lang="en-GB" dirty="0"/>
          </a:p>
        </p:txBody>
      </p:sp>
    </p:spTree>
    <p:extLst>
      <p:ext uri="{BB962C8B-B14F-4D97-AF65-F5344CB8AC3E}">
        <p14:creationId xmlns:p14="http://schemas.microsoft.com/office/powerpoint/2010/main" val="3142713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755" y="885745"/>
            <a:ext cx="8761413" cy="706964"/>
          </a:xfrm>
        </p:spPr>
        <p:txBody>
          <a:bodyPr/>
          <a:lstStyle/>
          <a:p>
            <a:r>
              <a:rPr lang="en-GB" b="1" dirty="0"/>
              <a:t>Parents’ right to </a:t>
            </a:r>
            <a:r>
              <a:rPr lang="en-GB" b="1" dirty="0" smtClean="0"/>
              <a:t>withdraw: </a:t>
            </a:r>
            <a:r>
              <a:rPr lang="en-GB" b="1" dirty="0"/>
              <a:t/>
            </a:r>
            <a:br>
              <a:rPr lang="en-GB" b="1" dirty="0"/>
            </a:br>
            <a:r>
              <a:rPr lang="en-GB" b="1" dirty="0" smtClean="0"/>
              <a:t>The Science Curriculum</a:t>
            </a:r>
            <a:endParaRPr lang="en-GB" b="1" dirty="0"/>
          </a:p>
        </p:txBody>
      </p:sp>
      <p:sp>
        <p:nvSpPr>
          <p:cNvPr id="3" name="Content Placeholder 2"/>
          <p:cNvSpPr>
            <a:spLocks noGrp="1"/>
          </p:cNvSpPr>
          <p:nvPr>
            <p:ph idx="1"/>
          </p:nvPr>
        </p:nvSpPr>
        <p:spPr>
          <a:xfrm>
            <a:off x="697754" y="2709007"/>
            <a:ext cx="5861307" cy="3955561"/>
          </a:xfrm>
        </p:spPr>
        <p:txBody>
          <a:bodyPr>
            <a:normAutofit/>
          </a:bodyPr>
          <a:lstStyle/>
          <a:p>
            <a:r>
              <a:rPr lang="en-GB" sz="2400" dirty="0"/>
              <a:t>The science curriculum in all maintained schools also includes content on human development, including reproduction and human development (puberty), which maintained schools are required to teach. </a:t>
            </a:r>
          </a:p>
          <a:p>
            <a:r>
              <a:rPr lang="en-GB" sz="2400" dirty="0" smtClean="0"/>
              <a:t>There is no right to withdraw from the content on human development. </a:t>
            </a:r>
            <a:endParaRPr lang="en-GB" sz="2400" dirty="0"/>
          </a:p>
          <a:p>
            <a:endParaRPr lang="en-GB" dirty="0"/>
          </a:p>
        </p:txBody>
      </p:sp>
      <p:pic>
        <p:nvPicPr>
          <p:cNvPr id="1028" name="Picture 4" descr="Science - Airy Hill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9699" y="290064"/>
            <a:ext cx="4938938" cy="26052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8734290" y="3305907"/>
            <a:ext cx="2491765" cy="3203697"/>
          </a:xfrm>
          <a:prstGeom prst="rect">
            <a:avLst/>
          </a:prstGeom>
          <a:ln>
            <a:solidFill>
              <a:schemeClr val="accent1"/>
            </a:solidFill>
          </a:ln>
        </p:spPr>
      </p:pic>
    </p:spTree>
    <p:extLst>
      <p:ext uri="{BB962C8B-B14F-4D97-AF65-F5344CB8AC3E}">
        <p14:creationId xmlns:p14="http://schemas.microsoft.com/office/powerpoint/2010/main" val="2907367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492" y="563686"/>
            <a:ext cx="9976108" cy="5995376"/>
          </a:xfrm>
        </p:spPr>
        <p:txBody>
          <a:bodyPr>
            <a:normAutofit/>
          </a:bodyPr>
          <a:lstStyle/>
          <a:p>
            <a:pPr marL="0" indent="0" fontAlgn="t">
              <a:buNone/>
            </a:pPr>
            <a:r>
              <a:rPr lang="en-GB" dirty="0" smtClean="0">
                <a:solidFill>
                  <a:schemeClr val="bg1"/>
                </a:solidFill>
              </a:rPr>
              <a:t>Under the National Curriculum,  </a:t>
            </a:r>
            <a:r>
              <a:rPr lang="en-GB" b="1" dirty="0" smtClean="0">
                <a:solidFill>
                  <a:schemeClr val="bg1"/>
                </a:solidFill>
              </a:rPr>
              <a:t>the basics of Sex Education fall within the science curriculum</a:t>
            </a:r>
            <a:r>
              <a:rPr lang="en-GB" dirty="0" smtClean="0">
                <a:solidFill>
                  <a:schemeClr val="bg1"/>
                </a:solidFill>
              </a:rPr>
              <a:t>. The statutory content requires maintained schools to teach children about human development, including puberty, and reproduction. Please see the </a:t>
            </a:r>
            <a:r>
              <a:rPr lang="en-GB" dirty="0" err="1" smtClean="0">
                <a:solidFill>
                  <a:schemeClr val="bg1"/>
                </a:solidFill>
              </a:rPr>
              <a:t>DfE</a:t>
            </a:r>
            <a:r>
              <a:rPr lang="en-GB" dirty="0" smtClean="0">
                <a:solidFill>
                  <a:schemeClr val="bg1"/>
                </a:solidFill>
              </a:rPr>
              <a:t> Science Programme of Study below which includes specific content for each year group. </a:t>
            </a:r>
          </a:p>
          <a:p>
            <a:pPr fontAlgn="t"/>
            <a:endParaRPr lang="en-GB" dirty="0"/>
          </a:p>
          <a:p>
            <a:pPr marL="0" indent="0" fontAlgn="t">
              <a:buNone/>
            </a:pPr>
            <a:r>
              <a:rPr lang="en-GB" b="1" dirty="0"/>
              <a:t>In Key Stage 1, pupils will:</a:t>
            </a:r>
            <a:endParaRPr lang="en-GB" dirty="0"/>
          </a:p>
          <a:p>
            <a:pPr fontAlgn="t"/>
            <a:r>
              <a:rPr lang="en-GB" dirty="0"/>
              <a:t>Be introduced to the process of reproduction and growth in animals. They should be introduced to the concepts of reproduction and growth, but not how reproduction occurs.</a:t>
            </a:r>
          </a:p>
          <a:p>
            <a:pPr marL="0" indent="0" fontAlgn="t">
              <a:buNone/>
            </a:pPr>
            <a:r>
              <a:rPr lang="en-GB" dirty="0"/>
              <a:t> </a:t>
            </a:r>
          </a:p>
          <a:p>
            <a:pPr marL="0" indent="0" fontAlgn="t">
              <a:buNone/>
            </a:pPr>
            <a:r>
              <a:rPr lang="en-GB" b="1" dirty="0"/>
              <a:t>Key Stage 2, pupils will:</a:t>
            </a:r>
            <a:endParaRPr lang="en-GB" dirty="0"/>
          </a:p>
          <a:p>
            <a:pPr fontAlgn="t"/>
            <a:r>
              <a:rPr lang="en-GB" dirty="0"/>
              <a:t>Be taught about different types of reproduction, including sexual and asexual reproduction in plants and sexual reproduction in animals. Pupils should draw a timeline to indicate stages in the growth and development of humans. They should learn about the changes experienced in puberty. </a:t>
            </a:r>
          </a:p>
          <a:p>
            <a:pPr marL="0" indent="0">
              <a:buNone/>
            </a:pPr>
            <a:endParaRPr lang="en-GB" dirty="0"/>
          </a:p>
        </p:txBody>
      </p:sp>
    </p:spTree>
    <p:extLst>
      <p:ext uri="{BB962C8B-B14F-4D97-AF65-F5344CB8AC3E}">
        <p14:creationId xmlns:p14="http://schemas.microsoft.com/office/powerpoint/2010/main" val="2124601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do we use to teach RSE?</a:t>
            </a:r>
            <a:endParaRPr lang="en-GB" b="1" dirty="0"/>
          </a:p>
        </p:txBody>
      </p:sp>
      <p:sp>
        <p:nvSpPr>
          <p:cNvPr id="3" name="Content Placeholder 2"/>
          <p:cNvSpPr>
            <a:spLocks noGrp="1"/>
          </p:cNvSpPr>
          <p:nvPr>
            <p:ph idx="1"/>
          </p:nvPr>
        </p:nvSpPr>
        <p:spPr>
          <a:xfrm>
            <a:off x="451570" y="2779346"/>
            <a:ext cx="3891830" cy="3416300"/>
          </a:xfrm>
        </p:spPr>
        <p:txBody>
          <a:bodyPr>
            <a:normAutofit/>
          </a:bodyPr>
          <a:lstStyle/>
          <a:p>
            <a:r>
              <a:rPr lang="en-GB" sz="2400" dirty="0" smtClean="0"/>
              <a:t>We use ‘Jigsaw’ for the delivery of our RSE Curriculum. </a:t>
            </a:r>
          </a:p>
          <a:p>
            <a:r>
              <a:rPr lang="en-GB" sz="2400" dirty="0" smtClean="0"/>
              <a:t>Objectives linked to RSE are clearly mapped out on our PSHE curriculum map. </a:t>
            </a:r>
            <a:endParaRPr lang="en-GB" sz="2400" dirty="0"/>
          </a:p>
        </p:txBody>
      </p:sp>
      <p:pic>
        <p:nvPicPr>
          <p:cNvPr id="6" name="Picture 5"/>
          <p:cNvPicPr>
            <a:picLocks noChangeAspect="1"/>
          </p:cNvPicPr>
          <p:nvPr/>
        </p:nvPicPr>
        <p:blipFill>
          <a:blip r:embed="rId2"/>
          <a:stretch>
            <a:fillRect/>
          </a:stretch>
        </p:blipFill>
        <p:spPr>
          <a:xfrm>
            <a:off x="4891488" y="1942067"/>
            <a:ext cx="6733599" cy="1209629"/>
          </a:xfrm>
          <a:prstGeom prst="rect">
            <a:avLst/>
          </a:prstGeom>
        </p:spPr>
      </p:pic>
    </p:spTree>
    <p:extLst>
      <p:ext uri="{BB962C8B-B14F-4D97-AF65-F5344CB8AC3E}">
        <p14:creationId xmlns:p14="http://schemas.microsoft.com/office/powerpoint/2010/main" val="34513232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426" y="810382"/>
            <a:ext cx="8761413" cy="706964"/>
          </a:xfrm>
        </p:spPr>
        <p:txBody>
          <a:bodyPr/>
          <a:lstStyle/>
          <a:p>
            <a:r>
              <a:rPr lang="en-GB" sz="4800" b="1" dirty="0" smtClean="0">
                <a:latin typeface="Gill Sans MT" panose="020B0502020104020203" pitchFamily="34" charset="0"/>
              </a:rPr>
              <a:t>Our RSE Policy</a:t>
            </a:r>
            <a:endParaRPr lang="en-GB" sz="4800" b="1" dirty="0">
              <a:latin typeface="Gill Sans MT" panose="020B0502020104020203" pitchFamily="34" charset="0"/>
            </a:endParaRPr>
          </a:p>
        </p:txBody>
      </p:sp>
      <p:sp>
        <p:nvSpPr>
          <p:cNvPr id="5" name="TextBox 4"/>
          <p:cNvSpPr txBox="1"/>
          <p:nvPr/>
        </p:nvSpPr>
        <p:spPr>
          <a:xfrm>
            <a:off x="433004" y="2393234"/>
            <a:ext cx="4054524" cy="3785652"/>
          </a:xfrm>
          <a:prstGeom prst="rect">
            <a:avLst/>
          </a:prstGeom>
          <a:noFill/>
        </p:spPr>
        <p:txBody>
          <a:bodyPr wrap="square" rtlCol="0">
            <a:spAutoFit/>
          </a:bodyPr>
          <a:lstStyle/>
          <a:p>
            <a:r>
              <a:rPr lang="en-GB" sz="2000" dirty="0" smtClean="0">
                <a:latin typeface="Gill Sans MT" panose="020B0502020104020203" pitchFamily="34" charset="0"/>
              </a:rPr>
              <a:t>Our updated Relationships and Sex Education Policy</a:t>
            </a:r>
          </a:p>
          <a:p>
            <a:endParaRPr lang="en-GB" sz="2000" dirty="0">
              <a:latin typeface="Gill Sans MT" panose="020B0502020104020203" pitchFamily="34" charset="0"/>
            </a:endParaRPr>
          </a:p>
          <a:p>
            <a:r>
              <a:rPr lang="en-GB" sz="2000" dirty="0" smtClean="0">
                <a:latin typeface="Gill Sans MT" panose="020B0502020104020203" pitchFamily="34" charset="0"/>
              </a:rPr>
              <a:t>From September 2020</a:t>
            </a:r>
          </a:p>
          <a:p>
            <a:endParaRPr lang="en-GB" sz="2000" dirty="0">
              <a:latin typeface="Gill Sans MT" panose="020B0502020104020203" pitchFamily="34" charset="0"/>
            </a:endParaRPr>
          </a:p>
          <a:p>
            <a:r>
              <a:rPr lang="en-GB" sz="2000" dirty="0" smtClean="0">
                <a:latin typeface="Gill Sans MT" panose="020B0502020104020203" pitchFamily="34" charset="0"/>
              </a:rPr>
              <a:t>Our policy is available on our school website and paper copies can be made available upon request. </a:t>
            </a:r>
          </a:p>
          <a:p>
            <a:endParaRPr lang="en-GB" sz="2000" dirty="0">
              <a:latin typeface="Gill Sans MT" panose="020B0502020104020203" pitchFamily="34" charset="0"/>
            </a:endParaRPr>
          </a:p>
          <a:p>
            <a:r>
              <a:rPr lang="en-GB" sz="2000" dirty="0" smtClean="0">
                <a:latin typeface="Gill Sans MT" panose="020B0502020104020203" pitchFamily="34" charset="0"/>
              </a:rPr>
              <a:t>Please also see the short guide for parents which can be located on our school website. </a:t>
            </a:r>
            <a:endParaRPr lang="en-GB" sz="2000" dirty="0">
              <a:latin typeface="Gill Sans MT" panose="020B0502020104020203" pitchFamily="34" charset="0"/>
            </a:endParaRPr>
          </a:p>
        </p:txBody>
      </p:sp>
      <p:pic>
        <p:nvPicPr>
          <p:cNvPr id="6" name="Picture 5"/>
          <p:cNvPicPr>
            <a:picLocks noChangeAspect="1"/>
          </p:cNvPicPr>
          <p:nvPr/>
        </p:nvPicPr>
        <p:blipFill>
          <a:blip r:embed="rId3"/>
          <a:stretch>
            <a:fillRect/>
          </a:stretch>
        </p:blipFill>
        <p:spPr>
          <a:xfrm>
            <a:off x="7612510" y="810382"/>
            <a:ext cx="3933825" cy="5591175"/>
          </a:xfrm>
          <a:prstGeom prst="rect">
            <a:avLst/>
          </a:prstGeom>
          <a:ln>
            <a:solidFill>
              <a:schemeClr val="tx1"/>
            </a:solidFill>
          </a:ln>
        </p:spPr>
      </p:pic>
    </p:spTree>
    <p:extLst>
      <p:ext uri="{BB962C8B-B14F-4D97-AF65-F5344CB8AC3E}">
        <p14:creationId xmlns:p14="http://schemas.microsoft.com/office/powerpoint/2010/main" val="429255335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BC54DB0DD762841AB8B0D936E1293DC" ma:contentTypeVersion="12" ma:contentTypeDescription="Create a new document." ma:contentTypeScope="" ma:versionID="04e1485c3232fab4018d696a7a94b420">
  <xsd:schema xmlns:xsd="http://www.w3.org/2001/XMLSchema" xmlns:xs="http://www.w3.org/2001/XMLSchema" xmlns:p="http://schemas.microsoft.com/office/2006/metadata/properties" xmlns:ns2="ee3cd575-50c9-4ae0-b165-0376f3d773ef" xmlns:ns3="7e07384f-a74b-4522-bc1b-415c5d314ae7" targetNamespace="http://schemas.microsoft.com/office/2006/metadata/properties" ma:root="true" ma:fieldsID="ef45f6422d85fea52ce640f80108a467" ns2:_="" ns3:_="">
    <xsd:import namespace="ee3cd575-50c9-4ae0-b165-0376f3d773ef"/>
    <xsd:import namespace="7e07384f-a74b-4522-bc1b-415c5d314ae7"/>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Tags" minOccurs="0"/>
                <xsd:element ref="ns2:MediaServiceOCR"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3cd575-50c9-4ae0-b165-0376f3d773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e07384f-a74b-4522-bc1b-415c5d314ae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9113FE-BD0C-4850-9D7E-4E45F900E1D7}">
  <ds:schemaRefs>
    <ds:schemaRef ds:uri="http://purl.org/dc/elements/1.1/"/>
    <ds:schemaRef ds:uri="http://schemas.microsoft.com/office/2006/metadata/properties"/>
    <ds:schemaRef ds:uri="http://purl.org/dc/terms/"/>
    <ds:schemaRef ds:uri="http://schemas.openxmlformats.org/package/2006/metadata/core-properties"/>
    <ds:schemaRef ds:uri="ee3cd575-50c9-4ae0-b165-0376f3d773ef"/>
    <ds:schemaRef ds:uri="http://purl.org/dc/dcmitype/"/>
    <ds:schemaRef ds:uri="http://schemas.microsoft.com/office/2006/documentManagement/types"/>
    <ds:schemaRef ds:uri="http://schemas.microsoft.com/office/infopath/2007/PartnerControls"/>
    <ds:schemaRef ds:uri="7e07384f-a74b-4522-bc1b-415c5d314ae7"/>
    <ds:schemaRef ds:uri="http://www.w3.org/XML/1998/namespace"/>
  </ds:schemaRefs>
</ds:datastoreItem>
</file>

<file path=customXml/itemProps2.xml><?xml version="1.0" encoding="utf-8"?>
<ds:datastoreItem xmlns:ds="http://schemas.openxmlformats.org/officeDocument/2006/customXml" ds:itemID="{01E19C59-D43F-4624-8F72-9459303AEC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e3cd575-50c9-4ae0-b165-0376f3d773ef"/>
    <ds:schemaRef ds:uri="7e07384f-a74b-4522-bc1b-415c5d314a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A1714CC-C19B-45DF-A506-5F740F8C556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3304</TotalTime>
  <Words>936</Words>
  <Application>Microsoft Office PowerPoint</Application>
  <PresentationFormat>Widescreen</PresentationFormat>
  <Paragraphs>77</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Gill Sans MT</vt:lpstr>
      <vt:lpstr>Wingdings 3</vt:lpstr>
      <vt:lpstr>Ion Boardroom</vt:lpstr>
      <vt:lpstr>  Relationships and Sex Education (RSE)</vt:lpstr>
      <vt:lpstr>What is Relationships and Sex Education? </vt:lpstr>
      <vt:lpstr>Updated Guidance  In Focus: Key Principles </vt:lpstr>
      <vt:lpstr>Statutory Guidance </vt:lpstr>
      <vt:lpstr>Great RSE?</vt:lpstr>
      <vt:lpstr>RSE at GBP</vt:lpstr>
      <vt:lpstr>Relationships Education</vt:lpstr>
      <vt:lpstr>Health Education</vt:lpstr>
      <vt:lpstr>Your rights as a parent…</vt:lpstr>
      <vt:lpstr>Parents’ right to withdraw  </vt:lpstr>
      <vt:lpstr>Parents’ right to withdraw:  The Science Curriculum</vt:lpstr>
      <vt:lpstr>PowerPoint Presentation</vt:lpstr>
      <vt:lpstr>What do we use to teach RSE?</vt:lpstr>
      <vt:lpstr>Our RSE Policy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Pownall</dc:creator>
  <cp:lastModifiedBy>Jules Rogers</cp:lastModifiedBy>
  <cp:revision>51</cp:revision>
  <dcterms:created xsi:type="dcterms:W3CDTF">2020-09-21T09:34:00Z</dcterms:created>
  <dcterms:modified xsi:type="dcterms:W3CDTF">2022-02-10T18:45:56Z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0x0101003BC54DB0DD762841AB8B0D936E1293DC</vt:lpwstr>
  </property>
</Properties>
</file>