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5" r:id="rId2"/>
    <p:sldId id="268" r:id="rId3"/>
    <p:sldId id="269" r:id="rId4"/>
    <p:sldId id="266" r:id="rId5"/>
    <p:sldId id="270" r:id="rId6"/>
    <p:sldId id="271" r:id="rId7"/>
    <p:sldId id="27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391" autoAdjust="0"/>
    <p:restoredTop sz="94343" autoAdjust="0"/>
  </p:normalViewPr>
  <p:slideViewPr>
    <p:cSldViewPr snapToGrid="0">
      <p:cViewPr varScale="1">
        <p:scale>
          <a:sx n="73" d="100"/>
          <a:sy n="73" d="100"/>
        </p:scale>
        <p:origin x="9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cky collins" userId="8d6f22cffae0dd9a" providerId="LiveId" clId="{3BA1A44A-94FD-40B6-A929-2259DF73BCAD}"/>
    <pc:docChg chg="undo custSel addSld delSld modSld">
      <pc:chgData name="becky collins" userId="8d6f22cffae0dd9a" providerId="LiveId" clId="{3BA1A44A-94FD-40B6-A929-2259DF73BCAD}" dt="2020-10-25T18:45:13.955" v="14" actId="1076"/>
      <pc:docMkLst>
        <pc:docMk/>
      </pc:docMkLst>
      <pc:sldChg chg="modSp mod">
        <pc:chgData name="becky collins" userId="8d6f22cffae0dd9a" providerId="LiveId" clId="{3BA1A44A-94FD-40B6-A929-2259DF73BCAD}" dt="2020-10-25T17:07:22.755" v="5" actId="1076"/>
        <pc:sldMkLst>
          <pc:docMk/>
          <pc:sldMk cId="1367637324" sldId="257"/>
        </pc:sldMkLst>
        <pc:picChg chg="mod">
          <ac:chgData name="becky collins" userId="8d6f22cffae0dd9a" providerId="LiveId" clId="{3BA1A44A-94FD-40B6-A929-2259DF73BCAD}" dt="2020-10-25T17:07:22.755" v="5" actId="1076"/>
          <ac:picMkLst>
            <pc:docMk/>
            <pc:sldMk cId="1367637324" sldId="257"/>
            <ac:picMk id="7" creationId="{1FCD9FAD-96FE-4C31-9717-C698E0E01825}"/>
          </ac:picMkLst>
        </pc:picChg>
      </pc:sldChg>
      <pc:sldChg chg="modSp mod">
        <pc:chgData name="becky collins" userId="8d6f22cffae0dd9a" providerId="LiveId" clId="{3BA1A44A-94FD-40B6-A929-2259DF73BCAD}" dt="2020-10-25T17:10:10.229" v="6" actId="1076"/>
        <pc:sldMkLst>
          <pc:docMk/>
          <pc:sldMk cId="1575944675" sldId="258"/>
        </pc:sldMkLst>
        <pc:spChg chg="mod">
          <ac:chgData name="becky collins" userId="8d6f22cffae0dd9a" providerId="LiveId" clId="{3BA1A44A-94FD-40B6-A929-2259DF73BCAD}" dt="2020-10-25T16:58:49.180" v="3" actId="27636"/>
          <ac:spMkLst>
            <pc:docMk/>
            <pc:sldMk cId="1575944675" sldId="258"/>
            <ac:spMk id="2" creationId="{00000000-0000-0000-0000-000000000000}"/>
          </ac:spMkLst>
        </pc:spChg>
        <pc:spChg chg="mod">
          <ac:chgData name="becky collins" userId="8d6f22cffae0dd9a" providerId="LiveId" clId="{3BA1A44A-94FD-40B6-A929-2259DF73BCAD}" dt="2020-10-25T16:58:56.345" v="4" actId="1076"/>
          <ac:spMkLst>
            <pc:docMk/>
            <pc:sldMk cId="1575944675" sldId="258"/>
            <ac:spMk id="4" creationId="{00000000-0000-0000-0000-000000000000}"/>
          </ac:spMkLst>
        </pc:spChg>
        <pc:picChg chg="mod">
          <ac:chgData name="becky collins" userId="8d6f22cffae0dd9a" providerId="LiveId" clId="{3BA1A44A-94FD-40B6-A929-2259DF73BCAD}" dt="2020-10-25T17:10:10.229" v="6" actId="1076"/>
          <ac:picMkLst>
            <pc:docMk/>
            <pc:sldMk cId="1575944675" sldId="258"/>
            <ac:picMk id="5" creationId="{92D6F75B-E361-43BA-8D92-B37A9D8B83C7}"/>
          </ac:picMkLst>
        </pc:picChg>
      </pc:sldChg>
      <pc:sldChg chg="modSp mod">
        <pc:chgData name="becky collins" userId="8d6f22cffae0dd9a" providerId="LiveId" clId="{3BA1A44A-94FD-40B6-A929-2259DF73BCAD}" dt="2020-10-25T18:24:23.953" v="7" actId="1076"/>
        <pc:sldMkLst>
          <pc:docMk/>
          <pc:sldMk cId="2812680713" sldId="260"/>
        </pc:sldMkLst>
        <pc:picChg chg="mod">
          <ac:chgData name="becky collins" userId="8d6f22cffae0dd9a" providerId="LiveId" clId="{3BA1A44A-94FD-40B6-A929-2259DF73BCAD}" dt="2020-10-25T18:24:23.953" v="7" actId="1076"/>
          <ac:picMkLst>
            <pc:docMk/>
            <pc:sldMk cId="2812680713" sldId="260"/>
            <ac:picMk id="5" creationId="{B9CA5549-53C3-4997-AD73-A6A819B1C3CD}"/>
          </ac:picMkLst>
        </pc:picChg>
      </pc:sldChg>
      <pc:sldChg chg="modSp mod">
        <pc:chgData name="becky collins" userId="8d6f22cffae0dd9a" providerId="LiveId" clId="{3BA1A44A-94FD-40B6-A929-2259DF73BCAD}" dt="2020-10-25T18:40:20.524" v="10" actId="1076"/>
        <pc:sldMkLst>
          <pc:docMk/>
          <pc:sldMk cId="2339398346" sldId="261"/>
        </pc:sldMkLst>
        <pc:picChg chg="mod">
          <ac:chgData name="becky collins" userId="8d6f22cffae0dd9a" providerId="LiveId" clId="{3BA1A44A-94FD-40B6-A929-2259DF73BCAD}" dt="2020-10-25T18:40:20.524" v="10" actId="1076"/>
          <ac:picMkLst>
            <pc:docMk/>
            <pc:sldMk cId="2339398346" sldId="261"/>
            <ac:picMk id="5" creationId="{A5E4DA0C-C5E7-4683-AF7D-411ADA844499}"/>
          </ac:picMkLst>
        </pc:picChg>
      </pc:sldChg>
      <pc:sldChg chg="modSp mod">
        <pc:chgData name="becky collins" userId="8d6f22cffae0dd9a" providerId="LiveId" clId="{3BA1A44A-94FD-40B6-A929-2259DF73BCAD}" dt="2020-10-25T18:42:30.506" v="12" actId="1076"/>
        <pc:sldMkLst>
          <pc:docMk/>
          <pc:sldMk cId="3856897992" sldId="262"/>
        </pc:sldMkLst>
        <pc:picChg chg="mod">
          <ac:chgData name="becky collins" userId="8d6f22cffae0dd9a" providerId="LiveId" clId="{3BA1A44A-94FD-40B6-A929-2259DF73BCAD}" dt="2020-10-25T18:42:30.506" v="12" actId="1076"/>
          <ac:picMkLst>
            <pc:docMk/>
            <pc:sldMk cId="3856897992" sldId="262"/>
            <ac:picMk id="3" creationId="{D425486F-946E-4592-A3CA-0959023C84E2}"/>
          </ac:picMkLst>
        </pc:picChg>
      </pc:sldChg>
      <pc:sldChg chg="modSp mod">
        <pc:chgData name="becky collins" userId="8d6f22cffae0dd9a" providerId="LiveId" clId="{3BA1A44A-94FD-40B6-A929-2259DF73BCAD}" dt="2020-10-25T18:43:46.577" v="13" actId="1076"/>
        <pc:sldMkLst>
          <pc:docMk/>
          <pc:sldMk cId="669133484" sldId="263"/>
        </pc:sldMkLst>
        <pc:picChg chg="mod">
          <ac:chgData name="becky collins" userId="8d6f22cffae0dd9a" providerId="LiveId" clId="{3BA1A44A-94FD-40B6-A929-2259DF73BCAD}" dt="2020-10-25T18:43:46.577" v="13" actId="1076"/>
          <ac:picMkLst>
            <pc:docMk/>
            <pc:sldMk cId="669133484" sldId="263"/>
            <ac:picMk id="2" creationId="{31CE530F-AF03-4606-87C0-280946FFE030}"/>
          </ac:picMkLst>
        </pc:picChg>
      </pc:sldChg>
      <pc:sldChg chg="modSp mod">
        <pc:chgData name="becky collins" userId="8d6f22cffae0dd9a" providerId="LiveId" clId="{3BA1A44A-94FD-40B6-A929-2259DF73BCAD}" dt="2020-10-25T18:41:18.101" v="11" actId="1076"/>
        <pc:sldMkLst>
          <pc:docMk/>
          <pc:sldMk cId="421462097" sldId="264"/>
        </pc:sldMkLst>
        <pc:picChg chg="mod">
          <ac:chgData name="becky collins" userId="8d6f22cffae0dd9a" providerId="LiveId" clId="{3BA1A44A-94FD-40B6-A929-2259DF73BCAD}" dt="2020-10-25T18:41:18.101" v="11" actId="1076"/>
          <ac:picMkLst>
            <pc:docMk/>
            <pc:sldMk cId="421462097" sldId="264"/>
            <ac:picMk id="3" creationId="{FF0A0946-6B6D-4CBE-B904-15C389995396}"/>
          </ac:picMkLst>
        </pc:picChg>
      </pc:sldChg>
      <pc:sldChg chg="modSp mod">
        <pc:chgData name="becky collins" userId="8d6f22cffae0dd9a" providerId="LiveId" clId="{3BA1A44A-94FD-40B6-A929-2259DF73BCAD}" dt="2020-10-25T18:45:13.955" v="14" actId="1076"/>
        <pc:sldMkLst>
          <pc:docMk/>
          <pc:sldMk cId="2605091409" sldId="266"/>
        </pc:sldMkLst>
        <pc:picChg chg="mod">
          <ac:chgData name="becky collins" userId="8d6f22cffae0dd9a" providerId="LiveId" clId="{3BA1A44A-94FD-40B6-A929-2259DF73BCAD}" dt="2020-10-25T18:45:13.955" v="14" actId="1076"/>
          <ac:picMkLst>
            <pc:docMk/>
            <pc:sldMk cId="2605091409" sldId="266"/>
            <ac:picMk id="2" creationId="{7999CCDA-9109-4B52-A35F-A6FF2D2AFF88}"/>
          </ac:picMkLst>
        </pc:picChg>
      </pc:sldChg>
      <pc:sldChg chg="new del">
        <pc:chgData name="becky collins" userId="8d6f22cffae0dd9a" providerId="LiveId" clId="{3BA1A44A-94FD-40B6-A929-2259DF73BCAD}" dt="2020-10-25T18:37:22.050" v="9" actId="680"/>
        <pc:sldMkLst>
          <pc:docMk/>
          <pc:sldMk cId="2702550590" sldId="26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D64CBE-48FE-45B6-91DC-988681BEA94C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6C049F-6561-4A49-8E16-C45C3E5A1D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058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6C049F-6561-4A49-8E16-C45C3E5A1DD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720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5AEB-9F46-479D-A130-6465D77CA58C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AE26-74E0-4FED-9578-770DD794D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023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5AEB-9F46-479D-A130-6465D77CA58C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AE26-74E0-4FED-9578-770DD794DA9C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40845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5AEB-9F46-479D-A130-6465D77CA58C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AE26-74E0-4FED-9578-770DD794D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12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5AEB-9F46-479D-A130-6465D77CA58C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AE26-74E0-4FED-9578-770DD794DA9C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57502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5AEB-9F46-479D-A130-6465D77CA58C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AE26-74E0-4FED-9578-770DD794D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346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5AEB-9F46-479D-A130-6465D77CA58C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AE26-74E0-4FED-9578-770DD794D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779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5AEB-9F46-479D-A130-6465D77CA58C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AE26-74E0-4FED-9578-770DD794D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262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5AEB-9F46-479D-A130-6465D77CA58C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AE26-74E0-4FED-9578-770DD794DA9C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818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5AEB-9F46-479D-A130-6465D77CA58C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AE26-74E0-4FED-9578-770DD794DA9C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097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5AEB-9F46-479D-A130-6465D77CA58C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AE26-74E0-4FED-9578-770DD794D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49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5AEB-9F46-479D-A130-6465D77CA58C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AE26-74E0-4FED-9578-770DD794DA9C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488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FDE5AEB-9F46-479D-A130-6465D77CA58C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654AE26-74E0-4FED-9578-770DD794DA9C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0324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hyperlink" Target="https://www.greatbinfields.co.uk/times-tables/" TargetMode="Externa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50" y="4558735"/>
            <a:ext cx="2190700" cy="2155649"/>
          </a:xfrm>
          <a:prstGeom prst="rect">
            <a:avLst/>
          </a:prstGeom>
        </p:spPr>
      </p:pic>
      <p:sp>
        <p:nvSpPr>
          <p:cNvPr id="7" name="AutoShape 6" descr="Here's an app for all parents who find memorizing time tables to kids  difficult. Try out the best entertaining… | Math time, Math activities for  kids, Learning app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33586" y="325153"/>
            <a:ext cx="10972800" cy="1252728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latin typeface="XCCW Joined 4a" panose="03050602040000000000" pitchFamily="66" charset="0"/>
              </a:rPr>
              <a:t>MATHS AT </a:t>
            </a:r>
            <a:br>
              <a:rPr lang="en-GB" b="1" dirty="0" smtClean="0">
                <a:latin typeface="XCCW Joined 4a" panose="03050602040000000000" pitchFamily="66" charset="0"/>
              </a:rPr>
            </a:br>
            <a:r>
              <a:rPr lang="en-GB" b="1" dirty="0" smtClean="0">
                <a:latin typeface="XCCW Joined 4a" panose="03050602040000000000" pitchFamily="66" charset="0"/>
              </a:rPr>
              <a:t>GREAT BINFIELDS PRIMARY</a:t>
            </a:r>
            <a:endParaRPr lang="en-GB" b="1" dirty="0">
              <a:latin typeface="XCCW Joined 4a" panose="03050602040000000000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15511" y="2989075"/>
            <a:ext cx="99189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XCCW Joined 4a" panose="03050602040000000000" pitchFamily="66" charset="0"/>
              </a:rPr>
              <a:t>How to help your child with Times Tables</a:t>
            </a:r>
            <a:r>
              <a:rPr lang="en-GB" sz="1400" dirty="0" smtClean="0">
                <a:latin typeface="XCCW Joined 4a" panose="03050602040000000000" pitchFamily="66" charset="0"/>
              </a:rPr>
              <a:t>.</a:t>
            </a:r>
            <a:endParaRPr lang="en-GB" sz="1400" dirty="0">
              <a:latin typeface="XCCW Joined 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312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XCCW Joined 4a" panose="03050602040000000000" pitchFamily="66" charset="0"/>
              </a:rPr>
              <a:t>Why are </a:t>
            </a:r>
            <a:r>
              <a:rPr lang="en-GB" dirty="0" smtClean="0">
                <a:latin typeface="XCCW Joined 4a" panose="03050602040000000000" pitchFamily="66" charset="0"/>
              </a:rPr>
              <a:t>Times Tables important?</a:t>
            </a:r>
            <a:endParaRPr lang="en-GB" dirty="0">
              <a:latin typeface="XCCW Joined 4a" panose="03050602040000000000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2500" y="2198139"/>
            <a:ext cx="11284858" cy="44088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XCCW Joined 4a" panose="03050602040000000000" pitchFamily="66" charset="0"/>
              </a:rPr>
              <a:t>Times tables are the foundation of mathematical learning and are </a:t>
            </a:r>
            <a:r>
              <a:rPr lang="en-GB" sz="1700" dirty="0" smtClean="0">
                <a:latin typeface="XCCW Joined 4a" panose="03050602040000000000" pitchFamily="66" charset="0"/>
              </a:rPr>
              <a:t>the building </a:t>
            </a:r>
            <a:r>
              <a:rPr lang="en-GB" sz="1700" dirty="0">
                <a:latin typeface="XCCW Joined 4a" panose="03050602040000000000" pitchFamily="66" charset="0"/>
              </a:rPr>
              <a:t>blocks upon which other mathematical thinking is </a:t>
            </a:r>
            <a:r>
              <a:rPr lang="en-GB" sz="1700" dirty="0" smtClean="0">
                <a:latin typeface="XCCW Joined 4a" panose="03050602040000000000" pitchFamily="66" charset="0"/>
              </a:rPr>
              <a:t>built.</a:t>
            </a:r>
            <a:endParaRPr lang="en-GB" sz="1700" dirty="0">
              <a:latin typeface="XCCW Joined 4a" panose="03050602040000000000" pitchFamily="66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XCCW Joined 4a" panose="03050602040000000000" pitchFamily="66" charset="0"/>
              </a:rPr>
              <a:t>Helping your child to memorise their times tables ensures that working out maths problems become quicker and easier for your child to </a:t>
            </a:r>
            <a:r>
              <a:rPr lang="en-GB" sz="1700" dirty="0" smtClean="0">
                <a:latin typeface="XCCW Joined 4a" panose="03050602040000000000" pitchFamily="66" charset="0"/>
              </a:rPr>
              <a:t>solve.</a:t>
            </a:r>
            <a:endParaRPr lang="en-GB" sz="1700" dirty="0">
              <a:latin typeface="XCCW Joined 4a" panose="03050602040000000000" pitchFamily="66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XCCW Joined 4a" panose="03050602040000000000" pitchFamily="66" charset="0"/>
              </a:rPr>
              <a:t>Memorising times tables will assist your child when solving, addition, subtraction and division problems – along with multiplication </a:t>
            </a:r>
            <a:r>
              <a:rPr lang="en-GB" sz="1700" dirty="0" smtClean="0">
                <a:latin typeface="XCCW Joined 4a" panose="03050602040000000000" pitchFamily="66" charset="0"/>
              </a:rPr>
              <a:t>questions.</a:t>
            </a:r>
            <a:endParaRPr lang="en-GB" sz="1700" dirty="0">
              <a:latin typeface="XCCW Joined 4a" panose="03050602040000000000" pitchFamily="66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XCCW Joined 4a" panose="03050602040000000000" pitchFamily="66" charset="0"/>
              </a:rPr>
              <a:t>Times tables begin to unlock the relation that exists between </a:t>
            </a:r>
            <a:r>
              <a:rPr lang="en-GB" sz="1700" dirty="0" smtClean="0">
                <a:latin typeface="XCCW Joined 4a" panose="03050602040000000000" pitchFamily="66" charset="0"/>
              </a:rPr>
              <a:t>numbers.</a:t>
            </a:r>
            <a:endParaRPr lang="en-GB" sz="1700" dirty="0">
              <a:latin typeface="XCCW Joined 4a" panose="03050602040000000000" pitchFamily="66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XCCW Joined 4a" panose="03050602040000000000" pitchFamily="66" charset="0"/>
              </a:rPr>
              <a:t>They also help to build knowledge of important mathematical concepts such as patterns and sequences, fractions, percentages and even </a:t>
            </a:r>
            <a:r>
              <a:rPr lang="en-GB" sz="1700" dirty="0" smtClean="0">
                <a:latin typeface="XCCW Joined 4a" panose="03050602040000000000" pitchFamily="66" charset="0"/>
              </a:rPr>
              <a:t>shape.</a:t>
            </a:r>
            <a:endParaRPr lang="en-GB" sz="1700" dirty="0">
              <a:latin typeface="XCCW Joined 4a" panose="03050602040000000000" pitchFamily="66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XCCW Joined 4a" panose="03050602040000000000" pitchFamily="66" charset="0"/>
              </a:rPr>
              <a:t>Successful </a:t>
            </a:r>
            <a:r>
              <a:rPr lang="en-GB" sz="1700" dirty="0" smtClean="0">
                <a:latin typeface="XCCW Joined 4a" panose="03050602040000000000" pitchFamily="66" charset="0"/>
              </a:rPr>
              <a:t>recall </a:t>
            </a:r>
            <a:r>
              <a:rPr lang="en-GB" sz="1700" dirty="0">
                <a:latin typeface="XCCW Joined 4a" panose="03050602040000000000" pitchFamily="66" charset="0"/>
              </a:rPr>
              <a:t>of times tables will increase your child’s confidence in maths </a:t>
            </a:r>
            <a:r>
              <a:rPr lang="en-GB" sz="1700" dirty="0" smtClean="0">
                <a:latin typeface="XCCW Joined 4a" panose="03050602040000000000" pitchFamily="66" charset="0"/>
              </a:rPr>
              <a:t>exponentially. </a:t>
            </a:r>
            <a:endParaRPr lang="en-GB" sz="1700" dirty="0">
              <a:latin typeface="XCCW Joined 4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1237" y="5525587"/>
            <a:ext cx="1287700" cy="126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345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800" dirty="0">
                <a:latin typeface="XCCW Joined 4a" panose="03050602040000000000" pitchFamily="66" charset="0"/>
              </a:rPr>
              <a:t>Help! How to I help my child learn their Times Tables?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2167145"/>
            <a:ext cx="11835539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00" b="1" dirty="0">
                <a:latin typeface="XCCW Joined 4a" panose="03050602040000000000" pitchFamily="66" charset="0"/>
              </a:rPr>
              <a:t>Start small – </a:t>
            </a:r>
            <a:r>
              <a:rPr lang="en-GB" sz="1700" dirty="0">
                <a:latin typeface="XCCW Joined 4a" panose="03050602040000000000" pitchFamily="66" charset="0"/>
              </a:rPr>
              <a:t>set a target to learn one set of times table – don’t be overwhelmed by learning them all at once</a:t>
            </a:r>
            <a:r>
              <a:rPr lang="en-GB" sz="1700" dirty="0" smtClean="0">
                <a:latin typeface="XCCW Joined 4a" panose="03050602040000000000" pitchFamily="66" charset="0"/>
              </a:rPr>
              <a:t>;</a:t>
            </a:r>
          </a:p>
          <a:p>
            <a:endParaRPr lang="en-GB" sz="1600" dirty="0">
              <a:latin typeface="XCCW Joined 4a" panose="03050602040000000000" pitchFamily="66" charset="0"/>
            </a:endParaRPr>
          </a:p>
          <a:p>
            <a:pPr lvl="1"/>
            <a:r>
              <a:rPr lang="en-GB" sz="1600" b="1" dirty="0">
                <a:solidFill>
                  <a:schemeClr val="accent1">
                    <a:lumMod val="75000"/>
                  </a:schemeClr>
                </a:solidFill>
                <a:latin typeface="XCCW Joined 4a" panose="03050602040000000000" pitchFamily="66" charset="0"/>
              </a:rPr>
              <a:t>First Step: Learning to count in 2’s </a:t>
            </a:r>
          </a:p>
          <a:p>
            <a:pPr marL="128016" lvl="1" indent="0">
              <a:buNone/>
            </a:pPr>
            <a:r>
              <a:rPr lang="en-GB" sz="1600" dirty="0" smtClean="0">
                <a:latin typeface="XCCW Joined 4a" panose="03050602040000000000" pitchFamily="66" charset="0"/>
              </a:rPr>
              <a:t>This </a:t>
            </a:r>
            <a:r>
              <a:rPr lang="en-GB" sz="1600" dirty="0">
                <a:latin typeface="XCCW Joined 4a" panose="03050602040000000000" pitchFamily="66" charset="0"/>
              </a:rPr>
              <a:t>allows children to begin to see the </a:t>
            </a:r>
            <a:r>
              <a:rPr lang="en-GB" sz="1600" b="1" dirty="0">
                <a:latin typeface="XCCW Joined 4a" panose="03050602040000000000" pitchFamily="66" charset="0"/>
              </a:rPr>
              <a:t>pattern</a:t>
            </a:r>
            <a:r>
              <a:rPr lang="en-GB" sz="1600" dirty="0">
                <a:latin typeface="XCCW Joined 4a" panose="03050602040000000000" pitchFamily="66" charset="0"/>
              </a:rPr>
              <a:t> that multiplication is </a:t>
            </a:r>
            <a:r>
              <a:rPr lang="en-GB" sz="1600" b="1" dirty="0">
                <a:latin typeface="XCCW Joined 4a" panose="03050602040000000000" pitchFamily="66" charset="0"/>
              </a:rPr>
              <a:t>repeated </a:t>
            </a:r>
            <a:r>
              <a:rPr lang="en-GB" sz="1600" b="1" dirty="0" smtClean="0">
                <a:latin typeface="XCCW Joined 4a" panose="03050602040000000000" pitchFamily="66" charset="0"/>
              </a:rPr>
              <a:t>addition</a:t>
            </a:r>
            <a:r>
              <a:rPr lang="en-GB" sz="1600" dirty="0" smtClean="0">
                <a:latin typeface="XCCW Joined 4a" panose="03050602040000000000" pitchFamily="66" charset="0"/>
              </a:rPr>
              <a:t> </a:t>
            </a:r>
            <a:r>
              <a:rPr lang="en-GB" sz="1600" dirty="0">
                <a:latin typeface="XCCW Joined 4a" panose="03050602040000000000" pitchFamily="66" charset="0"/>
              </a:rPr>
              <a:t>(KS1</a:t>
            </a:r>
            <a:r>
              <a:rPr lang="en-GB" sz="1600" dirty="0" smtClean="0">
                <a:latin typeface="XCCW Joined 4a" panose="03050602040000000000" pitchFamily="66" charset="0"/>
              </a:rPr>
              <a:t>)</a:t>
            </a:r>
          </a:p>
          <a:p>
            <a:pPr marL="128016" lvl="1" indent="0">
              <a:buNone/>
            </a:pPr>
            <a:endParaRPr lang="en-GB" sz="1600" dirty="0">
              <a:latin typeface="XCCW Joined 4a" panose="03050602040000000000" pitchFamily="66" charset="0"/>
            </a:endParaRPr>
          </a:p>
          <a:p>
            <a:pPr lvl="1"/>
            <a:r>
              <a:rPr lang="en-GB" sz="1600" b="1" dirty="0">
                <a:solidFill>
                  <a:schemeClr val="accent1">
                    <a:lumMod val="75000"/>
                  </a:schemeClr>
                </a:solidFill>
                <a:latin typeface="XCCW Joined 4a" panose="03050602040000000000" pitchFamily="66" charset="0"/>
              </a:rPr>
              <a:t>Second Step: Beginning the memorisation process</a:t>
            </a:r>
          </a:p>
          <a:p>
            <a:pPr marL="128016" lvl="1" indent="0" algn="ctr">
              <a:buNone/>
            </a:pPr>
            <a:r>
              <a:rPr lang="en-GB" sz="1600" dirty="0" smtClean="0">
                <a:latin typeface="XCCW Joined 4a" panose="03050602040000000000" pitchFamily="66" charset="0"/>
              </a:rPr>
              <a:t>When </a:t>
            </a:r>
            <a:r>
              <a:rPr lang="en-GB" sz="1600" dirty="0">
                <a:latin typeface="XCCW Joined 4a" panose="03050602040000000000" pitchFamily="66" charset="0"/>
              </a:rPr>
              <a:t>beginning to memorise, start with the times tables facts for </a:t>
            </a:r>
            <a:r>
              <a:rPr lang="en-GB" sz="1600" b="1" dirty="0">
                <a:latin typeface="XCCW Joined 4a" panose="03050602040000000000" pitchFamily="66" charset="0"/>
              </a:rPr>
              <a:t>1 x 2, 5 x 2 then 10 x 2</a:t>
            </a:r>
            <a:r>
              <a:rPr lang="en-GB" sz="1600" dirty="0">
                <a:latin typeface="XCCW Joined 4a" panose="03050602040000000000" pitchFamily="66" charset="0"/>
              </a:rPr>
              <a:t>. </a:t>
            </a:r>
            <a:r>
              <a:rPr lang="en-GB" sz="1600" dirty="0" smtClean="0">
                <a:latin typeface="XCCW Joined 4a" panose="03050602040000000000" pitchFamily="66" charset="0"/>
              </a:rPr>
              <a:t>Starting with </a:t>
            </a:r>
            <a:r>
              <a:rPr lang="en-GB" sz="1600" dirty="0">
                <a:latin typeface="XCCW Joined 4a" panose="03050602040000000000" pitchFamily="66" charset="0"/>
              </a:rPr>
              <a:t>these </a:t>
            </a:r>
            <a:r>
              <a:rPr lang="en-GB" sz="1600" dirty="0" smtClean="0">
                <a:latin typeface="XCCW Joined 4a" panose="03050602040000000000" pitchFamily="66" charset="0"/>
              </a:rPr>
              <a:t>each </a:t>
            </a:r>
            <a:r>
              <a:rPr lang="en-GB" sz="1600" dirty="0">
                <a:latin typeface="XCCW Joined 4a" panose="03050602040000000000" pitchFamily="66" charset="0"/>
              </a:rPr>
              <a:t>time </a:t>
            </a:r>
            <a:r>
              <a:rPr lang="en-GB" sz="1600" dirty="0" smtClean="0">
                <a:latin typeface="XCCW Joined 4a" panose="03050602040000000000" pitchFamily="66" charset="0"/>
              </a:rPr>
              <a:t>helps build </a:t>
            </a:r>
            <a:r>
              <a:rPr lang="en-GB" sz="1600" dirty="0">
                <a:latin typeface="XCCW Joined 4a" panose="03050602040000000000" pitchFamily="66" charset="0"/>
              </a:rPr>
              <a:t>confidence </a:t>
            </a:r>
            <a:endParaRPr lang="en-GB" sz="1600" dirty="0" smtClean="0">
              <a:latin typeface="XCCW Joined 4a" panose="03050602040000000000" pitchFamily="66" charset="0"/>
            </a:endParaRPr>
          </a:p>
          <a:p>
            <a:pPr marL="128016" lvl="1" indent="0">
              <a:buNone/>
            </a:pPr>
            <a:endParaRPr lang="en-GB" sz="1600" dirty="0" smtClean="0">
              <a:latin typeface="XCCW Joined 4a" panose="03050602040000000000" pitchFamily="66" charset="0"/>
            </a:endParaRPr>
          </a:p>
          <a:p>
            <a:pPr marL="128016" lvl="1" indent="0">
              <a:buNone/>
            </a:pPr>
            <a:r>
              <a:rPr lang="en-GB" sz="1600" b="1" dirty="0" smtClean="0">
                <a:solidFill>
                  <a:schemeClr val="accent1">
                    <a:lumMod val="75000"/>
                  </a:schemeClr>
                </a:solidFill>
                <a:latin typeface="XCCW Joined 4a" panose="03050602040000000000" pitchFamily="66" charset="0"/>
              </a:rPr>
              <a:t>   Third Step: </a:t>
            </a:r>
            <a:r>
              <a:rPr lang="en-GB" sz="1600" b="1" dirty="0">
                <a:solidFill>
                  <a:schemeClr val="accent1">
                    <a:lumMod val="75000"/>
                  </a:schemeClr>
                </a:solidFill>
                <a:latin typeface="XCCW Joined 4a" panose="03050602040000000000" pitchFamily="66" charset="0"/>
              </a:rPr>
              <a:t>Building up</a:t>
            </a:r>
          </a:p>
          <a:p>
            <a:pPr marL="128016" lvl="1" indent="0" algn="ctr">
              <a:buNone/>
            </a:pPr>
            <a:r>
              <a:rPr lang="en-GB" sz="1600" dirty="0" smtClean="0">
                <a:latin typeface="XCCW Joined 4a" panose="03050602040000000000" pitchFamily="66" charset="0"/>
              </a:rPr>
              <a:t>Start </a:t>
            </a:r>
            <a:r>
              <a:rPr lang="en-GB" sz="1600" dirty="0">
                <a:latin typeface="XCCW Joined 4a" panose="03050602040000000000" pitchFamily="66" charset="0"/>
              </a:rPr>
              <a:t>building up the memorisation of the times tables, can </a:t>
            </a:r>
            <a:r>
              <a:rPr lang="en-GB" sz="1600" dirty="0" smtClean="0">
                <a:latin typeface="XCCW Joined 4a" panose="03050602040000000000" pitchFamily="66" charset="0"/>
              </a:rPr>
              <a:t>you </a:t>
            </a:r>
            <a:r>
              <a:rPr lang="en-GB" sz="1600" dirty="0">
                <a:latin typeface="XCCW Joined 4a" panose="03050602040000000000" pitchFamily="66" charset="0"/>
              </a:rPr>
              <a:t>spot a </a:t>
            </a:r>
            <a:r>
              <a:rPr lang="en-GB" sz="1600" b="1" dirty="0">
                <a:latin typeface="XCCW Joined 4a" panose="03050602040000000000" pitchFamily="66" charset="0"/>
              </a:rPr>
              <a:t>relationship</a:t>
            </a:r>
            <a:r>
              <a:rPr lang="en-GB" sz="1600" dirty="0">
                <a:latin typeface="XCCW Joined 4a" panose="03050602040000000000" pitchFamily="66" charset="0"/>
              </a:rPr>
              <a:t> between </a:t>
            </a:r>
            <a:r>
              <a:rPr lang="en-GB" sz="1600" dirty="0" smtClean="0">
                <a:latin typeface="XCCW Joined 4a" panose="03050602040000000000" pitchFamily="66" charset="0"/>
              </a:rPr>
              <a:t>the numbers? </a:t>
            </a:r>
            <a:r>
              <a:rPr lang="en-GB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XCCW Joined 4a" panose="03050602040000000000" pitchFamily="66" charset="0"/>
              </a:rPr>
              <a:t>2 </a:t>
            </a:r>
            <a:r>
              <a:rPr lang="en-GB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XCCW Joined 4a" panose="03050602040000000000" pitchFamily="66" charset="0"/>
              </a:rPr>
              <a:t>x 2 and 4 x 2</a:t>
            </a:r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XCCW Joined 4a" panose="03050602040000000000" pitchFamily="66" charset="0"/>
              </a:rPr>
              <a:t>? Does that make working out </a:t>
            </a:r>
            <a:r>
              <a:rPr lang="en-GB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XCCW Joined 4a" panose="03050602040000000000" pitchFamily="66" charset="0"/>
              </a:rPr>
              <a:t>8 x 2 easier </a:t>
            </a:r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XCCW Joined 4a" panose="03050602040000000000" pitchFamily="66" charset="0"/>
              </a:rPr>
              <a:t>to work out/memorise?</a:t>
            </a:r>
          </a:p>
          <a:p>
            <a:pPr lvl="1"/>
            <a:endParaRPr lang="en-GB" sz="1600" b="1" dirty="0" smtClean="0">
              <a:solidFill>
                <a:schemeClr val="accent1">
                  <a:lumMod val="75000"/>
                </a:schemeClr>
              </a:solidFill>
              <a:latin typeface="XCCW Joined 4a" panose="03050602040000000000" pitchFamily="66" charset="0"/>
            </a:endParaRPr>
          </a:p>
          <a:p>
            <a:pPr lvl="1"/>
            <a:r>
              <a:rPr lang="en-GB" sz="1600" b="1" dirty="0" smtClean="0">
                <a:solidFill>
                  <a:schemeClr val="accent1">
                    <a:lumMod val="75000"/>
                  </a:schemeClr>
                </a:solidFill>
                <a:latin typeface="XCCW Joined 4a" panose="03050602040000000000" pitchFamily="66" charset="0"/>
              </a:rPr>
              <a:t>Fourth Step: Practice</a:t>
            </a:r>
          </a:p>
          <a:p>
            <a:pPr lvl="1"/>
            <a:r>
              <a:rPr lang="en-GB" sz="1600" dirty="0" smtClean="0">
                <a:latin typeface="XCCW Joined 4a" panose="03050602040000000000" pitchFamily="66" charset="0"/>
              </a:rPr>
              <a:t>Start by practising them in order, progressing to out of order. Play games to help build fluency and soon your child’s confidence will follow.</a:t>
            </a:r>
            <a:endParaRPr lang="en-GB" sz="1600" dirty="0">
              <a:latin typeface="XCCW Joined 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320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0375" y="483207"/>
            <a:ext cx="10972800" cy="1252728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XCCW Joined 4a" panose="03050602040000000000" pitchFamily="66" charset="0"/>
              </a:rPr>
              <a:t>Games and Websites to help my child</a:t>
            </a:r>
            <a:endParaRPr lang="en-GB" dirty="0">
              <a:latin typeface="XCCW Joined 4a" panose="03050602040000000000" pitchFamily="66" charset="0"/>
            </a:endParaRPr>
          </a:p>
        </p:txBody>
      </p:sp>
      <p:pic>
        <p:nvPicPr>
          <p:cNvPr id="1026" name="Picture 2" descr="Times Table Games! | Windy Nook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906" y="5109298"/>
            <a:ext cx="2596696" cy="1524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6" descr="Times Tables Rock Stars: Play"/>
          <p:cNvSpPr>
            <a:spLocks noChangeAspect="1" noChangeArrowheads="1"/>
          </p:cNvSpPr>
          <p:nvPr/>
        </p:nvSpPr>
        <p:spPr bwMode="auto">
          <a:xfrm>
            <a:off x="3999155" y="2402695"/>
            <a:ext cx="3780994" cy="3781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8" descr="Times Tables Rock Stars: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4" name="Picture 10" descr="Times Tables Rockstars – TIMU Academy Tru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201" y="4728661"/>
            <a:ext cx="2083337" cy="208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Know Your... Times Tables 1-6 Poster | Education Posters | Notices &amp;  Wallchar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459" y="4384770"/>
            <a:ext cx="2973395" cy="2973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5575" y="2142413"/>
            <a:ext cx="1171856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 smtClean="0">
                <a:latin typeface="XCCW Joined 4a" panose="03050602040000000000" pitchFamily="66" charset="0"/>
              </a:rPr>
              <a:t>Useful links which will provide a good starting point when encouraging your children to practise their times tables can be found on </a:t>
            </a:r>
            <a:r>
              <a:rPr lang="en-GB" dirty="0" smtClean="0">
                <a:latin typeface="XCCW Joined 4a" panose="03050602040000000000" pitchFamily="66" charset="0"/>
              </a:rPr>
              <a:t>our </a:t>
            </a:r>
            <a:r>
              <a:rPr lang="en-GB" dirty="0">
                <a:latin typeface="XCCW Joined 4a" panose="03050602040000000000" pitchFamily="66" charset="0"/>
              </a:rPr>
              <a:t>school </a:t>
            </a:r>
            <a:r>
              <a:rPr lang="en-GB" dirty="0" smtClean="0">
                <a:latin typeface="XCCW Joined 4a" panose="03050602040000000000" pitchFamily="66" charset="0"/>
                <a:hlinkClick r:id="rId5"/>
              </a:rPr>
              <a:t>Maths </a:t>
            </a:r>
            <a:r>
              <a:rPr lang="en-GB" dirty="0" smtClean="0">
                <a:latin typeface="XCCW Joined 4a" panose="03050602040000000000" pitchFamily="66" charset="0"/>
                <a:hlinkClick r:id="rId5"/>
              </a:rPr>
              <a:t>page. </a:t>
            </a:r>
            <a:r>
              <a:rPr lang="en-GB" dirty="0" smtClean="0">
                <a:latin typeface="XCCW Joined 4a" panose="03050602040000000000" pitchFamily="66" charset="0"/>
              </a:rPr>
              <a:t>Every </a:t>
            </a:r>
            <a:r>
              <a:rPr lang="en-GB" dirty="0" smtClean="0">
                <a:latin typeface="XCCW Joined 4a" panose="03050602040000000000" pitchFamily="66" charset="0"/>
              </a:rPr>
              <a:t>child in KS2 has access to a Times Table Rock Stars account. You will find your child’s username </a:t>
            </a:r>
            <a:r>
              <a:rPr lang="en-GB" dirty="0">
                <a:latin typeface="XCCW Joined 4a" panose="03050602040000000000" pitchFamily="66" charset="0"/>
              </a:rPr>
              <a:t>and </a:t>
            </a:r>
            <a:r>
              <a:rPr lang="en-GB" dirty="0" smtClean="0">
                <a:latin typeface="XCCW Joined 4a" panose="03050602040000000000" pitchFamily="66" charset="0"/>
              </a:rPr>
              <a:t>password in </a:t>
            </a:r>
            <a:r>
              <a:rPr lang="en-GB" dirty="0" smtClean="0">
                <a:latin typeface="XCCW Joined 4a" panose="03050602040000000000" pitchFamily="66" charset="0"/>
              </a:rPr>
              <a:t>the back of their </a:t>
            </a:r>
            <a:r>
              <a:rPr lang="en-GB" dirty="0" smtClean="0">
                <a:latin typeface="XCCW Joined 4a" panose="03050602040000000000" pitchFamily="66" charset="0"/>
              </a:rPr>
              <a:t>home school </a:t>
            </a:r>
            <a:r>
              <a:rPr lang="en-GB" dirty="0">
                <a:latin typeface="XCCW Joined 4a" panose="03050602040000000000" pitchFamily="66" charset="0"/>
              </a:rPr>
              <a:t>diary.  </a:t>
            </a:r>
            <a:r>
              <a:rPr lang="en-GB" dirty="0" smtClean="0">
                <a:latin typeface="XCCW Joined 4a" panose="03050602040000000000" pitchFamily="66" charset="0"/>
              </a:rPr>
              <a:t>KS1 children have access to a </a:t>
            </a:r>
            <a:r>
              <a:rPr lang="en-GB" dirty="0" err="1" smtClean="0">
                <a:latin typeface="XCCW Joined 4a" panose="03050602040000000000" pitchFamily="66" charset="0"/>
              </a:rPr>
              <a:t>Numbots</a:t>
            </a:r>
            <a:r>
              <a:rPr lang="en-GB" dirty="0" smtClean="0">
                <a:latin typeface="XCCW Joined 4a" panose="03050602040000000000" pitchFamily="66" charset="0"/>
              </a:rPr>
              <a:t> account which helps to build their understanding of basic number recognition, addition and subtraction. </a:t>
            </a:r>
            <a:endParaRPr lang="en-GB" dirty="0">
              <a:latin typeface="XCCW Joined 4a" panose="03050602040000000000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79646" y="5086803"/>
            <a:ext cx="1389284" cy="136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873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XCCW Joined 4a" panose="03050602040000000000" pitchFamily="66" charset="0"/>
              </a:rPr>
              <a:t>Games to play</a:t>
            </a:r>
          </a:p>
        </p:txBody>
      </p:sp>
      <p:sp>
        <p:nvSpPr>
          <p:cNvPr id="3" name="Rectangle 2"/>
          <p:cNvSpPr/>
          <p:nvPr/>
        </p:nvSpPr>
        <p:spPr>
          <a:xfrm>
            <a:off x="1157315" y="2660188"/>
            <a:ext cx="9645402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atin typeface="XCCW Joined 4a" panose="03050602040000000000" pitchFamily="66" charset="0"/>
              </a:rPr>
              <a:t>Times Tables </a:t>
            </a:r>
            <a:r>
              <a:rPr lang="en-GB" sz="2400" b="1" dirty="0" smtClean="0">
                <a:latin typeface="XCCW Joined 4a" panose="03050602040000000000" pitchFamily="66" charset="0"/>
              </a:rPr>
              <a:t>Bingo</a:t>
            </a:r>
          </a:p>
          <a:p>
            <a:pPr algn="ctr"/>
            <a:r>
              <a:rPr lang="en-GB" sz="2400" b="1" dirty="0" smtClean="0">
                <a:latin typeface="XCCW Joined 4a" panose="03050602040000000000" pitchFamily="66" charset="0"/>
              </a:rPr>
              <a:t>   </a:t>
            </a:r>
          </a:p>
          <a:p>
            <a:pPr algn="ctr"/>
            <a:r>
              <a:rPr lang="en-GB" dirty="0">
                <a:latin typeface="XCCW Joined 4a" panose="03050602040000000000" pitchFamily="66" charset="0"/>
              </a:rPr>
              <a:t>	</a:t>
            </a:r>
            <a:endParaRPr lang="en-GB" dirty="0" smtClean="0">
              <a:latin typeface="XCCW Joined 4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XCCW Joined 4a" panose="03050602040000000000" pitchFamily="66" charset="0"/>
              </a:rPr>
              <a:t>C</a:t>
            </a:r>
            <a:r>
              <a:rPr lang="en-GB" dirty="0" smtClean="0">
                <a:latin typeface="XCCW Joined 4a" panose="03050602040000000000" pitchFamily="66" charset="0"/>
              </a:rPr>
              <a:t>hoose </a:t>
            </a:r>
            <a:r>
              <a:rPr lang="en-GB" dirty="0">
                <a:latin typeface="XCCW Joined 4a" panose="03050602040000000000" pitchFamily="66" charset="0"/>
              </a:rPr>
              <a:t>a times table to play (For example </a:t>
            </a:r>
            <a:r>
              <a:rPr lang="en-GB" dirty="0" smtClean="0">
                <a:latin typeface="XCCW Joined 4a" panose="03050602040000000000" pitchFamily="66" charset="0"/>
              </a:rPr>
              <a:t>5 </a:t>
            </a:r>
            <a:r>
              <a:rPr lang="en-GB" dirty="0">
                <a:latin typeface="XCCW Joined 4a" panose="03050602040000000000" pitchFamily="66" charset="0"/>
              </a:rPr>
              <a:t>times table)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4a" panose="03050602040000000000" pitchFamily="66" charset="0"/>
              </a:rPr>
              <a:t>Draw </a:t>
            </a:r>
            <a:r>
              <a:rPr lang="en-GB" dirty="0">
                <a:latin typeface="XCCW Joined 4a" panose="03050602040000000000" pitchFamily="66" charset="0"/>
              </a:rPr>
              <a:t>a grid of 6 numbers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4a" panose="03050602040000000000" pitchFamily="66" charset="0"/>
              </a:rPr>
              <a:t>Choose </a:t>
            </a:r>
            <a:r>
              <a:rPr lang="en-GB" dirty="0">
                <a:latin typeface="XCCW Joined 4a" panose="03050602040000000000" pitchFamily="66" charset="0"/>
              </a:rPr>
              <a:t>6 </a:t>
            </a:r>
            <a:r>
              <a:rPr lang="en-GB" dirty="0" smtClean="0">
                <a:latin typeface="XCCW Joined 4a" panose="03050602040000000000" pitchFamily="66" charset="0"/>
              </a:rPr>
              <a:t>multiples </a:t>
            </a:r>
            <a:r>
              <a:rPr lang="en-GB" dirty="0">
                <a:latin typeface="XCCW Joined 4a" panose="03050602040000000000" pitchFamily="66" charset="0"/>
              </a:rPr>
              <a:t>from the </a:t>
            </a:r>
            <a:r>
              <a:rPr lang="en-GB" dirty="0" smtClean="0">
                <a:latin typeface="XCCW Joined 4a" panose="03050602040000000000" pitchFamily="66" charset="0"/>
              </a:rPr>
              <a:t>5 times tables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4a" panose="03050602040000000000" pitchFamily="66" charset="0"/>
              </a:rPr>
              <a:t>The </a:t>
            </a:r>
            <a:r>
              <a:rPr lang="en-GB" dirty="0">
                <a:latin typeface="XCCW Joined 4a" panose="03050602040000000000" pitchFamily="66" charset="0"/>
              </a:rPr>
              <a:t>person calling the numbers </a:t>
            </a:r>
            <a:r>
              <a:rPr lang="en-GB" dirty="0" smtClean="0">
                <a:latin typeface="XCCW Joined 4a" panose="03050602040000000000" pitchFamily="66" charset="0"/>
              </a:rPr>
              <a:t>asks them a times table calculation – </a:t>
            </a:r>
            <a:r>
              <a:rPr lang="en-GB" dirty="0">
                <a:latin typeface="XCCW Joined 4a" panose="03050602040000000000" pitchFamily="66" charset="0"/>
              </a:rPr>
              <a:t>(For example </a:t>
            </a:r>
            <a:r>
              <a:rPr lang="en-GB" dirty="0" smtClean="0">
                <a:latin typeface="XCCW Joined 4a" panose="03050602040000000000" pitchFamily="66" charset="0"/>
              </a:rPr>
              <a:t>2x5)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4a" panose="03050602040000000000" pitchFamily="66" charset="0"/>
              </a:rPr>
              <a:t>Children </a:t>
            </a:r>
            <a:r>
              <a:rPr lang="en-GB" dirty="0">
                <a:latin typeface="XCCW Joined 4a" panose="03050602040000000000" pitchFamily="66" charset="0"/>
              </a:rPr>
              <a:t>cross off the </a:t>
            </a:r>
            <a:r>
              <a:rPr lang="en-GB" dirty="0" smtClean="0">
                <a:latin typeface="XCCW Joined 4a" panose="03050602040000000000" pitchFamily="66" charset="0"/>
              </a:rPr>
              <a:t>answers (10)</a:t>
            </a:r>
            <a:r>
              <a:rPr lang="en-GB" dirty="0">
                <a:latin typeface="XCCW Joined 4a" panose="03050602040000000000" pitchFamily="66" charset="0"/>
              </a:rPr>
              <a:t>					</a:t>
            </a:r>
            <a:endParaRPr lang="en-GB" dirty="0" smtClean="0">
              <a:latin typeface="XCCW Joined 4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4a" panose="03050602040000000000" pitchFamily="66" charset="0"/>
              </a:rPr>
              <a:t>The first person </a:t>
            </a:r>
            <a:r>
              <a:rPr lang="en-GB" dirty="0">
                <a:latin typeface="XCCW Joined 4a" panose="03050602040000000000" pitchFamily="66" charset="0"/>
              </a:rPr>
              <a:t>to cross off all 6 numbers </a:t>
            </a:r>
            <a:r>
              <a:rPr lang="en-GB" dirty="0" smtClean="0">
                <a:latin typeface="XCCW Joined 4a" panose="03050602040000000000" pitchFamily="66" charset="0"/>
              </a:rPr>
              <a:t>wins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4a" panose="03050602040000000000" pitchFamily="66" charset="0"/>
              </a:rPr>
              <a:t>Play the opposite way around – write down the calculations, caller gives the answers. </a:t>
            </a:r>
            <a:r>
              <a:rPr lang="en-GB" dirty="0">
                <a:latin typeface="XCCW Joined 4a" panose="03050602040000000000" pitchFamily="66" charset="0"/>
              </a:rPr>
              <a:t>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4a" panose="03050602040000000000" pitchFamily="66" charset="0"/>
            </a:endParaRPr>
          </a:p>
        </p:txBody>
      </p:sp>
      <p:pic>
        <p:nvPicPr>
          <p:cNvPr id="4098" name="Picture 2" descr="2 Times Table Bingo Game (teacher made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49" y="1255237"/>
            <a:ext cx="3393537" cy="169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2716" y="5317184"/>
            <a:ext cx="1389284" cy="136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5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XCCW Joined 4a" panose="03050602040000000000" pitchFamily="66" charset="0"/>
              </a:rPr>
              <a:t>Games</a:t>
            </a:r>
            <a:endParaRPr lang="en-GB" dirty="0">
              <a:latin typeface="XCCW Joined 4a" panose="03050602040000000000" pitchFamily="66" charset="0"/>
            </a:endParaRPr>
          </a:p>
        </p:txBody>
      </p:sp>
      <p:pic>
        <p:nvPicPr>
          <p:cNvPr id="7170" name="Picture 2" descr="Multiplication Battleship - Printable Times Tables Game | GoTeachThis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50" y="2260359"/>
            <a:ext cx="3562350" cy="252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241293" y="2508331"/>
            <a:ext cx="7537419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XCCW Joined 4a" panose="03050602040000000000" pitchFamily="66" charset="0"/>
              </a:rPr>
              <a:t>Times </a:t>
            </a:r>
            <a:r>
              <a:rPr lang="en-GB" sz="2800" dirty="0">
                <a:latin typeface="XCCW Joined 4a" panose="03050602040000000000" pitchFamily="66" charset="0"/>
              </a:rPr>
              <a:t>T</a:t>
            </a:r>
            <a:r>
              <a:rPr lang="en-GB" sz="2800" dirty="0" smtClean="0">
                <a:latin typeface="XCCW Joined 4a" panose="03050602040000000000" pitchFamily="66" charset="0"/>
              </a:rPr>
              <a:t>ables Battleships</a:t>
            </a:r>
          </a:p>
          <a:p>
            <a:pPr algn="ctr"/>
            <a:endParaRPr lang="en-GB" sz="2800" dirty="0" smtClean="0">
              <a:latin typeface="XCCW Joined 4a" panose="03050602040000000000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XCCW Joined 4a" panose="03050602040000000000" pitchFamily="66" charset="0"/>
              </a:rPr>
              <a:t>Set up a grid using any times tables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XCCW Joined 4a" panose="03050602040000000000" pitchFamily="66" charset="0"/>
              </a:rPr>
              <a:t>Plot your ships (agree the size and how many squares they should measure)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XCCW Joined 4a" panose="03050602040000000000" pitchFamily="66" charset="0"/>
              </a:rPr>
              <a:t>Take turns to call out an answer – 25 for your opponent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XCCW Joined 4a" panose="03050602040000000000" pitchFamily="66" charset="0"/>
              </a:rPr>
              <a:t>To work out that is 5 x 5 and a hit</a:t>
            </a:r>
            <a:endParaRPr lang="en-GB" sz="2200" dirty="0">
              <a:latin typeface="XCCW Joined 4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8783" y="5439601"/>
            <a:ext cx="987233" cy="97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396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XCCW Joined 4a" panose="03050602040000000000" pitchFamily="66" charset="0"/>
              </a:rPr>
              <a:t>Games</a:t>
            </a:r>
            <a:endParaRPr lang="en-GB" dirty="0">
              <a:latin typeface="XCCW Joined 4a" panose="03050602040000000000" pitchFamily="66" charset="0"/>
            </a:endParaRPr>
          </a:p>
        </p:txBody>
      </p:sp>
      <p:pic>
        <p:nvPicPr>
          <p:cNvPr id="8194" name="Picture 2" descr="Orchard Toys Times Tables Heroes Tables Game – BrightMinds Educational toys  for kids, gifts, games &amp; kids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034495"/>
            <a:ext cx="1887815" cy="1887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872137" y="2175094"/>
            <a:ext cx="845614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XCCW Joined 4a" panose="03050602040000000000" pitchFamily="66" charset="0"/>
              </a:rPr>
              <a:t>Use numbers on car number plates to solve multiplication calculations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XCCW Joined 4a" panose="03050602040000000000" pitchFamily="66" charset="0"/>
              </a:rPr>
              <a:t>Find numbers in your environment such as on lampposts, house numbers and traffic signs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XCCW Joined 4a" panose="03050602040000000000" pitchFamily="66" charset="0"/>
              </a:rPr>
              <a:t>There are also board games and card games available and many apps also available </a:t>
            </a:r>
            <a:r>
              <a:rPr lang="en-GB" sz="2400" dirty="0" smtClean="0">
                <a:latin typeface="XCCW Joined 4a" panose="03050602040000000000" pitchFamily="66" charset="0"/>
              </a:rPr>
              <a:t>online</a:t>
            </a:r>
            <a:endParaRPr lang="en-GB" sz="2400" dirty="0">
              <a:latin typeface="XCCW Joined 4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9576" y="5286187"/>
            <a:ext cx="1389284" cy="1367056"/>
          </a:xfrm>
          <a:prstGeom prst="rect">
            <a:avLst/>
          </a:prstGeom>
        </p:spPr>
      </p:pic>
      <p:sp>
        <p:nvSpPr>
          <p:cNvPr id="4" name="AutoShape 2" descr="Large Modern Stainless Steel House Numbers By Goodwin &amp; Goodwin |  notonthehighstreet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1064" y="3835813"/>
            <a:ext cx="1283151" cy="13048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495" y="5227209"/>
            <a:ext cx="1651973" cy="1335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3084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2183C6F-E43D-4AA7-9E8E-CA847AF154CB}" vid="{71A3CFD4-2679-4EC9-9EF4-D922746654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431</TotalTime>
  <Words>587</Words>
  <Application>Microsoft Office PowerPoint</Application>
  <PresentationFormat>Widescreen</PresentationFormat>
  <Paragraphs>48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Candara</vt:lpstr>
      <vt:lpstr>Symbol</vt:lpstr>
      <vt:lpstr>XCCW Joined 4a</vt:lpstr>
      <vt:lpstr>Theme1</vt:lpstr>
      <vt:lpstr>MATHS AT  GREAT BINFIELDS PRIMARY</vt:lpstr>
      <vt:lpstr>Why are Times Tables important?</vt:lpstr>
      <vt:lpstr>Help! How to I help my child learn their Times Tables?</vt:lpstr>
      <vt:lpstr>Games and Websites to help my child</vt:lpstr>
      <vt:lpstr>Games to play</vt:lpstr>
      <vt:lpstr>Games</vt:lpstr>
      <vt:lpstr>Games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Becky Collins</dc:creator>
  <cp:lastModifiedBy>Great Binfields Pri</cp:lastModifiedBy>
  <cp:revision>56</cp:revision>
  <dcterms:created xsi:type="dcterms:W3CDTF">2020-09-16T15:14:14Z</dcterms:created>
  <dcterms:modified xsi:type="dcterms:W3CDTF">2022-11-10T21:15:59Z</dcterms:modified>
</cp:coreProperties>
</file>