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7" r:id="rId1"/>
  </p:sldMasterIdLst>
  <p:notesMasterIdLst>
    <p:notesMasterId r:id="rId26"/>
  </p:notesMasterIdLst>
  <p:handoutMasterIdLst>
    <p:handoutMasterId r:id="rId27"/>
  </p:handoutMasterIdLst>
  <p:sldIdLst>
    <p:sldId id="290" r:id="rId2"/>
    <p:sldId id="388" r:id="rId3"/>
    <p:sldId id="385" r:id="rId4"/>
    <p:sldId id="382" r:id="rId5"/>
    <p:sldId id="429" r:id="rId6"/>
    <p:sldId id="415" r:id="rId7"/>
    <p:sldId id="428" r:id="rId8"/>
    <p:sldId id="427" r:id="rId9"/>
    <p:sldId id="417" r:id="rId10"/>
    <p:sldId id="416" r:id="rId11"/>
    <p:sldId id="430" r:id="rId12"/>
    <p:sldId id="431" r:id="rId13"/>
    <p:sldId id="432" r:id="rId14"/>
    <p:sldId id="419" r:id="rId15"/>
    <p:sldId id="422" r:id="rId16"/>
    <p:sldId id="421" r:id="rId17"/>
    <p:sldId id="423" r:id="rId18"/>
    <p:sldId id="425" r:id="rId19"/>
    <p:sldId id="424" r:id="rId20"/>
    <p:sldId id="420" r:id="rId21"/>
    <p:sldId id="426" r:id="rId22"/>
    <p:sldId id="406" r:id="rId23"/>
    <p:sldId id="433" r:id="rId24"/>
    <p:sldId id="411" r:id="rId25"/>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2"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ules Rogers" initials="JR" lastIdx="2" clrIdx="0">
    <p:extLst>
      <p:ext uri="{19B8F6BF-5375-455C-9EA6-DF929625EA0E}">
        <p15:presenceInfo xmlns:p15="http://schemas.microsoft.com/office/powerpoint/2012/main" userId="Jules Roger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681" autoAdjust="0"/>
    <p:restoredTop sz="95226" autoAdjust="0"/>
  </p:normalViewPr>
  <p:slideViewPr>
    <p:cSldViewPr>
      <p:cViewPr varScale="1">
        <p:scale>
          <a:sx n="82" d="100"/>
          <a:sy n="82" d="100"/>
        </p:scale>
        <p:origin x="787" y="53"/>
      </p:cViewPr>
      <p:guideLst>
        <p:guide orient="horz" pos="2160"/>
        <p:guide pos="2880"/>
      </p:guideLst>
    </p:cSldViewPr>
  </p:slideViewPr>
  <p:notesTextViewPr>
    <p:cViewPr>
      <p:scale>
        <a:sx n="1" d="1"/>
        <a:sy n="1" d="1"/>
      </p:scale>
      <p:origin x="0" y="0"/>
    </p:cViewPr>
  </p:notesTextViewPr>
  <p:sorterViewPr>
    <p:cViewPr>
      <p:scale>
        <a:sx n="76" d="100"/>
        <a:sy n="76" d="100"/>
      </p:scale>
      <p:origin x="0" y="0"/>
    </p:cViewPr>
  </p:sorterViewPr>
  <p:notesViewPr>
    <p:cSldViewPr>
      <p:cViewPr varScale="1">
        <p:scale>
          <a:sx n="56" d="100"/>
          <a:sy n="56" d="100"/>
        </p:scale>
        <p:origin x="-2886" y="-84"/>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3"/>
            <a:ext cx="2945659" cy="49633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8" y="3"/>
            <a:ext cx="2945659" cy="496331"/>
          </a:xfrm>
          <a:prstGeom prst="rect">
            <a:avLst/>
          </a:prstGeom>
        </p:spPr>
        <p:txBody>
          <a:bodyPr vert="horz" lIns="91440" tIns="45720" rIns="91440" bIns="45720" rtlCol="0"/>
          <a:lstStyle>
            <a:lvl1pPr algn="r">
              <a:defRPr sz="1200"/>
            </a:lvl1pPr>
          </a:lstStyle>
          <a:p>
            <a:fld id="{A3D903F4-D405-452F-A6C5-C4881B3C0224}" type="datetimeFigureOut">
              <a:rPr lang="en-GB" smtClean="0"/>
              <a:t>14/01/2026</a:t>
            </a:fld>
            <a:endParaRPr lang="en-GB"/>
          </a:p>
        </p:txBody>
      </p:sp>
      <p:sp>
        <p:nvSpPr>
          <p:cNvPr id="4" name="Footer Placeholder 3"/>
          <p:cNvSpPr>
            <a:spLocks noGrp="1"/>
          </p:cNvSpPr>
          <p:nvPr>
            <p:ph type="ftr" sz="quarter" idx="2"/>
          </p:nvPr>
        </p:nvSpPr>
        <p:spPr>
          <a:xfrm>
            <a:off x="5" y="9428585"/>
            <a:ext cx="2945659" cy="496331"/>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8" y="9428585"/>
            <a:ext cx="2945659" cy="496331"/>
          </a:xfrm>
          <a:prstGeom prst="rect">
            <a:avLst/>
          </a:prstGeom>
        </p:spPr>
        <p:txBody>
          <a:bodyPr vert="horz" lIns="91440" tIns="45720" rIns="91440" bIns="45720" rtlCol="0" anchor="b"/>
          <a:lstStyle>
            <a:lvl1pPr algn="r">
              <a:defRPr sz="1200"/>
            </a:lvl1pPr>
          </a:lstStyle>
          <a:p>
            <a:fld id="{25B744AE-51A2-484F-8824-3399695AEDC7}" type="slidenum">
              <a:rPr lang="en-GB" smtClean="0"/>
              <a:t>‹#›</a:t>
            </a:fld>
            <a:endParaRPr lang="en-GB"/>
          </a:p>
        </p:txBody>
      </p:sp>
    </p:spTree>
    <p:extLst>
      <p:ext uri="{BB962C8B-B14F-4D97-AF65-F5344CB8AC3E}">
        <p14:creationId xmlns:p14="http://schemas.microsoft.com/office/powerpoint/2010/main" val="19860929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5" y="3"/>
            <a:ext cx="2945659" cy="49633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8" y="3"/>
            <a:ext cx="2945659" cy="496331"/>
          </a:xfrm>
          <a:prstGeom prst="rect">
            <a:avLst/>
          </a:prstGeom>
        </p:spPr>
        <p:txBody>
          <a:bodyPr vert="horz" lIns="91440" tIns="45720" rIns="91440" bIns="45720" rtlCol="0"/>
          <a:lstStyle>
            <a:lvl1pPr algn="r">
              <a:defRPr sz="1200"/>
            </a:lvl1pPr>
          </a:lstStyle>
          <a:p>
            <a:fld id="{6EA69B25-B70B-47BA-BBC0-C6CBA16CD612}" type="datetimeFigureOut">
              <a:rPr lang="en-GB" smtClean="0"/>
              <a:t>14/01/2026</a:t>
            </a:fld>
            <a:endParaRPr lang="en-GB"/>
          </a:p>
        </p:txBody>
      </p:sp>
      <p:sp>
        <p:nvSpPr>
          <p:cNvPr id="4" name="Slide Image Placeholder 3"/>
          <p:cNvSpPr>
            <a:spLocks noGrp="1" noRot="1" noChangeAspect="1"/>
          </p:cNvSpPr>
          <p:nvPr>
            <p:ph type="sldImg" idx="2"/>
          </p:nvPr>
        </p:nvSpPr>
        <p:spPr>
          <a:xfrm>
            <a:off x="915988" y="742950"/>
            <a:ext cx="4965700" cy="37242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5"/>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5" y="9428585"/>
            <a:ext cx="2945659" cy="496331"/>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8" y="9428585"/>
            <a:ext cx="2945659" cy="496331"/>
          </a:xfrm>
          <a:prstGeom prst="rect">
            <a:avLst/>
          </a:prstGeom>
        </p:spPr>
        <p:txBody>
          <a:bodyPr vert="horz" lIns="91440" tIns="45720" rIns="91440" bIns="45720" rtlCol="0" anchor="b"/>
          <a:lstStyle>
            <a:lvl1pPr algn="r">
              <a:defRPr sz="1200"/>
            </a:lvl1pPr>
          </a:lstStyle>
          <a:p>
            <a:fld id="{315F813E-4AC8-4E98-8899-8045944772D4}" type="slidenum">
              <a:rPr lang="en-GB" smtClean="0"/>
              <a:t>‹#›</a:t>
            </a:fld>
            <a:endParaRPr lang="en-GB"/>
          </a:p>
        </p:txBody>
      </p:sp>
    </p:spTree>
    <p:extLst>
      <p:ext uri="{BB962C8B-B14F-4D97-AF65-F5344CB8AC3E}">
        <p14:creationId xmlns:p14="http://schemas.microsoft.com/office/powerpoint/2010/main" val="3978055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1</a:t>
            </a:fld>
            <a:endParaRPr lang="en-GB"/>
          </a:p>
        </p:txBody>
      </p:sp>
    </p:spTree>
    <p:extLst>
      <p:ext uri="{BB962C8B-B14F-4D97-AF65-F5344CB8AC3E}">
        <p14:creationId xmlns:p14="http://schemas.microsoft.com/office/powerpoint/2010/main" val="26525928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2</a:t>
            </a:fld>
            <a:endParaRPr lang="en-GB"/>
          </a:p>
        </p:txBody>
      </p:sp>
    </p:spTree>
    <p:extLst>
      <p:ext uri="{BB962C8B-B14F-4D97-AF65-F5344CB8AC3E}">
        <p14:creationId xmlns:p14="http://schemas.microsoft.com/office/powerpoint/2010/main" val="13598089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15F813E-4AC8-4E98-8899-8045944772D4}" type="slidenum">
              <a:rPr lang="en-GB" smtClean="0"/>
              <a:t>3</a:t>
            </a:fld>
            <a:endParaRPr lang="en-GB" dirty="0"/>
          </a:p>
        </p:txBody>
      </p:sp>
    </p:spTree>
    <p:extLst>
      <p:ext uri="{BB962C8B-B14F-4D97-AF65-F5344CB8AC3E}">
        <p14:creationId xmlns:p14="http://schemas.microsoft.com/office/powerpoint/2010/main" val="20812533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4</a:t>
            </a:fld>
            <a:endParaRPr lang="en-GB"/>
          </a:p>
        </p:txBody>
      </p:sp>
    </p:spTree>
    <p:extLst>
      <p:ext uri="{BB962C8B-B14F-4D97-AF65-F5344CB8AC3E}">
        <p14:creationId xmlns:p14="http://schemas.microsoft.com/office/powerpoint/2010/main" val="6795570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quick reminder of what the content domain % were last year. </a:t>
            </a:r>
          </a:p>
        </p:txBody>
      </p:sp>
      <p:sp>
        <p:nvSpPr>
          <p:cNvPr id="4" name="Slide Number Placeholder 3"/>
          <p:cNvSpPr>
            <a:spLocks noGrp="1"/>
          </p:cNvSpPr>
          <p:nvPr>
            <p:ph type="sldNum" sz="quarter" idx="5"/>
          </p:nvPr>
        </p:nvSpPr>
        <p:spPr/>
        <p:txBody>
          <a:bodyPr/>
          <a:lstStyle/>
          <a:p>
            <a:fld id="{315F813E-4AC8-4E98-8899-8045944772D4}" type="slidenum">
              <a:rPr lang="en-GB" smtClean="0"/>
              <a:t>5</a:t>
            </a:fld>
            <a:endParaRPr lang="en-GB"/>
          </a:p>
        </p:txBody>
      </p:sp>
    </p:spTree>
    <p:extLst>
      <p:ext uri="{BB962C8B-B14F-4D97-AF65-F5344CB8AC3E}">
        <p14:creationId xmlns:p14="http://schemas.microsoft.com/office/powerpoint/2010/main" val="24301406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The children need a strong grasp of their place value to confidently multiply or divide by 10, 100 and 1000. We know </a:t>
            </a:r>
            <a:r>
              <a:rPr lang="en-GB" dirty="0"/>
              <a:t>m</a:t>
            </a:r>
            <a:r>
              <a:rPr lang="en-GB" sz="1200" dirty="0"/>
              <a:t>ultiplying or dividing by powers of 10 increases / decrease the value of each digit by one, two, or three place values e.g. multiplying by 10: The children will be able to quickly identify that you are moving the digits 1/2/3 spaces to the left or right on the place value chart. </a:t>
            </a:r>
          </a:p>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6</a:t>
            </a:fld>
            <a:endParaRPr lang="en-GB"/>
          </a:p>
        </p:txBody>
      </p:sp>
    </p:spTree>
    <p:extLst>
      <p:ext uri="{BB962C8B-B14F-4D97-AF65-F5344CB8AC3E}">
        <p14:creationId xmlns:p14="http://schemas.microsoft.com/office/powerpoint/2010/main" val="35031985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The children will need to apply this knowledge to reasoning and problem solving questions. Here they are being asked to read a scale accurately but then convert from kg to g. They need to know there are 1000g in 1kg – so they need to use their place value knowledge to multiply by 1000. Answer 0.4kg = 400g</a:t>
            </a:r>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7</a:t>
            </a:fld>
            <a:endParaRPr lang="en-GB"/>
          </a:p>
        </p:txBody>
      </p:sp>
    </p:spTree>
    <p:extLst>
      <p:ext uri="{BB962C8B-B14F-4D97-AF65-F5344CB8AC3E}">
        <p14:creationId xmlns:p14="http://schemas.microsoft.com/office/powerpoint/2010/main" val="18234746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children need to read the question and identify the key information and the steps required. We encourage them to use a highlighter. They need to know that there are 60 seconds in 1 minute. So 4 x 15 = 60. Therefore, 250 ml x 15 = 3,750ml. THEN – they need to convert 3,750ml to litres by dividing by 1,000. They again need to use their place value knowledge 3,750ml = 3.75L</a:t>
            </a:r>
          </a:p>
        </p:txBody>
      </p:sp>
      <p:sp>
        <p:nvSpPr>
          <p:cNvPr id="4" name="Slide Number Placeholder 3"/>
          <p:cNvSpPr>
            <a:spLocks noGrp="1"/>
          </p:cNvSpPr>
          <p:nvPr>
            <p:ph type="sldNum" sz="quarter" idx="5"/>
          </p:nvPr>
        </p:nvSpPr>
        <p:spPr/>
        <p:txBody>
          <a:bodyPr/>
          <a:lstStyle/>
          <a:p>
            <a:fld id="{315F813E-4AC8-4E98-8899-8045944772D4}" type="slidenum">
              <a:rPr lang="en-GB" smtClean="0"/>
              <a:t>8</a:t>
            </a:fld>
            <a:endParaRPr lang="en-GB"/>
          </a:p>
        </p:txBody>
      </p:sp>
    </p:spTree>
    <p:extLst>
      <p:ext uri="{BB962C8B-B14F-4D97-AF65-F5344CB8AC3E}">
        <p14:creationId xmlns:p14="http://schemas.microsoft.com/office/powerpoint/2010/main" val="22355533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Give a live example of maths page and watch: </a:t>
            </a:r>
            <a:r>
              <a:rPr lang="en-GB" b="1" i="0" dirty="0">
                <a:solidFill>
                  <a:srgbClr val="365C8F"/>
                </a:solidFill>
                <a:effectLst/>
                <a:latin typeface="League Spartan"/>
              </a:rPr>
              <a:t>Stage 3a and 3b multiplication.MOV (1) (1).mp4</a:t>
            </a:r>
          </a:p>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9</a:t>
            </a:fld>
            <a:endParaRPr lang="en-GB"/>
          </a:p>
        </p:txBody>
      </p:sp>
    </p:spTree>
    <p:extLst>
      <p:ext uri="{BB962C8B-B14F-4D97-AF65-F5344CB8AC3E}">
        <p14:creationId xmlns:p14="http://schemas.microsoft.com/office/powerpoint/2010/main" val="7204964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Highlight the importance of knowing times tables. </a:t>
            </a:r>
          </a:p>
        </p:txBody>
      </p:sp>
      <p:sp>
        <p:nvSpPr>
          <p:cNvPr id="4" name="Slide Number Placeholder 3"/>
          <p:cNvSpPr>
            <a:spLocks noGrp="1"/>
          </p:cNvSpPr>
          <p:nvPr>
            <p:ph type="sldNum" sz="quarter" idx="5"/>
          </p:nvPr>
        </p:nvSpPr>
        <p:spPr/>
        <p:txBody>
          <a:bodyPr/>
          <a:lstStyle/>
          <a:p>
            <a:fld id="{315F813E-4AC8-4E98-8899-8045944772D4}" type="slidenum">
              <a:rPr lang="en-GB" smtClean="0"/>
              <a:t>10</a:t>
            </a:fld>
            <a:endParaRPr lang="en-GB"/>
          </a:p>
        </p:txBody>
      </p:sp>
    </p:spTree>
    <p:extLst>
      <p:ext uri="{BB962C8B-B14F-4D97-AF65-F5344CB8AC3E}">
        <p14:creationId xmlns:p14="http://schemas.microsoft.com/office/powerpoint/2010/main" val="14230148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11</a:t>
            </a:fld>
            <a:endParaRPr lang="en-GB"/>
          </a:p>
        </p:txBody>
      </p:sp>
    </p:spTree>
    <p:extLst>
      <p:ext uri="{BB962C8B-B14F-4D97-AF65-F5344CB8AC3E}">
        <p14:creationId xmlns:p14="http://schemas.microsoft.com/office/powerpoint/2010/main" val="19910595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Highlight the need for children to make their reasoning clear with a written answer + calculation. </a:t>
            </a:r>
          </a:p>
        </p:txBody>
      </p:sp>
      <p:sp>
        <p:nvSpPr>
          <p:cNvPr id="4" name="Slide Number Placeholder 3"/>
          <p:cNvSpPr>
            <a:spLocks noGrp="1"/>
          </p:cNvSpPr>
          <p:nvPr>
            <p:ph type="sldNum" sz="quarter" idx="5"/>
          </p:nvPr>
        </p:nvSpPr>
        <p:spPr/>
        <p:txBody>
          <a:bodyPr/>
          <a:lstStyle/>
          <a:p>
            <a:fld id="{315F813E-4AC8-4E98-8899-8045944772D4}" type="slidenum">
              <a:rPr lang="en-GB" smtClean="0"/>
              <a:t>12</a:t>
            </a:fld>
            <a:endParaRPr lang="en-GB"/>
          </a:p>
        </p:txBody>
      </p:sp>
    </p:spTree>
    <p:extLst>
      <p:ext uri="{BB962C8B-B14F-4D97-AF65-F5344CB8AC3E}">
        <p14:creationId xmlns:p14="http://schemas.microsoft.com/office/powerpoint/2010/main" val="12687115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13</a:t>
            </a:fld>
            <a:endParaRPr lang="en-GB"/>
          </a:p>
        </p:txBody>
      </p:sp>
    </p:spTree>
    <p:extLst>
      <p:ext uri="{BB962C8B-B14F-4D97-AF65-F5344CB8AC3E}">
        <p14:creationId xmlns:p14="http://schemas.microsoft.com/office/powerpoint/2010/main" val="30738921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14</a:t>
            </a:fld>
            <a:endParaRPr lang="en-GB"/>
          </a:p>
        </p:txBody>
      </p:sp>
    </p:spTree>
    <p:extLst>
      <p:ext uri="{BB962C8B-B14F-4D97-AF65-F5344CB8AC3E}">
        <p14:creationId xmlns:p14="http://schemas.microsoft.com/office/powerpoint/2010/main" val="134414363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15</a:t>
            </a:fld>
            <a:endParaRPr lang="en-GB"/>
          </a:p>
        </p:txBody>
      </p:sp>
    </p:spTree>
    <p:extLst>
      <p:ext uri="{BB962C8B-B14F-4D97-AF65-F5344CB8AC3E}">
        <p14:creationId xmlns:p14="http://schemas.microsoft.com/office/powerpoint/2010/main" val="1983490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16</a:t>
            </a:fld>
            <a:endParaRPr lang="en-GB"/>
          </a:p>
        </p:txBody>
      </p:sp>
    </p:spTree>
    <p:extLst>
      <p:ext uri="{BB962C8B-B14F-4D97-AF65-F5344CB8AC3E}">
        <p14:creationId xmlns:p14="http://schemas.microsoft.com/office/powerpoint/2010/main" val="11191994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17</a:t>
            </a:fld>
            <a:endParaRPr lang="en-GB"/>
          </a:p>
        </p:txBody>
      </p:sp>
    </p:spTree>
    <p:extLst>
      <p:ext uri="{BB962C8B-B14F-4D97-AF65-F5344CB8AC3E}">
        <p14:creationId xmlns:p14="http://schemas.microsoft.com/office/powerpoint/2010/main" val="23275460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18</a:t>
            </a:fld>
            <a:endParaRPr lang="en-GB"/>
          </a:p>
        </p:txBody>
      </p:sp>
    </p:spTree>
    <p:extLst>
      <p:ext uri="{BB962C8B-B14F-4D97-AF65-F5344CB8AC3E}">
        <p14:creationId xmlns:p14="http://schemas.microsoft.com/office/powerpoint/2010/main" val="255755157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19</a:t>
            </a:fld>
            <a:endParaRPr lang="en-GB"/>
          </a:p>
        </p:txBody>
      </p:sp>
    </p:spTree>
    <p:extLst>
      <p:ext uri="{BB962C8B-B14F-4D97-AF65-F5344CB8AC3E}">
        <p14:creationId xmlns:p14="http://schemas.microsoft.com/office/powerpoint/2010/main" val="325480898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20</a:t>
            </a:fld>
            <a:endParaRPr lang="en-GB"/>
          </a:p>
        </p:txBody>
      </p:sp>
    </p:spTree>
    <p:extLst>
      <p:ext uri="{BB962C8B-B14F-4D97-AF65-F5344CB8AC3E}">
        <p14:creationId xmlns:p14="http://schemas.microsoft.com/office/powerpoint/2010/main" val="12300349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21</a:t>
            </a:fld>
            <a:endParaRPr lang="en-GB"/>
          </a:p>
        </p:txBody>
      </p:sp>
    </p:spTree>
    <p:extLst>
      <p:ext uri="{BB962C8B-B14F-4D97-AF65-F5344CB8AC3E}">
        <p14:creationId xmlns:p14="http://schemas.microsoft.com/office/powerpoint/2010/main" val="15443109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22</a:t>
            </a:fld>
            <a:endParaRPr lang="en-GB"/>
          </a:p>
        </p:txBody>
      </p:sp>
    </p:spTree>
    <p:extLst>
      <p:ext uri="{BB962C8B-B14F-4D97-AF65-F5344CB8AC3E}">
        <p14:creationId xmlns:p14="http://schemas.microsoft.com/office/powerpoint/2010/main" val="13751965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23</a:t>
            </a:fld>
            <a:endParaRPr lang="en-GB"/>
          </a:p>
        </p:txBody>
      </p:sp>
    </p:spTree>
    <p:extLst>
      <p:ext uri="{BB962C8B-B14F-4D97-AF65-F5344CB8AC3E}">
        <p14:creationId xmlns:p14="http://schemas.microsoft.com/office/powerpoint/2010/main" val="211028549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5F813E-4AC8-4E98-8899-8045944772D4}" type="slidenum">
              <a:rPr lang="en-GB" smtClean="0"/>
              <a:t>24</a:t>
            </a:fld>
            <a:endParaRPr lang="en-GB"/>
          </a:p>
        </p:txBody>
      </p:sp>
    </p:spTree>
    <p:extLst>
      <p:ext uri="{BB962C8B-B14F-4D97-AF65-F5344CB8AC3E}">
        <p14:creationId xmlns:p14="http://schemas.microsoft.com/office/powerpoint/2010/main" val="28978878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14/01/2026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130037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14/01/2026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3119529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14/01/2026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551828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514840E-EB67-4E24-8F64-9207E4815D45}" type="datetimeFigureOut">
              <a:rPr lang="en-GB" smtClean="0"/>
              <a:t>14/01/2026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790624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514840E-EB67-4E24-8F64-9207E4815D45}" type="datetimeFigureOut">
              <a:rPr lang="en-GB" smtClean="0"/>
              <a:t>14/01/2026</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771570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514840E-EB67-4E24-8F64-9207E4815D45}" type="datetimeFigureOut">
              <a:rPr lang="en-GB" smtClean="0"/>
              <a:t>14/01/2026</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037373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514840E-EB67-4E24-8F64-9207E4815D45}" type="datetimeFigureOut">
              <a:rPr lang="en-GB" smtClean="0"/>
              <a:t>14/01/2026</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5893907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7514840E-EB67-4E24-8F64-9207E4815D45}" type="datetimeFigureOut">
              <a:rPr lang="en-GB" smtClean="0"/>
              <a:t>14/01/2026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2793276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7514840E-EB67-4E24-8F64-9207E4815D45}" type="datetimeFigureOut">
              <a:rPr lang="en-GB" smtClean="0"/>
              <a:t>14/01/2026</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359267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14/01/2026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98186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14/01/2026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0171809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14/01/2026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22993637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14/01/2026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087155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514840E-EB67-4E24-8F64-9207E4815D45}" type="datetimeFigureOut">
              <a:rPr lang="en-GB" smtClean="0"/>
              <a:t>14/01/2026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842993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14/01/2026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40273482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514840E-EB67-4E24-8F64-9207E4815D45}" type="datetimeFigureOut">
              <a:rPr lang="en-GB" smtClean="0"/>
              <a:t>14/01/2026</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C0F42E1-3303-44E5-A7FD-7CBDA597299C}" type="slidenum">
              <a:rPr lang="en-GB" smtClean="0"/>
              <a:t>‹#›</a:t>
            </a:fld>
            <a:endParaRPr lang="en-GB" dirty="0"/>
          </a:p>
        </p:txBody>
      </p:sp>
    </p:spTree>
    <p:extLst>
      <p:ext uri="{BB962C8B-B14F-4D97-AF65-F5344CB8AC3E}">
        <p14:creationId xmlns:p14="http://schemas.microsoft.com/office/powerpoint/2010/main" val="18480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514840E-EB67-4E24-8F64-9207E4815D45}" type="datetimeFigureOut">
              <a:rPr lang="en-GB" smtClean="0"/>
              <a:t>14/01/2026</a:t>
            </a:fld>
            <a:endParaRPr lang="en-GB" dirty="0"/>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DC0F42E1-3303-44E5-A7FD-7CBDA597299C}" type="slidenum">
              <a:rPr lang="en-GB" smtClean="0"/>
              <a:t>‹#›</a:t>
            </a:fld>
            <a:endParaRPr lang="en-GB" dirty="0"/>
          </a:p>
        </p:txBody>
      </p:sp>
    </p:spTree>
    <p:extLst>
      <p:ext uri="{BB962C8B-B14F-4D97-AF65-F5344CB8AC3E}">
        <p14:creationId xmlns:p14="http://schemas.microsoft.com/office/powerpoint/2010/main" val="1343159146"/>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 id="2147483759" r:id="rId12"/>
    <p:sldLayoutId id="2147483760" r:id="rId13"/>
    <p:sldLayoutId id="2147483761" r:id="rId14"/>
    <p:sldLayoutId id="2147483762" r:id="rId15"/>
    <p:sldLayoutId id="214748376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3.pn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3.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8" Type="http://schemas.openxmlformats.org/officeDocument/2006/relationships/hyperlink" Target="https://www.youtube.com/watch?v=JEjYcRPxP_g" TargetMode="External"/><Relationship Id="rId3" Type="http://schemas.openxmlformats.org/officeDocument/2006/relationships/image" Target="../media/image3.png"/><Relationship Id="rId7" Type="http://schemas.openxmlformats.org/officeDocument/2006/relationships/image" Target="../media/image35.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8" Type="http://schemas.openxmlformats.org/officeDocument/2006/relationships/hyperlink" Target="https://www.youtube.com/watch?v=4prb1Vuu_m4" TargetMode="External"/><Relationship Id="rId3" Type="http://schemas.openxmlformats.org/officeDocument/2006/relationships/image" Target="../media/image36.png"/><Relationship Id="rId7" Type="http://schemas.openxmlformats.org/officeDocument/2006/relationships/image" Target="../media/image40.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9.png"/><Relationship Id="rId11" Type="http://schemas.openxmlformats.org/officeDocument/2006/relationships/image" Target="../media/image41.png"/><Relationship Id="rId5" Type="http://schemas.openxmlformats.org/officeDocument/2006/relationships/image" Target="../media/image38.png"/><Relationship Id="rId10" Type="http://schemas.openxmlformats.org/officeDocument/2006/relationships/hyperlink" Target="https://www.youtube.com/watch?v=KSRIzuF75ZU" TargetMode="External"/><Relationship Id="rId4" Type="http://schemas.openxmlformats.org/officeDocument/2006/relationships/image" Target="../media/image37.png"/><Relationship Id="rId9" Type="http://schemas.openxmlformats.org/officeDocument/2006/relationships/hyperlink" Target="https://www.youtube.com/watch?v=zXpufloDpS8"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youtube.com/watch?v=lZeByslypsA" TargetMode="External"/><Relationship Id="rId3" Type="http://schemas.openxmlformats.org/officeDocument/2006/relationships/image" Target="../media/image42.png"/><Relationship Id="rId7" Type="http://schemas.openxmlformats.org/officeDocument/2006/relationships/hyperlink" Target="https://www.youtube.com/watch?v=e8oYbgH3AZU"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43.png"/></Relationships>
</file>

<file path=ppt/slides/_rels/slide1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hyperlink" Target="https://www.youtube.com/watch?v=UE-DfjI2IZg" TargetMode="External"/><Relationship Id="rId4" Type="http://schemas.openxmlformats.org/officeDocument/2006/relationships/image" Target="../media/image47.jpeg"/></Relationships>
</file>

<file path=ppt/slides/_rels/slide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hyperlink" Target="https://www.youtube.com/watch?v=jy33rxCQoRo" TargetMode="External"/><Relationship Id="rId4" Type="http://schemas.openxmlformats.org/officeDocument/2006/relationships/image" Target="../media/image49.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 Id="rId5" Type="http://schemas.openxmlformats.org/officeDocument/2006/relationships/hyperlink" Target="https://www.satspapersguide.co.uk/ks2-year-6-sats/ks2-year-6-sats-papers/" TargetMode="External"/><Relationship Id="rId4" Type="http://schemas.openxmlformats.org/officeDocument/2006/relationships/hyperlink" Target="https://www.cgpbooks.co.uk/resources/ks2-sats-online-10-minute-tests"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5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672062" y="964416"/>
            <a:ext cx="6480720" cy="1682642"/>
          </a:xfrm>
        </p:spPr>
        <p:txBody>
          <a:bodyPr/>
          <a:lstStyle/>
          <a:p>
            <a:pPr algn="ctr"/>
            <a:r>
              <a:rPr lang="en-GB" sz="4000" dirty="0"/>
              <a:t>SATs Information Evening: Part 2</a:t>
            </a:r>
            <a:br>
              <a:rPr lang="en-GB" sz="4000" dirty="0"/>
            </a:br>
            <a:endParaRPr lang="en-GB" sz="4000" i="1" dirty="0"/>
          </a:p>
        </p:txBody>
      </p:sp>
      <p:sp>
        <p:nvSpPr>
          <p:cNvPr id="2" name="Rectangle 1"/>
          <p:cNvSpPr/>
          <p:nvPr/>
        </p:nvSpPr>
        <p:spPr>
          <a:xfrm>
            <a:off x="1475656" y="6237312"/>
            <a:ext cx="3714158" cy="369332"/>
          </a:xfrm>
          <a:prstGeom prst="rect">
            <a:avLst/>
          </a:prstGeom>
        </p:spPr>
        <p:txBody>
          <a:bodyPr wrap="none">
            <a:spAutoFit/>
          </a:bodyPr>
          <a:lstStyle/>
          <a:p>
            <a:r>
              <a:rPr lang="en-GB" b="1" i="1">
                <a:solidFill>
                  <a:schemeClr val="bg2">
                    <a:lumMod val="25000"/>
                  </a:schemeClr>
                </a:solidFill>
              </a:rPr>
              <a:t>Learning together, achieving forever.</a:t>
            </a:r>
            <a:endParaRPr lang="en-GB" b="1" i="1" dirty="0">
              <a:solidFill>
                <a:schemeClr val="bg2">
                  <a:lumMod val="25000"/>
                </a:schemeClr>
              </a:solidFill>
            </a:endParaRPr>
          </a:p>
        </p:txBody>
      </p:sp>
      <p:sp>
        <p:nvSpPr>
          <p:cNvPr id="8" name="Subtitle 7">
            <a:extLst>
              <a:ext uri="{FF2B5EF4-FFF2-40B4-BE49-F238E27FC236}">
                <a16:creationId xmlns:a16="http://schemas.microsoft.com/office/drawing/2014/main" id="{A73C6923-E28D-4F39-9FAA-9BD41F41B8C0}"/>
              </a:ext>
            </a:extLst>
          </p:cNvPr>
          <p:cNvSpPr>
            <a:spLocks noGrp="1"/>
          </p:cNvSpPr>
          <p:nvPr>
            <p:ph type="subTitle" idx="1"/>
          </p:nvPr>
        </p:nvSpPr>
        <p:spPr>
          <a:xfrm>
            <a:off x="899592" y="2363225"/>
            <a:ext cx="5826719" cy="1096899"/>
          </a:xfrm>
        </p:spPr>
        <p:txBody>
          <a:bodyPr>
            <a:normAutofit/>
          </a:bodyPr>
          <a:lstStyle/>
          <a:p>
            <a:pPr algn="ctr"/>
            <a:r>
              <a:rPr lang="en-GB" sz="2400" dirty="0"/>
              <a:t>2026 Statutory Assessment Tests</a:t>
            </a:r>
          </a:p>
        </p:txBody>
      </p:sp>
      <p:pic>
        <p:nvPicPr>
          <p:cNvPr id="4" name="Picture 3">
            <a:extLst>
              <a:ext uri="{FF2B5EF4-FFF2-40B4-BE49-F238E27FC236}">
                <a16:creationId xmlns:a16="http://schemas.microsoft.com/office/drawing/2014/main" id="{FC1ACD64-1DE7-4A51-A685-E613676E4687}"/>
              </a:ext>
            </a:extLst>
          </p:cNvPr>
          <p:cNvPicPr>
            <a:picLocks noChangeAspect="1"/>
          </p:cNvPicPr>
          <p:nvPr/>
        </p:nvPicPr>
        <p:blipFill>
          <a:blip r:embed="rId3"/>
          <a:stretch>
            <a:fillRect/>
          </a:stretch>
        </p:blipFill>
        <p:spPr>
          <a:xfrm rot="1851273">
            <a:off x="6718266" y="697716"/>
            <a:ext cx="1873743" cy="2648703"/>
          </a:xfrm>
          <a:prstGeom prst="rect">
            <a:avLst/>
          </a:prstGeom>
        </p:spPr>
      </p:pic>
      <p:pic>
        <p:nvPicPr>
          <p:cNvPr id="5" name="Picture 4">
            <a:extLst>
              <a:ext uri="{FF2B5EF4-FFF2-40B4-BE49-F238E27FC236}">
                <a16:creationId xmlns:a16="http://schemas.microsoft.com/office/drawing/2014/main" id="{5BA0B59C-27BA-48A3-83E7-3EC3C5382F77}"/>
              </a:ext>
            </a:extLst>
          </p:cNvPr>
          <p:cNvPicPr>
            <a:picLocks noChangeAspect="1"/>
          </p:cNvPicPr>
          <p:nvPr/>
        </p:nvPicPr>
        <p:blipFill>
          <a:blip r:embed="rId4"/>
          <a:stretch>
            <a:fillRect/>
          </a:stretch>
        </p:blipFill>
        <p:spPr>
          <a:xfrm rot="1391614">
            <a:off x="7264905" y="4322851"/>
            <a:ext cx="1548206" cy="2189459"/>
          </a:xfrm>
          <a:prstGeom prst="rect">
            <a:avLst/>
          </a:prstGeom>
        </p:spPr>
      </p:pic>
      <p:sp>
        <p:nvSpPr>
          <p:cNvPr id="9" name="TextBox 8">
            <a:extLst>
              <a:ext uri="{FF2B5EF4-FFF2-40B4-BE49-F238E27FC236}">
                <a16:creationId xmlns:a16="http://schemas.microsoft.com/office/drawing/2014/main" id="{1C804E45-9075-4FB3-B1EF-85DFF954E772}"/>
              </a:ext>
            </a:extLst>
          </p:cNvPr>
          <p:cNvSpPr txBox="1"/>
          <p:nvPr/>
        </p:nvSpPr>
        <p:spPr>
          <a:xfrm>
            <a:off x="929193" y="3371176"/>
            <a:ext cx="6336704" cy="1323439"/>
          </a:xfrm>
          <a:prstGeom prst="rect">
            <a:avLst/>
          </a:prstGeom>
          <a:noFill/>
        </p:spPr>
        <p:txBody>
          <a:bodyPr wrap="square">
            <a:spAutoFit/>
          </a:bodyPr>
          <a:lstStyle/>
          <a:p>
            <a:r>
              <a:rPr lang="en-GB" sz="2000" dirty="0"/>
              <a:t>Aims of the session:</a:t>
            </a:r>
          </a:p>
          <a:p>
            <a:pPr marL="285750" indent="-285750">
              <a:buFont typeface="Arial" panose="020B0604020202020204" pitchFamily="34" charset="0"/>
              <a:buChar char="•"/>
            </a:pPr>
            <a:r>
              <a:rPr lang="en-GB" sz="2000" dirty="0"/>
              <a:t>A reminder of when the SATS are and their timings.</a:t>
            </a:r>
          </a:p>
          <a:p>
            <a:pPr marL="285750" indent="-285750">
              <a:buFont typeface="Arial" panose="020B0604020202020204" pitchFamily="34" charset="0"/>
              <a:buChar char="•"/>
            </a:pPr>
            <a:r>
              <a:rPr lang="en-GB" sz="2000" dirty="0"/>
              <a:t>The common misconceptions from your children. </a:t>
            </a:r>
          </a:p>
          <a:p>
            <a:pPr marL="285750" indent="-285750">
              <a:buFont typeface="Arial" panose="020B0604020202020204" pitchFamily="34" charset="0"/>
              <a:buChar char="•"/>
            </a:pPr>
            <a:r>
              <a:rPr lang="en-GB" sz="2000" dirty="0"/>
              <a:t>How to support your children at home.</a:t>
            </a:r>
          </a:p>
        </p:txBody>
      </p:sp>
    </p:spTree>
    <p:extLst>
      <p:ext uri="{BB962C8B-B14F-4D97-AF65-F5344CB8AC3E}">
        <p14:creationId xmlns:p14="http://schemas.microsoft.com/office/powerpoint/2010/main" val="434706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09B91E2-D140-4579-A359-1BE117B272E4}"/>
              </a:ext>
            </a:extLst>
          </p:cNvPr>
          <p:cNvSpPr/>
          <p:nvPr/>
        </p:nvSpPr>
        <p:spPr>
          <a:xfrm>
            <a:off x="1505914" y="6444044"/>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5756" y="126052"/>
            <a:ext cx="1430740" cy="143074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67A91970-B7F5-4713-BD39-EFDBFDDD2B4A}"/>
              </a:ext>
            </a:extLst>
          </p:cNvPr>
          <p:cNvSpPr>
            <a:spLocks noGrp="1"/>
          </p:cNvSpPr>
          <p:nvPr/>
        </p:nvSpPr>
        <p:spPr>
          <a:xfrm>
            <a:off x="1187624" y="1666502"/>
            <a:ext cx="5112568" cy="100811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pPr algn="ctr"/>
            <a:endParaRPr lang="en-GB" sz="3200" dirty="0"/>
          </a:p>
        </p:txBody>
      </p:sp>
      <p:sp>
        <p:nvSpPr>
          <p:cNvPr id="7" name="TextBox 6">
            <a:extLst>
              <a:ext uri="{FF2B5EF4-FFF2-40B4-BE49-F238E27FC236}">
                <a16:creationId xmlns:a16="http://schemas.microsoft.com/office/drawing/2014/main" id="{83FFAB39-952C-4643-A1A3-85844F42A947}"/>
              </a:ext>
            </a:extLst>
          </p:cNvPr>
          <p:cNvSpPr txBox="1"/>
          <p:nvPr/>
        </p:nvSpPr>
        <p:spPr>
          <a:xfrm>
            <a:off x="683568" y="1732603"/>
            <a:ext cx="7056784" cy="3785652"/>
          </a:xfrm>
          <a:prstGeom prst="rect">
            <a:avLst/>
          </a:prstGeom>
          <a:noFill/>
        </p:spPr>
        <p:txBody>
          <a:bodyPr wrap="square">
            <a:spAutoFit/>
          </a:bodyPr>
          <a:lstStyle/>
          <a:p>
            <a:pPr algn="l"/>
            <a:r>
              <a:rPr lang="en-GB" sz="2400" b="1" i="0" dirty="0">
                <a:solidFill>
                  <a:srgbClr val="0A0A0A"/>
                </a:solidFill>
                <a:effectLst/>
              </a:rPr>
              <a:t>Monday</a:t>
            </a:r>
            <a:r>
              <a:rPr lang="en-GB" sz="2400" b="1" dirty="0">
                <a:solidFill>
                  <a:srgbClr val="0A0A0A"/>
                </a:solidFill>
              </a:rPr>
              <a:t> 11</a:t>
            </a:r>
            <a:r>
              <a:rPr lang="en-GB" sz="2400" b="1" baseline="30000" dirty="0">
                <a:solidFill>
                  <a:srgbClr val="0A0A0A"/>
                </a:solidFill>
              </a:rPr>
              <a:t>th</a:t>
            </a:r>
            <a:r>
              <a:rPr lang="en-GB" sz="2400" b="1" dirty="0">
                <a:solidFill>
                  <a:srgbClr val="0A0A0A"/>
                </a:solidFill>
              </a:rPr>
              <a:t> </a:t>
            </a:r>
            <a:r>
              <a:rPr lang="en-GB" sz="2400" b="1" i="0" dirty="0">
                <a:solidFill>
                  <a:srgbClr val="0A0A0A"/>
                </a:solidFill>
                <a:effectLst/>
              </a:rPr>
              <a:t>May:</a:t>
            </a:r>
            <a:r>
              <a:rPr lang="en-GB" sz="2400" b="0" i="0" dirty="0">
                <a:solidFill>
                  <a:srgbClr val="0A0A0A"/>
                </a:solidFill>
                <a:effectLst/>
              </a:rPr>
              <a:t> Spelling and Grammar</a:t>
            </a:r>
            <a:r>
              <a:rPr lang="en-GB" sz="2400" dirty="0">
                <a:solidFill>
                  <a:srgbClr val="0A0A0A"/>
                </a:solidFill>
              </a:rPr>
              <a:t> &amp;</a:t>
            </a:r>
            <a:r>
              <a:rPr lang="en-GB" sz="2400" b="0" i="0" dirty="0">
                <a:solidFill>
                  <a:srgbClr val="0A0A0A"/>
                </a:solidFill>
                <a:effectLst/>
              </a:rPr>
              <a:t> Punctuation - </a:t>
            </a:r>
            <a:r>
              <a:rPr lang="en-GB" sz="2400" b="0" i="0" dirty="0" err="1">
                <a:solidFill>
                  <a:srgbClr val="0A0A0A"/>
                </a:solidFill>
                <a:effectLst/>
              </a:rPr>
              <a:t>SPaG</a:t>
            </a:r>
            <a:r>
              <a:rPr lang="en-GB" sz="2400" b="0" i="0" dirty="0">
                <a:solidFill>
                  <a:srgbClr val="0A0A0A"/>
                </a:solidFill>
                <a:effectLst/>
              </a:rPr>
              <a:t> (Papers 1 &amp; 2).</a:t>
            </a:r>
          </a:p>
          <a:p>
            <a:pPr algn="l"/>
            <a:endParaRPr lang="en-GB" sz="2400" b="1" i="0" dirty="0">
              <a:solidFill>
                <a:srgbClr val="0A0A0A"/>
              </a:solidFill>
              <a:effectLst/>
            </a:endParaRPr>
          </a:p>
          <a:p>
            <a:pPr algn="l"/>
            <a:r>
              <a:rPr lang="en-GB" sz="2400" b="1" i="0" dirty="0">
                <a:solidFill>
                  <a:srgbClr val="0A0A0A"/>
                </a:solidFill>
                <a:effectLst/>
              </a:rPr>
              <a:t>Tuesday 12</a:t>
            </a:r>
            <a:r>
              <a:rPr lang="en-GB" sz="2400" b="1" i="0" baseline="30000" dirty="0">
                <a:solidFill>
                  <a:srgbClr val="0A0A0A"/>
                </a:solidFill>
                <a:effectLst/>
              </a:rPr>
              <a:t>th</a:t>
            </a:r>
            <a:r>
              <a:rPr lang="en-GB" sz="2400" b="1" i="0" dirty="0">
                <a:solidFill>
                  <a:srgbClr val="0A0A0A"/>
                </a:solidFill>
                <a:effectLst/>
              </a:rPr>
              <a:t> May:</a:t>
            </a:r>
            <a:r>
              <a:rPr lang="en-GB" sz="2400" b="0" i="0" dirty="0">
                <a:solidFill>
                  <a:srgbClr val="0A0A0A"/>
                </a:solidFill>
                <a:effectLst/>
              </a:rPr>
              <a:t> Reading.</a:t>
            </a:r>
          </a:p>
          <a:p>
            <a:pPr algn="l"/>
            <a:endParaRPr lang="en-GB" sz="2400" b="1" i="0" dirty="0">
              <a:solidFill>
                <a:srgbClr val="0A0A0A"/>
              </a:solidFill>
              <a:effectLst/>
            </a:endParaRPr>
          </a:p>
          <a:p>
            <a:pPr algn="l"/>
            <a:r>
              <a:rPr lang="en-GB" sz="2400" b="1" i="0" dirty="0">
                <a:solidFill>
                  <a:srgbClr val="0A0A0A"/>
                </a:solidFill>
                <a:effectLst/>
              </a:rPr>
              <a:t>Wednesday 13</a:t>
            </a:r>
            <a:r>
              <a:rPr lang="en-GB" sz="2400" b="1" i="0" baseline="30000" dirty="0">
                <a:solidFill>
                  <a:srgbClr val="0A0A0A"/>
                </a:solidFill>
                <a:effectLst/>
              </a:rPr>
              <a:t>th</a:t>
            </a:r>
            <a:r>
              <a:rPr lang="en-GB" sz="2400" b="1" i="0" dirty="0">
                <a:solidFill>
                  <a:srgbClr val="0A0A0A"/>
                </a:solidFill>
                <a:effectLst/>
              </a:rPr>
              <a:t> May:</a:t>
            </a:r>
            <a:r>
              <a:rPr lang="en-GB" sz="2400" b="0" i="0" dirty="0">
                <a:solidFill>
                  <a:srgbClr val="0A0A0A"/>
                </a:solidFill>
                <a:effectLst/>
              </a:rPr>
              <a:t> Mathematics (Paper 1: Arithmetic and Paper 2: Reasoning).</a:t>
            </a:r>
          </a:p>
          <a:p>
            <a:pPr algn="l"/>
            <a:endParaRPr lang="en-GB" sz="2400" b="1" i="0" dirty="0">
              <a:solidFill>
                <a:srgbClr val="0A0A0A"/>
              </a:solidFill>
              <a:effectLst/>
            </a:endParaRPr>
          </a:p>
          <a:p>
            <a:pPr algn="l"/>
            <a:r>
              <a:rPr lang="en-GB" sz="2400" b="1" i="0" dirty="0">
                <a:solidFill>
                  <a:srgbClr val="0A0A0A"/>
                </a:solidFill>
                <a:effectLst/>
              </a:rPr>
              <a:t>Thursday</a:t>
            </a:r>
            <a:r>
              <a:rPr lang="en-GB" sz="2400" b="1" dirty="0">
                <a:solidFill>
                  <a:srgbClr val="0A0A0A"/>
                </a:solidFill>
              </a:rPr>
              <a:t> 14</a:t>
            </a:r>
            <a:r>
              <a:rPr lang="en-GB" sz="2400" b="1" baseline="30000" dirty="0">
                <a:solidFill>
                  <a:srgbClr val="0A0A0A"/>
                </a:solidFill>
              </a:rPr>
              <a:t>th</a:t>
            </a:r>
            <a:r>
              <a:rPr lang="en-GB" sz="2400" b="1" dirty="0">
                <a:solidFill>
                  <a:srgbClr val="0A0A0A"/>
                </a:solidFill>
              </a:rPr>
              <a:t> </a:t>
            </a:r>
            <a:r>
              <a:rPr lang="en-GB" sz="2400" b="1" i="0" dirty="0">
                <a:solidFill>
                  <a:srgbClr val="0A0A0A"/>
                </a:solidFill>
                <a:effectLst/>
              </a:rPr>
              <a:t>May:</a:t>
            </a:r>
            <a:r>
              <a:rPr lang="en-GB" sz="2400" b="0" i="0" dirty="0">
                <a:solidFill>
                  <a:srgbClr val="0A0A0A"/>
                </a:solidFill>
                <a:effectLst/>
              </a:rPr>
              <a:t> Mathematics (Paper 3: Reasoning). </a:t>
            </a:r>
          </a:p>
        </p:txBody>
      </p:sp>
      <p:sp>
        <p:nvSpPr>
          <p:cNvPr id="8" name="Title 1">
            <a:extLst>
              <a:ext uri="{FF2B5EF4-FFF2-40B4-BE49-F238E27FC236}">
                <a16:creationId xmlns:a16="http://schemas.microsoft.com/office/drawing/2014/main" id="{DB436C3C-EA9F-456B-B857-B0878EA0A905}"/>
              </a:ext>
            </a:extLst>
          </p:cNvPr>
          <p:cNvSpPr>
            <a:spLocks noGrp="1"/>
          </p:cNvSpPr>
          <p:nvPr/>
        </p:nvSpPr>
        <p:spPr>
          <a:xfrm>
            <a:off x="311700" y="841519"/>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When the SATs are completed:</a:t>
            </a:r>
          </a:p>
        </p:txBody>
      </p:sp>
    </p:spTree>
    <p:extLst>
      <p:ext uri="{BB962C8B-B14F-4D97-AF65-F5344CB8AC3E}">
        <p14:creationId xmlns:p14="http://schemas.microsoft.com/office/powerpoint/2010/main" val="6327102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33906" y="638132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sp>
        <p:nvSpPr>
          <p:cNvPr id="5" name="Text Placeholder 2">
            <a:extLst>
              <a:ext uri="{FF2B5EF4-FFF2-40B4-BE49-F238E27FC236}">
                <a16:creationId xmlns:a16="http://schemas.microsoft.com/office/drawing/2014/main" id="{FC313F71-6D3C-4F11-94CD-6EDBD9291EF5}"/>
              </a:ext>
            </a:extLst>
          </p:cNvPr>
          <p:cNvSpPr>
            <a:spLocks noGrp="1"/>
          </p:cNvSpPr>
          <p:nvPr/>
        </p:nvSpPr>
        <p:spPr>
          <a:xfrm>
            <a:off x="251520" y="980728"/>
            <a:ext cx="7056784" cy="4968552"/>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r>
              <a:rPr lang="en-GB" sz="1800" dirty="0"/>
              <a:t>The tests take place during normal school hours, in the </a:t>
            </a:r>
            <a:r>
              <a:rPr lang="en-GB" sz="1800" dirty="0">
                <a:solidFill>
                  <a:srgbClr val="283593"/>
                </a:solidFill>
              </a:rPr>
              <a:t>children’s classrooms </a:t>
            </a:r>
            <a:r>
              <a:rPr lang="en-GB" sz="1800" dirty="0"/>
              <a:t>but under exam conditions. </a:t>
            </a:r>
          </a:p>
          <a:p>
            <a:r>
              <a:rPr lang="en-GB" sz="1800" dirty="0"/>
              <a:t>Children are not allowed to talk to each other from the moment the assessments are handed out until they are collected at the end of the test. </a:t>
            </a:r>
          </a:p>
          <a:p>
            <a:r>
              <a:rPr lang="en-GB" sz="1800" dirty="0"/>
              <a:t>After the tests are completed, the papers are sent away to be marked </a:t>
            </a:r>
            <a:r>
              <a:rPr lang="en-GB" sz="1800" dirty="0">
                <a:solidFill>
                  <a:srgbClr val="283593"/>
                </a:solidFill>
              </a:rPr>
              <a:t>externally</a:t>
            </a:r>
            <a:r>
              <a:rPr lang="en-GB" sz="1800" dirty="0"/>
              <a:t>. </a:t>
            </a:r>
          </a:p>
          <a:p>
            <a:r>
              <a:rPr lang="en-GB" sz="1800" dirty="0"/>
              <a:t>The results are then sent to the school in July. </a:t>
            </a:r>
          </a:p>
          <a:p>
            <a:r>
              <a:rPr lang="en-GB" sz="1800" dirty="0"/>
              <a:t>Each test lasts no longer than 60 minutes: </a:t>
            </a:r>
          </a:p>
          <a:p>
            <a:pPr lvl="1">
              <a:lnSpc>
                <a:spcPct val="100000"/>
              </a:lnSpc>
              <a:spcBef>
                <a:spcPts val="0"/>
              </a:spcBef>
            </a:pPr>
            <a:r>
              <a:rPr lang="en-GB" sz="1600" dirty="0">
                <a:solidFill>
                  <a:srgbClr val="283593"/>
                </a:solidFill>
                <a:latin typeface="+mn-lt"/>
              </a:rPr>
              <a:t>Spelling, punctuation and grammar -</a:t>
            </a:r>
          </a:p>
          <a:p>
            <a:pPr marL="596900" lvl="1" indent="0">
              <a:lnSpc>
                <a:spcPct val="100000"/>
              </a:lnSpc>
              <a:spcBef>
                <a:spcPts val="0"/>
              </a:spcBef>
              <a:buNone/>
            </a:pPr>
            <a:r>
              <a:rPr lang="en-GB" sz="1600" dirty="0">
                <a:solidFill>
                  <a:srgbClr val="283593"/>
                </a:solidFill>
                <a:latin typeface="+mn-lt"/>
              </a:rPr>
              <a:t>      (Paper 1: Grammar/ Punctuation) – </a:t>
            </a:r>
            <a:r>
              <a:rPr lang="en-GB" sz="1600" dirty="0">
                <a:solidFill>
                  <a:srgbClr val="FF0000"/>
                </a:solidFill>
                <a:latin typeface="+mn-lt"/>
              </a:rPr>
              <a:t>45 minutes</a:t>
            </a:r>
          </a:p>
          <a:p>
            <a:pPr lvl="1">
              <a:lnSpc>
                <a:spcPct val="100000"/>
              </a:lnSpc>
              <a:spcBef>
                <a:spcPts val="0"/>
              </a:spcBef>
            </a:pPr>
            <a:r>
              <a:rPr lang="en-GB" sz="1600" dirty="0">
                <a:solidFill>
                  <a:srgbClr val="283593"/>
                </a:solidFill>
                <a:latin typeface="+mn-lt"/>
              </a:rPr>
              <a:t>Spelling, punctuation and grammar -</a:t>
            </a:r>
          </a:p>
          <a:p>
            <a:pPr marL="596900" lvl="1" indent="0">
              <a:lnSpc>
                <a:spcPct val="100000"/>
              </a:lnSpc>
              <a:spcBef>
                <a:spcPts val="0"/>
              </a:spcBef>
              <a:buNone/>
            </a:pPr>
            <a:r>
              <a:rPr lang="en-GB" sz="1600" dirty="0">
                <a:solidFill>
                  <a:srgbClr val="283593"/>
                </a:solidFill>
                <a:latin typeface="+mn-lt"/>
              </a:rPr>
              <a:t>      (Paper 2: Spelling) – </a:t>
            </a:r>
            <a:r>
              <a:rPr lang="en-GB" sz="1600" dirty="0">
                <a:solidFill>
                  <a:srgbClr val="FF0000"/>
                </a:solidFill>
                <a:latin typeface="+mn-lt"/>
              </a:rPr>
              <a:t>15 minutes (approx.)</a:t>
            </a:r>
          </a:p>
          <a:p>
            <a:pPr lvl="1">
              <a:lnSpc>
                <a:spcPct val="100000"/>
              </a:lnSpc>
              <a:spcBef>
                <a:spcPts val="0"/>
              </a:spcBef>
            </a:pPr>
            <a:r>
              <a:rPr lang="en-GB" sz="1600" dirty="0">
                <a:solidFill>
                  <a:srgbClr val="283593"/>
                </a:solidFill>
                <a:latin typeface="+mn-lt"/>
              </a:rPr>
              <a:t>Reading – </a:t>
            </a:r>
            <a:r>
              <a:rPr lang="en-GB" sz="1600" dirty="0">
                <a:solidFill>
                  <a:srgbClr val="FF0000"/>
                </a:solidFill>
                <a:latin typeface="+mn-lt"/>
              </a:rPr>
              <a:t>60 minutes </a:t>
            </a:r>
          </a:p>
          <a:p>
            <a:pPr lvl="1">
              <a:lnSpc>
                <a:spcPct val="100000"/>
              </a:lnSpc>
              <a:spcBef>
                <a:spcPts val="0"/>
              </a:spcBef>
            </a:pPr>
            <a:r>
              <a:rPr lang="en-GB" sz="1600" dirty="0">
                <a:solidFill>
                  <a:srgbClr val="283593"/>
                </a:solidFill>
                <a:latin typeface="+mn-lt"/>
              </a:rPr>
              <a:t>Maths (paper 1: Arithmetic) – </a:t>
            </a:r>
            <a:r>
              <a:rPr lang="en-GB" sz="1600" dirty="0">
                <a:solidFill>
                  <a:srgbClr val="FF0000"/>
                </a:solidFill>
                <a:latin typeface="+mn-lt"/>
              </a:rPr>
              <a:t>30 minutes</a:t>
            </a:r>
          </a:p>
          <a:p>
            <a:pPr lvl="1">
              <a:lnSpc>
                <a:spcPct val="100000"/>
              </a:lnSpc>
              <a:spcBef>
                <a:spcPts val="0"/>
              </a:spcBef>
            </a:pPr>
            <a:r>
              <a:rPr lang="en-GB" sz="1600" dirty="0">
                <a:solidFill>
                  <a:srgbClr val="283593"/>
                </a:solidFill>
                <a:latin typeface="+mn-lt"/>
              </a:rPr>
              <a:t>Maths (paper 2: Reasoning) – </a:t>
            </a:r>
            <a:r>
              <a:rPr lang="en-GB" sz="1600" dirty="0">
                <a:solidFill>
                  <a:srgbClr val="FF0000"/>
                </a:solidFill>
                <a:latin typeface="+mn-lt"/>
              </a:rPr>
              <a:t>40 minutes</a:t>
            </a:r>
          </a:p>
          <a:p>
            <a:pPr lvl="1">
              <a:lnSpc>
                <a:spcPct val="100000"/>
              </a:lnSpc>
              <a:spcBef>
                <a:spcPts val="0"/>
              </a:spcBef>
            </a:pPr>
            <a:r>
              <a:rPr lang="en-GB" sz="1600" dirty="0">
                <a:solidFill>
                  <a:srgbClr val="283593"/>
                </a:solidFill>
                <a:latin typeface="+mn-lt"/>
              </a:rPr>
              <a:t>Maths (paper 3: Reasoning) – </a:t>
            </a:r>
            <a:r>
              <a:rPr lang="en-GB" sz="1600" dirty="0">
                <a:solidFill>
                  <a:srgbClr val="FF0000"/>
                </a:solidFill>
                <a:latin typeface="+mn-lt"/>
              </a:rPr>
              <a:t>40 minutes</a:t>
            </a:r>
            <a:endParaRPr lang="en-GB" dirty="0">
              <a:solidFill>
                <a:srgbClr val="FF0000"/>
              </a:solidFill>
              <a:latin typeface="+mn-lt"/>
            </a:endParaRPr>
          </a:p>
        </p:txBody>
      </p:sp>
      <p:sp>
        <p:nvSpPr>
          <p:cNvPr id="6" name="Title 1">
            <a:extLst>
              <a:ext uri="{FF2B5EF4-FFF2-40B4-BE49-F238E27FC236}">
                <a16:creationId xmlns:a16="http://schemas.microsoft.com/office/drawing/2014/main" id="{777DE5FF-3D46-4346-8ED5-FFC1BA5C83C5}"/>
              </a:ext>
            </a:extLst>
          </p:cNvPr>
          <p:cNvSpPr>
            <a:spLocks noGrp="1"/>
          </p:cNvSpPr>
          <p:nvPr/>
        </p:nvSpPr>
        <p:spPr>
          <a:xfrm>
            <a:off x="107504" y="301863"/>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How the SATs are completed:</a:t>
            </a:r>
          </a:p>
        </p:txBody>
      </p:sp>
      <p:pic>
        <p:nvPicPr>
          <p:cNvPr id="9" name="Picture 2" descr="Great Binfields Primary School">
            <a:extLst>
              <a:ext uri="{FF2B5EF4-FFF2-40B4-BE49-F238E27FC236}">
                <a16:creationId xmlns:a16="http://schemas.microsoft.com/office/drawing/2014/main" id="{A4558016-20CA-4B12-A699-BE1EA2B27B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5756" y="126052"/>
            <a:ext cx="1430740" cy="1430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86660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3E834413-BBEC-4484-B7A4-0F7F630A4700}"/>
              </a:ext>
            </a:extLst>
          </p:cNvPr>
          <p:cNvSpPr>
            <a:spLocks noGrp="1"/>
          </p:cNvSpPr>
          <p:nvPr/>
        </p:nvSpPr>
        <p:spPr>
          <a:xfrm>
            <a:off x="179512" y="964568"/>
            <a:ext cx="6924596"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None/>
            </a:pPr>
            <a:r>
              <a:rPr lang="en-GB" sz="1800" dirty="0"/>
              <a:t>Tests are marked externally. Once marked, the tests will be given the following scores:</a:t>
            </a:r>
          </a:p>
          <a:p>
            <a:r>
              <a:rPr lang="en-GB" sz="1800" dirty="0">
                <a:solidFill>
                  <a:srgbClr val="0070C0"/>
                </a:solidFill>
              </a:rPr>
              <a:t>A raw score </a:t>
            </a:r>
            <a:r>
              <a:rPr lang="en-GB" sz="1800" dirty="0"/>
              <a:t>(total number of marks achieved for each paper);</a:t>
            </a:r>
          </a:p>
          <a:p>
            <a:r>
              <a:rPr lang="en-GB" sz="1800" dirty="0">
                <a:solidFill>
                  <a:srgbClr val="FF0000"/>
                </a:solidFill>
              </a:rPr>
              <a:t>A scaled score </a:t>
            </a:r>
            <a:r>
              <a:rPr lang="en-GB" sz="1800" dirty="0"/>
              <a:t>(see below);</a:t>
            </a:r>
          </a:p>
          <a:p>
            <a:r>
              <a:rPr lang="en-GB" sz="1800" dirty="0">
                <a:solidFill>
                  <a:schemeClr val="tx2"/>
                </a:solidFill>
              </a:rPr>
              <a:t>A judgement on if the National Standard has been met. </a:t>
            </a:r>
          </a:p>
          <a:p>
            <a:endParaRPr lang="en-GB" sz="1800"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sz="1800" dirty="0"/>
          </a:p>
          <a:p>
            <a:pPr marL="114300" indent="0">
              <a:buNone/>
            </a:pPr>
            <a:r>
              <a:rPr lang="en-GB" sz="1800" dirty="0">
                <a:solidFill>
                  <a:srgbClr val="FF0000"/>
                </a:solidFill>
              </a:rPr>
              <a:t>Scaled scores range from 80 to 120. </a:t>
            </a:r>
          </a:p>
          <a:p>
            <a:pPr marL="114300" indent="0">
              <a:buNone/>
            </a:pPr>
            <a:r>
              <a:rPr lang="en-GB" sz="1800" dirty="0">
                <a:solidFill>
                  <a:srgbClr val="283593"/>
                </a:solidFill>
              </a:rPr>
              <a:t>A scaled score of 100 or more shows the pupil is meeting the National Standard. </a:t>
            </a:r>
          </a:p>
        </p:txBody>
      </p:sp>
      <p:sp>
        <p:nvSpPr>
          <p:cNvPr id="11" name="Rectangle 10">
            <a:extLst>
              <a:ext uri="{FF2B5EF4-FFF2-40B4-BE49-F238E27FC236}">
                <a16:creationId xmlns:a16="http://schemas.microsoft.com/office/drawing/2014/main" id="{B09B91E2-D140-4579-A359-1BE117B272E4}"/>
              </a:ext>
            </a:extLst>
          </p:cNvPr>
          <p:cNvSpPr/>
          <p:nvPr/>
        </p:nvSpPr>
        <p:spPr>
          <a:xfrm>
            <a:off x="1361898" y="638132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5756" y="126052"/>
            <a:ext cx="1430740" cy="143074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8668EB87-34E2-4FA1-BF4C-1A73D8B2D8D7}"/>
              </a:ext>
            </a:extLst>
          </p:cNvPr>
          <p:cNvSpPr>
            <a:spLocks noGrp="1"/>
          </p:cNvSpPr>
          <p:nvPr/>
        </p:nvSpPr>
        <p:spPr>
          <a:xfrm>
            <a:off x="107504" y="314008"/>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The results</a:t>
            </a:r>
          </a:p>
        </p:txBody>
      </p:sp>
    </p:spTree>
    <p:extLst>
      <p:ext uri="{BB962C8B-B14F-4D97-AF65-F5344CB8AC3E}">
        <p14:creationId xmlns:p14="http://schemas.microsoft.com/office/powerpoint/2010/main" val="31757129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3E834413-BBEC-4484-B7A4-0F7F630A4700}"/>
              </a:ext>
            </a:extLst>
          </p:cNvPr>
          <p:cNvSpPr>
            <a:spLocks noGrp="1"/>
          </p:cNvSpPr>
          <p:nvPr/>
        </p:nvSpPr>
        <p:spPr>
          <a:xfrm>
            <a:off x="179512" y="964568"/>
            <a:ext cx="6924596"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None/>
            </a:pPr>
            <a:endParaRPr lang="en-GB" sz="1800" dirty="0"/>
          </a:p>
        </p:txBody>
      </p:sp>
      <p:sp>
        <p:nvSpPr>
          <p:cNvPr id="11" name="Rectangle 10">
            <a:extLst>
              <a:ext uri="{FF2B5EF4-FFF2-40B4-BE49-F238E27FC236}">
                <a16:creationId xmlns:a16="http://schemas.microsoft.com/office/drawing/2014/main" id="{B09B91E2-D140-4579-A359-1BE117B272E4}"/>
              </a:ext>
            </a:extLst>
          </p:cNvPr>
          <p:cNvSpPr/>
          <p:nvPr/>
        </p:nvSpPr>
        <p:spPr>
          <a:xfrm>
            <a:off x="1361898" y="638132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5756" y="126052"/>
            <a:ext cx="1430740" cy="143074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8668EB87-34E2-4FA1-BF4C-1A73D8B2D8D7}"/>
              </a:ext>
            </a:extLst>
          </p:cNvPr>
          <p:cNvSpPr>
            <a:spLocks noGrp="1"/>
          </p:cNvSpPr>
          <p:nvPr/>
        </p:nvSpPr>
        <p:spPr>
          <a:xfrm>
            <a:off x="163252" y="212331"/>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Maths: What the children will be tested on:</a:t>
            </a:r>
          </a:p>
        </p:txBody>
      </p:sp>
      <p:pic>
        <p:nvPicPr>
          <p:cNvPr id="7" name="Picture 6">
            <a:extLst>
              <a:ext uri="{FF2B5EF4-FFF2-40B4-BE49-F238E27FC236}">
                <a16:creationId xmlns:a16="http://schemas.microsoft.com/office/drawing/2014/main" id="{296CD387-ACFD-4240-B213-6D4F4B01C996}"/>
              </a:ext>
            </a:extLst>
          </p:cNvPr>
          <p:cNvPicPr>
            <a:picLocks noChangeAspect="1"/>
          </p:cNvPicPr>
          <p:nvPr/>
        </p:nvPicPr>
        <p:blipFill>
          <a:blip r:embed="rId4"/>
          <a:stretch>
            <a:fillRect/>
          </a:stretch>
        </p:blipFill>
        <p:spPr>
          <a:xfrm>
            <a:off x="145222" y="841422"/>
            <a:ext cx="4282762" cy="3138667"/>
          </a:xfrm>
          <a:prstGeom prst="rect">
            <a:avLst/>
          </a:prstGeom>
        </p:spPr>
      </p:pic>
      <p:pic>
        <p:nvPicPr>
          <p:cNvPr id="6" name="Picture 5">
            <a:extLst>
              <a:ext uri="{FF2B5EF4-FFF2-40B4-BE49-F238E27FC236}">
                <a16:creationId xmlns:a16="http://schemas.microsoft.com/office/drawing/2014/main" id="{2DD47FB6-D51D-4CED-9A1C-3A8CD595E4F3}"/>
              </a:ext>
            </a:extLst>
          </p:cNvPr>
          <p:cNvPicPr>
            <a:picLocks noChangeAspect="1"/>
          </p:cNvPicPr>
          <p:nvPr/>
        </p:nvPicPr>
        <p:blipFill>
          <a:blip r:embed="rId5"/>
          <a:stretch>
            <a:fillRect/>
          </a:stretch>
        </p:blipFill>
        <p:spPr>
          <a:xfrm>
            <a:off x="3419872" y="2663806"/>
            <a:ext cx="5400600" cy="3847528"/>
          </a:xfrm>
          <a:prstGeom prst="rect">
            <a:avLst/>
          </a:prstGeom>
        </p:spPr>
      </p:pic>
    </p:spTree>
    <p:extLst>
      <p:ext uri="{BB962C8B-B14F-4D97-AF65-F5344CB8AC3E}">
        <p14:creationId xmlns:p14="http://schemas.microsoft.com/office/powerpoint/2010/main" val="7965302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3E834413-BBEC-4484-B7A4-0F7F630A4700}"/>
              </a:ext>
            </a:extLst>
          </p:cNvPr>
          <p:cNvSpPr>
            <a:spLocks noGrp="1"/>
          </p:cNvSpPr>
          <p:nvPr/>
        </p:nvSpPr>
        <p:spPr>
          <a:xfrm>
            <a:off x="6007" y="851231"/>
            <a:ext cx="6924596" cy="53871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None/>
            </a:pPr>
            <a:endParaRPr lang="en-GB" sz="2400" dirty="0">
              <a:solidFill>
                <a:srgbClr val="283593"/>
              </a:solidFill>
            </a:endParaRPr>
          </a:p>
        </p:txBody>
      </p:sp>
      <p:sp>
        <p:nvSpPr>
          <p:cNvPr id="11" name="Rectangle 10">
            <a:extLst>
              <a:ext uri="{FF2B5EF4-FFF2-40B4-BE49-F238E27FC236}">
                <a16:creationId xmlns:a16="http://schemas.microsoft.com/office/drawing/2014/main" id="{B09B91E2-D140-4579-A359-1BE117B272E4}"/>
              </a:ext>
            </a:extLst>
          </p:cNvPr>
          <p:cNvSpPr/>
          <p:nvPr/>
        </p:nvSpPr>
        <p:spPr>
          <a:xfrm>
            <a:off x="1361898" y="638132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5756" y="126052"/>
            <a:ext cx="1430740" cy="143074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8668EB87-34E2-4FA1-BF4C-1A73D8B2D8D7}"/>
              </a:ext>
            </a:extLst>
          </p:cNvPr>
          <p:cNvSpPr>
            <a:spLocks noGrp="1"/>
          </p:cNvSpPr>
          <p:nvPr/>
        </p:nvSpPr>
        <p:spPr>
          <a:xfrm>
            <a:off x="107504" y="314008"/>
            <a:ext cx="7498252"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Misconceptions: </a:t>
            </a:r>
            <a:r>
              <a:rPr lang="en-GB" sz="2800" dirty="0">
                <a:solidFill>
                  <a:schemeClr val="bg2">
                    <a:lumMod val="50000"/>
                  </a:schemeClr>
                </a:solidFill>
              </a:rPr>
              <a:t>Multiplying and dividing by 10, 100, 1000</a:t>
            </a:r>
          </a:p>
          <a:p>
            <a:endParaRPr lang="en-GB" sz="2800" dirty="0"/>
          </a:p>
        </p:txBody>
      </p:sp>
      <p:pic>
        <p:nvPicPr>
          <p:cNvPr id="5" name="Picture 4">
            <a:extLst>
              <a:ext uri="{FF2B5EF4-FFF2-40B4-BE49-F238E27FC236}">
                <a16:creationId xmlns:a16="http://schemas.microsoft.com/office/drawing/2014/main" id="{F5307898-C7A8-4C74-B9E6-EBFA0D2DAAEC}"/>
              </a:ext>
            </a:extLst>
          </p:cNvPr>
          <p:cNvPicPr>
            <a:picLocks noChangeAspect="1"/>
          </p:cNvPicPr>
          <p:nvPr/>
        </p:nvPicPr>
        <p:blipFill>
          <a:blip r:embed="rId4"/>
          <a:stretch>
            <a:fillRect/>
          </a:stretch>
        </p:blipFill>
        <p:spPr>
          <a:xfrm>
            <a:off x="251520" y="2163225"/>
            <a:ext cx="4357348" cy="1058882"/>
          </a:xfrm>
          <a:prstGeom prst="rect">
            <a:avLst/>
          </a:prstGeom>
        </p:spPr>
      </p:pic>
      <p:pic>
        <p:nvPicPr>
          <p:cNvPr id="7" name="Picture 6">
            <a:extLst>
              <a:ext uri="{FF2B5EF4-FFF2-40B4-BE49-F238E27FC236}">
                <a16:creationId xmlns:a16="http://schemas.microsoft.com/office/drawing/2014/main" id="{B08ADD8B-0689-4DA2-AAFF-002A0B0C945B}"/>
              </a:ext>
            </a:extLst>
          </p:cNvPr>
          <p:cNvPicPr>
            <a:picLocks noChangeAspect="1"/>
          </p:cNvPicPr>
          <p:nvPr/>
        </p:nvPicPr>
        <p:blipFill rotWithShape="1">
          <a:blip r:embed="rId5"/>
          <a:srcRect l="5555" t="13128"/>
          <a:stretch/>
        </p:blipFill>
        <p:spPr>
          <a:xfrm>
            <a:off x="5684904" y="3823689"/>
            <a:ext cx="3459096" cy="894437"/>
          </a:xfrm>
          <a:prstGeom prst="rect">
            <a:avLst/>
          </a:prstGeom>
        </p:spPr>
      </p:pic>
      <p:pic>
        <p:nvPicPr>
          <p:cNvPr id="9" name="Picture 8">
            <a:extLst>
              <a:ext uri="{FF2B5EF4-FFF2-40B4-BE49-F238E27FC236}">
                <a16:creationId xmlns:a16="http://schemas.microsoft.com/office/drawing/2014/main" id="{5119FA8D-0784-4456-A6E9-8BFC81D1F1F1}"/>
              </a:ext>
            </a:extLst>
          </p:cNvPr>
          <p:cNvPicPr>
            <a:picLocks noChangeAspect="1"/>
          </p:cNvPicPr>
          <p:nvPr/>
        </p:nvPicPr>
        <p:blipFill>
          <a:blip r:embed="rId6"/>
          <a:stretch>
            <a:fillRect/>
          </a:stretch>
        </p:blipFill>
        <p:spPr>
          <a:xfrm>
            <a:off x="4920838" y="2163224"/>
            <a:ext cx="4115658" cy="982447"/>
          </a:xfrm>
          <a:prstGeom prst="rect">
            <a:avLst/>
          </a:prstGeom>
        </p:spPr>
      </p:pic>
      <p:pic>
        <p:nvPicPr>
          <p:cNvPr id="15" name="Picture 14">
            <a:extLst>
              <a:ext uri="{FF2B5EF4-FFF2-40B4-BE49-F238E27FC236}">
                <a16:creationId xmlns:a16="http://schemas.microsoft.com/office/drawing/2014/main" id="{CA3DFDDD-E460-4231-8273-76E206BFBEE2}"/>
              </a:ext>
            </a:extLst>
          </p:cNvPr>
          <p:cNvPicPr>
            <a:picLocks noChangeAspect="1"/>
          </p:cNvPicPr>
          <p:nvPr/>
        </p:nvPicPr>
        <p:blipFill>
          <a:blip r:embed="rId7"/>
          <a:stretch>
            <a:fillRect/>
          </a:stretch>
        </p:blipFill>
        <p:spPr>
          <a:xfrm>
            <a:off x="5560201" y="5213476"/>
            <a:ext cx="3569617" cy="894437"/>
          </a:xfrm>
          <a:prstGeom prst="rect">
            <a:avLst/>
          </a:prstGeom>
        </p:spPr>
      </p:pic>
      <p:sp>
        <p:nvSpPr>
          <p:cNvPr id="27" name="TextBox 26">
            <a:extLst>
              <a:ext uri="{FF2B5EF4-FFF2-40B4-BE49-F238E27FC236}">
                <a16:creationId xmlns:a16="http://schemas.microsoft.com/office/drawing/2014/main" id="{CB1A5B43-C6D1-4BCE-8B0D-EDE60ED8F86B}"/>
              </a:ext>
            </a:extLst>
          </p:cNvPr>
          <p:cNvSpPr txBox="1"/>
          <p:nvPr/>
        </p:nvSpPr>
        <p:spPr>
          <a:xfrm>
            <a:off x="127212" y="1472650"/>
            <a:ext cx="7325107" cy="523220"/>
          </a:xfrm>
          <a:prstGeom prst="rect">
            <a:avLst/>
          </a:prstGeom>
          <a:noFill/>
        </p:spPr>
        <p:txBody>
          <a:bodyPr wrap="square">
            <a:spAutoFit/>
          </a:bodyPr>
          <a:lstStyle/>
          <a:p>
            <a:pPr marL="114300" indent="0">
              <a:buNone/>
            </a:pPr>
            <a:r>
              <a:rPr lang="en-GB" sz="2800" dirty="0"/>
              <a:t>Top tip: Use your place value knowledge!</a:t>
            </a:r>
          </a:p>
        </p:txBody>
      </p:sp>
      <p:pic>
        <p:nvPicPr>
          <p:cNvPr id="1026" name="Picture 2" descr="A kinaesthetic resource for multiplying and dividing by 10, 100 and 1000">
            <a:extLst>
              <a:ext uri="{FF2B5EF4-FFF2-40B4-BE49-F238E27FC236}">
                <a16:creationId xmlns:a16="http://schemas.microsoft.com/office/drawing/2014/main" id="{344D74D1-B022-4156-8F20-7BCBF6A3200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9552" y="3115504"/>
            <a:ext cx="4763071" cy="3365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4874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202263D2-DA64-42A6-A8A4-72319035E38D}"/>
              </a:ext>
            </a:extLst>
          </p:cNvPr>
          <p:cNvPicPr>
            <a:picLocks noChangeAspect="1"/>
          </p:cNvPicPr>
          <p:nvPr/>
        </p:nvPicPr>
        <p:blipFill>
          <a:blip r:embed="rId3"/>
          <a:stretch>
            <a:fillRect/>
          </a:stretch>
        </p:blipFill>
        <p:spPr>
          <a:xfrm>
            <a:off x="376541" y="1439865"/>
            <a:ext cx="7652995" cy="5466425"/>
          </a:xfrm>
          <a:prstGeom prst="rect">
            <a:avLst/>
          </a:prstGeom>
        </p:spPr>
      </p:pic>
      <p:pic>
        <p:nvPicPr>
          <p:cNvPr id="16" name="Picture 15">
            <a:extLst>
              <a:ext uri="{FF2B5EF4-FFF2-40B4-BE49-F238E27FC236}">
                <a16:creationId xmlns:a16="http://schemas.microsoft.com/office/drawing/2014/main" id="{AA9D1FB7-EE4C-4214-A2F8-2C77ACDDE761}"/>
              </a:ext>
            </a:extLst>
          </p:cNvPr>
          <p:cNvPicPr>
            <a:picLocks noChangeAspect="1"/>
          </p:cNvPicPr>
          <p:nvPr/>
        </p:nvPicPr>
        <p:blipFill>
          <a:blip r:embed="rId4"/>
          <a:stretch>
            <a:fillRect/>
          </a:stretch>
        </p:blipFill>
        <p:spPr>
          <a:xfrm>
            <a:off x="5148064" y="1389950"/>
            <a:ext cx="3579063" cy="1859709"/>
          </a:xfrm>
          <a:prstGeom prst="rect">
            <a:avLst/>
          </a:prstGeom>
        </p:spPr>
      </p:pic>
      <p:sp>
        <p:nvSpPr>
          <p:cNvPr id="10" name="Text Placeholder 2">
            <a:extLst>
              <a:ext uri="{FF2B5EF4-FFF2-40B4-BE49-F238E27FC236}">
                <a16:creationId xmlns:a16="http://schemas.microsoft.com/office/drawing/2014/main" id="{3E834413-BBEC-4484-B7A4-0F7F630A4700}"/>
              </a:ext>
            </a:extLst>
          </p:cNvPr>
          <p:cNvSpPr>
            <a:spLocks noGrp="1"/>
          </p:cNvSpPr>
          <p:nvPr/>
        </p:nvSpPr>
        <p:spPr>
          <a:xfrm>
            <a:off x="6007" y="851231"/>
            <a:ext cx="6924596" cy="53871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None/>
            </a:pPr>
            <a:endParaRPr lang="en-GB" sz="2400" dirty="0">
              <a:solidFill>
                <a:srgbClr val="283593"/>
              </a:solidFill>
            </a:endParaRPr>
          </a:p>
        </p:txBody>
      </p:sp>
      <p:sp>
        <p:nvSpPr>
          <p:cNvPr id="11" name="Rectangle 10">
            <a:extLst>
              <a:ext uri="{FF2B5EF4-FFF2-40B4-BE49-F238E27FC236}">
                <a16:creationId xmlns:a16="http://schemas.microsoft.com/office/drawing/2014/main" id="{B09B91E2-D140-4579-A359-1BE117B272E4}"/>
              </a:ext>
            </a:extLst>
          </p:cNvPr>
          <p:cNvSpPr/>
          <p:nvPr/>
        </p:nvSpPr>
        <p:spPr>
          <a:xfrm>
            <a:off x="1361898" y="638132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05756" y="126052"/>
            <a:ext cx="1430740" cy="143074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8668EB87-34E2-4FA1-BF4C-1A73D8B2D8D7}"/>
              </a:ext>
            </a:extLst>
          </p:cNvPr>
          <p:cNvSpPr>
            <a:spLocks noGrp="1"/>
          </p:cNvSpPr>
          <p:nvPr/>
        </p:nvSpPr>
        <p:spPr>
          <a:xfrm>
            <a:off x="107504" y="314008"/>
            <a:ext cx="7704856"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Misconceptions: </a:t>
            </a:r>
            <a:r>
              <a:rPr lang="en-GB" sz="2800" dirty="0">
                <a:solidFill>
                  <a:srgbClr val="283593"/>
                </a:solidFill>
              </a:rPr>
              <a:t>Dividing by 10, 100, 1000</a:t>
            </a:r>
          </a:p>
          <a:p>
            <a:endParaRPr lang="en-GB" sz="2800" dirty="0"/>
          </a:p>
        </p:txBody>
      </p:sp>
      <p:pic>
        <p:nvPicPr>
          <p:cNvPr id="9" name="Picture 8">
            <a:extLst>
              <a:ext uri="{FF2B5EF4-FFF2-40B4-BE49-F238E27FC236}">
                <a16:creationId xmlns:a16="http://schemas.microsoft.com/office/drawing/2014/main" id="{AA19617B-8CA6-483C-97C4-845A9CB2E952}"/>
              </a:ext>
            </a:extLst>
          </p:cNvPr>
          <p:cNvPicPr>
            <a:picLocks noChangeAspect="1"/>
          </p:cNvPicPr>
          <p:nvPr/>
        </p:nvPicPr>
        <p:blipFill>
          <a:blip r:embed="rId6"/>
          <a:stretch>
            <a:fillRect/>
          </a:stretch>
        </p:blipFill>
        <p:spPr>
          <a:xfrm>
            <a:off x="6300192" y="3352106"/>
            <a:ext cx="2247900" cy="2657475"/>
          </a:xfrm>
          <a:prstGeom prst="rect">
            <a:avLst/>
          </a:prstGeom>
        </p:spPr>
      </p:pic>
    </p:spTree>
    <p:extLst>
      <p:ext uri="{BB962C8B-B14F-4D97-AF65-F5344CB8AC3E}">
        <p14:creationId xmlns:p14="http://schemas.microsoft.com/office/powerpoint/2010/main" val="27945112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3E834413-BBEC-4484-B7A4-0F7F630A4700}"/>
              </a:ext>
            </a:extLst>
          </p:cNvPr>
          <p:cNvSpPr>
            <a:spLocks noGrp="1"/>
          </p:cNvSpPr>
          <p:nvPr/>
        </p:nvSpPr>
        <p:spPr>
          <a:xfrm>
            <a:off x="6007" y="851231"/>
            <a:ext cx="6924596" cy="53871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None/>
            </a:pPr>
            <a:endParaRPr lang="en-GB" sz="2400" dirty="0">
              <a:solidFill>
                <a:srgbClr val="283593"/>
              </a:solidFill>
            </a:endParaRPr>
          </a:p>
        </p:txBody>
      </p:sp>
      <p:sp>
        <p:nvSpPr>
          <p:cNvPr id="11" name="Rectangle 10">
            <a:extLst>
              <a:ext uri="{FF2B5EF4-FFF2-40B4-BE49-F238E27FC236}">
                <a16:creationId xmlns:a16="http://schemas.microsoft.com/office/drawing/2014/main" id="{B09B91E2-D140-4579-A359-1BE117B272E4}"/>
              </a:ext>
            </a:extLst>
          </p:cNvPr>
          <p:cNvSpPr/>
          <p:nvPr/>
        </p:nvSpPr>
        <p:spPr>
          <a:xfrm>
            <a:off x="1361898" y="638132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5756" y="126052"/>
            <a:ext cx="1430740" cy="143074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8668EB87-34E2-4FA1-BF4C-1A73D8B2D8D7}"/>
              </a:ext>
            </a:extLst>
          </p:cNvPr>
          <p:cNvSpPr>
            <a:spLocks noGrp="1"/>
          </p:cNvSpPr>
          <p:nvPr/>
        </p:nvSpPr>
        <p:spPr>
          <a:xfrm>
            <a:off x="107504" y="314008"/>
            <a:ext cx="7704856"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Misconceptions: </a:t>
            </a:r>
            <a:r>
              <a:rPr lang="en-GB" sz="2800" dirty="0">
                <a:solidFill>
                  <a:srgbClr val="283593"/>
                </a:solidFill>
              </a:rPr>
              <a:t>Dividing by 10, 100, 1000</a:t>
            </a:r>
          </a:p>
          <a:p>
            <a:endParaRPr lang="en-GB" sz="2800" dirty="0"/>
          </a:p>
        </p:txBody>
      </p:sp>
      <p:pic>
        <p:nvPicPr>
          <p:cNvPr id="17" name="Picture 16">
            <a:extLst>
              <a:ext uri="{FF2B5EF4-FFF2-40B4-BE49-F238E27FC236}">
                <a16:creationId xmlns:a16="http://schemas.microsoft.com/office/drawing/2014/main" id="{66A7B837-FA86-4CF1-9D56-B46EF79FB59F}"/>
              </a:ext>
            </a:extLst>
          </p:cNvPr>
          <p:cNvPicPr>
            <a:picLocks noChangeAspect="1"/>
          </p:cNvPicPr>
          <p:nvPr/>
        </p:nvPicPr>
        <p:blipFill>
          <a:blip r:embed="rId4"/>
          <a:stretch>
            <a:fillRect/>
          </a:stretch>
        </p:blipFill>
        <p:spPr>
          <a:xfrm>
            <a:off x="398567" y="1883876"/>
            <a:ext cx="7404141" cy="1128680"/>
          </a:xfrm>
          <a:prstGeom prst="rect">
            <a:avLst/>
          </a:prstGeom>
        </p:spPr>
      </p:pic>
      <p:pic>
        <p:nvPicPr>
          <p:cNvPr id="16" name="Picture 15">
            <a:extLst>
              <a:ext uri="{FF2B5EF4-FFF2-40B4-BE49-F238E27FC236}">
                <a16:creationId xmlns:a16="http://schemas.microsoft.com/office/drawing/2014/main" id="{AA9D1FB7-EE4C-4214-A2F8-2C77ACDDE761}"/>
              </a:ext>
            </a:extLst>
          </p:cNvPr>
          <p:cNvPicPr>
            <a:picLocks noChangeAspect="1"/>
          </p:cNvPicPr>
          <p:nvPr/>
        </p:nvPicPr>
        <p:blipFill>
          <a:blip r:embed="rId5"/>
          <a:stretch>
            <a:fillRect/>
          </a:stretch>
        </p:blipFill>
        <p:spPr>
          <a:xfrm>
            <a:off x="539551" y="3359487"/>
            <a:ext cx="5236673" cy="2721016"/>
          </a:xfrm>
          <a:prstGeom prst="rect">
            <a:avLst/>
          </a:prstGeom>
        </p:spPr>
      </p:pic>
      <p:pic>
        <p:nvPicPr>
          <p:cNvPr id="8" name="Picture 7">
            <a:extLst>
              <a:ext uri="{FF2B5EF4-FFF2-40B4-BE49-F238E27FC236}">
                <a16:creationId xmlns:a16="http://schemas.microsoft.com/office/drawing/2014/main" id="{FBBF646A-3CDE-4789-BF96-267B6395CA0D}"/>
              </a:ext>
            </a:extLst>
          </p:cNvPr>
          <p:cNvPicPr>
            <a:picLocks noChangeAspect="1"/>
          </p:cNvPicPr>
          <p:nvPr/>
        </p:nvPicPr>
        <p:blipFill>
          <a:blip r:embed="rId6"/>
          <a:stretch>
            <a:fillRect/>
          </a:stretch>
        </p:blipFill>
        <p:spPr>
          <a:xfrm>
            <a:off x="6073226" y="3660312"/>
            <a:ext cx="2247900" cy="2657475"/>
          </a:xfrm>
          <a:prstGeom prst="rect">
            <a:avLst/>
          </a:prstGeom>
        </p:spPr>
      </p:pic>
      <p:cxnSp>
        <p:nvCxnSpPr>
          <p:cNvPr id="18" name="Straight Connector 17">
            <a:extLst>
              <a:ext uri="{FF2B5EF4-FFF2-40B4-BE49-F238E27FC236}">
                <a16:creationId xmlns:a16="http://schemas.microsoft.com/office/drawing/2014/main" id="{1FF4EECA-51D1-49B9-9B52-1152385D028E}"/>
              </a:ext>
            </a:extLst>
          </p:cNvPr>
          <p:cNvCxnSpPr>
            <a:cxnSpLocks/>
          </p:cNvCxnSpPr>
          <p:nvPr/>
        </p:nvCxnSpPr>
        <p:spPr>
          <a:xfrm>
            <a:off x="2473812" y="2230807"/>
            <a:ext cx="1368152"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00E0599-BB48-45EE-B3DC-E4C88A5C4094}"/>
              </a:ext>
            </a:extLst>
          </p:cNvPr>
          <p:cNvCxnSpPr/>
          <p:nvPr/>
        </p:nvCxnSpPr>
        <p:spPr>
          <a:xfrm>
            <a:off x="5564834" y="2230807"/>
            <a:ext cx="1224136"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54659F0B-1FA6-400F-A3F6-6534A5F80F77}"/>
              </a:ext>
            </a:extLst>
          </p:cNvPr>
          <p:cNvCxnSpPr>
            <a:cxnSpLocks/>
          </p:cNvCxnSpPr>
          <p:nvPr/>
        </p:nvCxnSpPr>
        <p:spPr>
          <a:xfrm>
            <a:off x="1835696" y="2852936"/>
            <a:ext cx="576064"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0021BCCF-855E-4A84-9D97-2465FBBFF25E}"/>
              </a:ext>
            </a:extLst>
          </p:cNvPr>
          <p:cNvCxnSpPr>
            <a:cxnSpLocks/>
          </p:cNvCxnSpPr>
          <p:nvPr/>
        </p:nvCxnSpPr>
        <p:spPr>
          <a:xfrm>
            <a:off x="6660232" y="2852936"/>
            <a:ext cx="752968"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8658ED16-72E7-4FF2-BCBB-B47A909F7737}"/>
              </a:ext>
            </a:extLst>
          </p:cNvPr>
          <p:cNvSpPr txBox="1"/>
          <p:nvPr/>
        </p:nvSpPr>
        <p:spPr>
          <a:xfrm>
            <a:off x="107504" y="1255241"/>
            <a:ext cx="7089918" cy="461665"/>
          </a:xfrm>
          <a:prstGeom prst="rect">
            <a:avLst/>
          </a:prstGeom>
          <a:noFill/>
        </p:spPr>
        <p:txBody>
          <a:bodyPr wrap="square">
            <a:spAutoFit/>
          </a:bodyPr>
          <a:lstStyle/>
          <a:p>
            <a:pPr marL="114300" indent="0">
              <a:buNone/>
            </a:pPr>
            <a:r>
              <a:rPr lang="en-GB" sz="2400" dirty="0"/>
              <a:t>Sometimes these questions will be multi-step:</a:t>
            </a:r>
          </a:p>
        </p:txBody>
      </p:sp>
    </p:spTree>
    <p:extLst>
      <p:ext uri="{BB962C8B-B14F-4D97-AF65-F5344CB8AC3E}">
        <p14:creationId xmlns:p14="http://schemas.microsoft.com/office/powerpoint/2010/main" val="2665077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3E834413-BBEC-4484-B7A4-0F7F630A4700}"/>
              </a:ext>
            </a:extLst>
          </p:cNvPr>
          <p:cNvSpPr>
            <a:spLocks noGrp="1"/>
          </p:cNvSpPr>
          <p:nvPr/>
        </p:nvSpPr>
        <p:spPr>
          <a:xfrm>
            <a:off x="179512" y="964569"/>
            <a:ext cx="7056784" cy="80824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None/>
            </a:pPr>
            <a:endParaRPr lang="en-GB" sz="1800" dirty="0"/>
          </a:p>
        </p:txBody>
      </p:sp>
      <p:sp>
        <p:nvSpPr>
          <p:cNvPr id="11" name="Rectangle 10">
            <a:extLst>
              <a:ext uri="{FF2B5EF4-FFF2-40B4-BE49-F238E27FC236}">
                <a16:creationId xmlns:a16="http://schemas.microsoft.com/office/drawing/2014/main" id="{B09B91E2-D140-4579-A359-1BE117B272E4}"/>
              </a:ext>
            </a:extLst>
          </p:cNvPr>
          <p:cNvSpPr/>
          <p:nvPr/>
        </p:nvSpPr>
        <p:spPr>
          <a:xfrm>
            <a:off x="1361898" y="638132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86808" y="144997"/>
            <a:ext cx="1430740" cy="143074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8668EB87-34E2-4FA1-BF4C-1A73D8B2D8D7}"/>
              </a:ext>
            </a:extLst>
          </p:cNvPr>
          <p:cNvSpPr>
            <a:spLocks noGrp="1"/>
          </p:cNvSpPr>
          <p:nvPr/>
        </p:nvSpPr>
        <p:spPr>
          <a:xfrm>
            <a:off x="153719" y="105383"/>
            <a:ext cx="6857571"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Misconceptions: ‘bus stop’ ÷ and x by a 2 digit number. </a:t>
            </a:r>
          </a:p>
        </p:txBody>
      </p:sp>
      <p:pic>
        <p:nvPicPr>
          <p:cNvPr id="5" name="Picture 4">
            <a:extLst>
              <a:ext uri="{FF2B5EF4-FFF2-40B4-BE49-F238E27FC236}">
                <a16:creationId xmlns:a16="http://schemas.microsoft.com/office/drawing/2014/main" id="{8BF1A6A7-4322-4BC6-8892-710DD3ED9E10}"/>
              </a:ext>
            </a:extLst>
          </p:cNvPr>
          <p:cNvPicPr>
            <a:picLocks noChangeAspect="1"/>
          </p:cNvPicPr>
          <p:nvPr/>
        </p:nvPicPr>
        <p:blipFill>
          <a:blip r:embed="rId4"/>
          <a:stretch>
            <a:fillRect/>
          </a:stretch>
        </p:blipFill>
        <p:spPr>
          <a:xfrm>
            <a:off x="364732" y="1077668"/>
            <a:ext cx="5376908" cy="2664296"/>
          </a:xfrm>
          <a:prstGeom prst="rect">
            <a:avLst/>
          </a:prstGeom>
        </p:spPr>
      </p:pic>
      <p:sp>
        <p:nvSpPr>
          <p:cNvPr id="6" name="Oval 5">
            <a:extLst>
              <a:ext uri="{FF2B5EF4-FFF2-40B4-BE49-F238E27FC236}">
                <a16:creationId xmlns:a16="http://schemas.microsoft.com/office/drawing/2014/main" id="{8C59826F-D91E-4772-A116-E82AD4503732}"/>
              </a:ext>
            </a:extLst>
          </p:cNvPr>
          <p:cNvSpPr/>
          <p:nvPr/>
        </p:nvSpPr>
        <p:spPr>
          <a:xfrm>
            <a:off x="2693146" y="2140022"/>
            <a:ext cx="720080" cy="216024"/>
          </a:xfrm>
          <a:prstGeom prst="ellipse">
            <a:avLst/>
          </a:prstGeom>
          <a:noFill/>
          <a:ln>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16" name="TextBox 15">
            <a:extLst>
              <a:ext uri="{FF2B5EF4-FFF2-40B4-BE49-F238E27FC236}">
                <a16:creationId xmlns:a16="http://schemas.microsoft.com/office/drawing/2014/main" id="{FB8495D9-480B-4F1B-9FFC-617B61C455A6}"/>
              </a:ext>
            </a:extLst>
          </p:cNvPr>
          <p:cNvSpPr txBox="1"/>
          <p:nvPr/>
        </p:nvSpPr>
        <p:spPr>
          <a:xfrm>
            <a:off x="5877707" y="2813966"/>
            <a:ext cx="2763785" cy="646331"/>
          </a:xfrm>
          <a:prstGeom prst="rect">
            <a:avLst/>
          </a:prstGeom>
          <a:solidFill>
            <a:schemeClr val="bg1">
              <a:lumMod val="95000"/>
            </a:schemeClr>
          </a:solidFill>
        </p:spPr>
        <p:txBody>
          <a:bodyPr wrap="square">
            <a:spAutoFit/>
          </a:bodyPr>
          <a:lstStyle/>
          <a:p>
            <a:r>
              <a:rPr lang="en-GB" dirty="0"/>
              <a:t>www.greatbinfields.co.uk/maths-calculation-videos/</a:t>
            </a:r>
          </a:p>
        </p:txBody>
      </p:sp>
      <p:sp>
        <p:nvSpPr>
          <p:cNvPr id="17" name="TextBox 16">
            <a:extLst>
              <a:ext uri="{FF2B5EF4-FFF2-40B4-BE49-F238E27FC236}">
                <a16:creationId xmlns:a16="http://schemas.microsoft.com/office/drawing/2014/main" id="{427DD8DF-EAB7-4FB7-A37D-557D4ACF6AD8}"/>
              </a:ext>
            </a:extLst>
          </p:cNvPr>
          <p:cNvSpPr txBox="1"/>
          <p:nvPr/>
        </p:nvSpPr>
        <p:spPr>
          <a:xfrm>
            <a:off x="5854403" y="1729313"/>
            <a:ext cx="2606029" cy="830997"/>
          </a:xfrm>
          <a:prstGeom prst="rect">
            <a:avLst/>
          </a:prstGeom>
          <a:solidFill>
            <a:schemeClr val="bg1"/>
          </a:solidFill>
        </p:spPr>
        <p:txBody>
          <a:bodyPr wrap="square">
            <a:spAutoFit/>
          </a:bodyPr>
          <a:lstStyle/>
          <a:p>
            <a:pPr marL="114300" indent="0">
              <a:buNone/>
            </a:pPr>
            <a:r>
              <a:rPr lang="en-GB" sz="2400" dirty="0">
                <a:solidFill>
                  <a:srgbClr val="283593"/>
                </a:solidFill>
              </a:rPr>
              <a:t>Top tip: Visit our Maths page:</a:t>
            </a:r>
          </a:p>
        </p:txBody>
      </p:sp>
      <p:pic>
        <p:nvPicPr>
          <p:cNvPr id="21" name="Picture 20">
            <a:extLst>
              <a:ext uri="{FF2B5EF4-FFF2-40B4-BE49-F238E27FC236}">
                <a16:creationId xmlns:a16="http://schemas.microsoft.com/office/drawing/2014/main" id="{D5DEB6E1-2DBB-4884-885E-45A5F2AC9BCA}"/>
              </a:ext>
            </a:extLst>
          </p:cNvPr>
          <p:cNvPicPr>
            <a:picLocks noChangeAspect="1"/>
          </p:cNvPicPr>
          <p:nvPr/>
        </p:nvPicPr>
        <p:blipFill>
          <a:blip r:embed="rId5"/>
          <a:stretch>
            <a:fillRect/>
          </a:stretch>
        </p:blipFill>
        <p:spPr>
          <a:xfrm>
            <a:off x="426547" y="4001143"/>
            <a:ext cx="5403574" cy="1600043"/>
          </a:xfrm>
          <a:prstGeom prst="rect">
            <a:avLst/>
          </a:prstGeom>
          <a:ln>
            <a:solidFill>
              <a:schemeClr val="tx1"/>
            </a:solidFill>
          </a:ln>
        </p:spPr>
      </p:pic>
      <p:pic>
        <p:nvPicPr>
          <p:cNvPr id="23" name="Picture 22">
            <a:extLst>
              <a:ext uri="{FF2B5EF4-FFF2-40B4-BE49-F238E27FC236}">
                <a16:creationId xmlns:a16="http://schemas.microsoft.com/office/drawing/2014/main" id="{E30A24D5-E4EA-416C-921B-696A8EF51C06}"/>
              </a:ext>
            </a:extLst>
          </p:cNvPr>
          <p:cNvPicPr>
            <a:picLocks noChangeAspect="1"/>
          </p:cNvPicPr>
          <p:nvPr/>
        </p:nvPicPr>
        <p:blipFill>
          <a:blip r:embed="rId6"/>
          <a:stretch>
            <a:fillRect/>
          </a:stretch>
        </p:blipFill>
        <p:spPr>
          <a:xfrm>
            <a:off x="6182395" y="3861616"/>
            <a:ext cx="2152650" cy="723900"/>
          </a:xfrm>
          <a:prstGeom prst="rect">
            <a:avLst/>
          </a:prstGeom>
          <a:ln>
            <a:solidFill>
              <a:schemeClr val="tx1"/>
            </a:solidFill>
          </a:ln>
        </p:spPr>
      </p:pic>
      <p:pic>
        <p:nvPicPr>
          <p:cNvPr id="25" name="Picture 24">
            <a:extLst>
              <a:ext uri="{FF2B5EF4-FFF2-40B4-BE49-F238E27FC236}">
                <a16:creationId xmlns:a16="http://schemas.microsoft.com/office/drawing/2014/main" id="{15298AF1-8686-4572-B20F-CE8A2669C2E7}"/>
              </a:ext>
            </a:extLst>
          </p:cNvPr>
          <p:cNvPicPr>
            <a:picLocks noChangeAspect="1"/>
          </p:cNvPicPr>
          <p:nvPr/>
        </p:nvPicPr>
        <p:blipFill>
          <a:blip r:embed="rId7"/>
          <a:stretch>
            <a:fillRect/>
          </a:stretch>
        </p:blipFill>
        <p:spPr>
          <a:xfrm>
            <a:off x="6044505" y="5014361"/>
            <a:ext cx="2847975" cy="1104900"/>
          </a:xfrm>
          <a:prstGeom prst="rect">
            <a:avLst/>
          </a:prstGeom>
          <a:ln>
            <a:solidFill>
              <a:schemeClr val="tx1"/>
            </a:solidFill>
          </a:ln>
        </p:spPr>
      </p:pic>
      <p:sp>
        <p:nvSpPr>
          <p:cNvPr id="27" name="TextBox 26">
            <a:extLst>
              <a:ext uri="{FF2B5EF4-FFF2-40B4-BE49-F238E27FC236}">
                <a16:creationId xmlns:a16="http://schemas.microsoft.com/office/drawing/2014/main" id="{126490D5-14F9-4FA0-9946-ECBE9E4FC644}"/>
              </a:ext>
            </a:extLst>
          </p:cNvPr>
          <p:cNvSpPr txBox="1"/>
          <p:nvPr/>
        </p:nvSpPr>
        <p:spPr>
          <a:xfrm>
            <a:off x="251520" y="5741253"/>
            <a:ext cx="5578601" cy="646331"/>
          </a:xfrm>
          <a:prstGeom prst="rect">
            <a:avLst/>
          </a:prstGeom>
          <a:noFill/>
        </p:spPr>
        <p:txBody>
          <a:bodyPr wrap="square">
            <a:spAutoFit/>
          </a:bodyPr>
          <a:lstStyle/>
          <a:p>
            <a:pPr marL="114300" indent="0">
              <a:buNone/>
            </a:pPr>
            <a:r>
              <a:rPr lang="en-GB" sz="1800" dirty="0">
                <a:solidFill>
                  <a:srgbClr val="FF0000"/>
                </a:solidFill>
              </a:rPr>
              <a:t>Top tip: </a:t>
            </a:r>
            <a:r>
              <a:rPr lang="en-GB" dirty="0">
                <a:solidFill>
                  <a:srgbClr val="FF0000"/>
                </a:solidFill>
              </a:rPr>
              <a:t>Do I need a whole number or decimal remainder?</a:t>
            </a:r>
            <a:endParaRPr lang="en-GB" sz="1800" dirty="0">
              <a:solidFill>
                <a:srgbClr val="FF0000"/>
              </a:solidFill>
            </a:endParaRPr>
          </a:p>
        </p:txBody>
      </p:sp>
    </p:spTree>
    <p:extLst>
      <p:ext uri="{BB962C8B-B14F-4D97-AF65-F5344CB8AC3E}">
        <p14:creationId xmlns:p14="http://schemas.microsoft.com/office/powerpoint/2010/main" val="29330818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ACB3AF5-B7FC-4FF0-BFCE-E5B412F32E5D}"/>
              </a:ext>
            </a:extLst>
          </p:cNvPr>
          <p:cNvPicPr>
            <a:picLocks noChangeAspect="1"/>
          </p:cNvPicPr>
          <p:nvPr/>
        </p:nvPicPr>
        <p:blipFill>
          <a:blip r:embed="rId3"/>
          <a:stretch>
            <a:fillRect/>
          </a:stretch>
        </p:blipFill>
        <p:spPr>
          <a:xfrm>
            <a:off x="4136027" y="4537251"/>
            <a:ext cx="3269101" cy="2129545"/>
          </a:xfrm>
          <a:prstGeom prst="rect">
            <a:avLst/>
          </a:prstGeom>
        </p:spPr>
      </p:pic>
      <p:pic>
        <p:nvPicPr>
          <p:cNvPr id="5" name="Picture 4">
            <a:extLst>
              <a:ext uri="{FF2B5EF4-FFF2-40B4-BE49-F238E27FC236}">
                <a16:creationId xmlns:a16="http://schemas.microsoft.com/office/drawing/2014/main" id="{07A97406-3434-4C3D-856D-E2DE0B6F2C6D}"/>
              </a:ext>
            </a:extLst>
          </p:cNvPr>
          <p:cNvPicPr>
            <a:picLocks noChangeAspect="1"/>
          </p:cNvPicPr>
          <p:nvPr/>
        </p:nvPicPr>
        <p:blipFill>
          <a:blip r:embed="rId4"/>
          <a:stretch>
            <a:fillRect/>
          </a:stretch>
        </p:blipFill>
        <p:spPr>
          <a:xfrm>
            <a:off x="3876526" y="848683"/>
            <a:ext cx="3327974" cy="3688568"/>
          </a:xfrm>
          <a:prstGeom prst="rect">
            <a:avLst/>
          </a:prstGeom>
          <a:ln>
            <a:solidFill>
              <a:schemeClr val="tx1"/>
            </a:solidFill>
          </a:ln>
        </p:spPr>
      </p:pic>
      <p:sp>
        <p:nvSpPr>
          <p:cNvPr id="11" name="Rectangle 10">
            <a:extLst>
              <a:ext uri="{FF2B5EF4-FFF2-40B4-BE49-F238E27FC236}">
                <a16:creationId xmlns:a16="http://schemas.microsoft.com/office/drawing/2014/main" id="{B09B91E2-D140-4579-A359-1BE117B272E4}"/>
              </a:ext>
            </a:extLst>
          </p:cNvPr>
          <p:cNvSpPr/>
          <p:nvPr/>
        </p:nvSpPr>
        <p:spPr>
          <a:xfrm>
            <a:off x="1361898" y="638132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05756" y="126052"/>
            <a:ext cx="1430740" cy="143074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8668EB87-34E2-4FA1-BF4C-1A73D8B2D8D7}"/>
              </a:ext>
            </a:extLst>
          </p:cNvPr>
          <p:cNvSpPr>
            <a:spLocks noGrp="1"/>
          </p:cNvSpPr>
          <p:nvPr/>
        </p:nvSpPr>
        <p:spPr>
          <a:xfrm>
            <a:off x="107504" y="327922"/>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Misconceptions: Equivalent fractions</a:t>
            </a:r>
          </a:p>
        </p:txBody>
      </p:sp>
      <p:pic>
        <p:nvPicPr>
          <p:cNvPr id="3" name="Picture 2">
            <a:extLst>
              <a:ext uri="{FF2B5EF4-FFF2-40B4-BE49-F238E27FC236}">
                <a16:creationId xmlns:a16="http://schemas.microsoft.com/office/drawing/2014/main" id="{062969E7-EB23-4452-ACB9-35AB6A21CC09}"/>
              </a:ext>
            </a:extLst>
          </p:cNvPr>
          <p:cNvPicPr>
            <a:picLocks noChangeAspect="1"/>
          </p:cNvPicPr>
          <p:nvPr/>
        </p:nvPicPr>
        <p:blipFill>
          <a:blip r:embed="rId6"/>
          <a:stretch>
            <a:fillRect/>
          </a:stretch>
        </p:blipFill>
        <p:spPr>
          <a:xfrm>
            <a:off x="142472" y="964569"/>
            <a:ext cx="3461017" cy="4552664"/>
          </a:xfrm>
          <a:prstGeom prst="rect">
            <a:avLst/>
          </a:prstGeom>
        </p:spPr>
      </p:pic>
    </p:spTree>
    <p:extLst>
      <p:ext uri="{BB962C8B-B14F-4D97-AF65-F5344CB8AC3E}">
        <p14:creationId xmlns:p14="http://schemas.microsoft.com/office/powerpoint/2010/main" val="34840037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09B91E2-D140-4579-A359-1BE117B272E4}"/>
              </a:ext>
            </a:extLst>
          </p:cNvPr>
          <p:cNvSpPr/>
          <p:nvPr/>
        </p:nvSpPr>
        <p:spPr>
          <a:xfrm>
            <a:off x="1361898" y="638132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5756" y="126052"/>
            <a:ext cx="1430740" cy="143074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8668EB87-34E2-4FA1-BF4C-1A73D8B2D8D7}"/>
              </a:ext>
            </a:extLst>
          </p:cNvPr>
          <p:cNvSpPr>
            <a:spLocks noGrp="1"/>
          </p:cNvSpPr>
          <p:nvPr/>
        </p:nvSpPr>
        <p:spPr>
          <a:xfrm>
            <a:off x="107504" y="314008"/>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Misconceptions: + and - fractions</a:t>
            </a:r>
          </a:p>
        </p:txBody>
      </p:sp>
      <p:pic>
        <p:nvPicPr>
          <p:cNvPr id="3" name="Picture 2">
            <a:extLst>
              <a:ext uri="{FF2B5EF4-FFF2-40B4-BE49-F238E27FC236}">
                <a16:creationId xmlns:a16="http://schemas.microsoft.com/office/drawing/2014/main" id="{22A89937-A7E9-4741-9448-0F1BEC309848}"/>
              </a:ext>
            </a:extLst>
          </p:cNvPr>
          <p:cNvPicPr>
            <a:picLocks noChangeAspect="1"/>
          </p:cNvPicPr>
          <p:nvPr/>
        </p:nvPicPr>
        <p:blipFill>
          <a:blip r:embed="rId4"/>
          <a:stretch>
            <a:fillRect/>
          </a:stretch>
        </p:blipFill>
        <p:spPr>
          <a:xfrm>
            <a:off x="1579949" y="1831550"/>
            <a:ext cx="4505325" cy="1143000"/>
          </a:xfrm>
          <a:prstGeom prst="rect">
            <a:avLst/>
          </a:prstGeom>
        </p:spPr>
      </p:pic>
      <p:pic>
        <p:nvPicPr>
          <p:cNvPr id="5" name="Picture 4">
            <a:extLst>
              <a:ext uri="{FF2B5EF4-FFF2-40B4-BE49-F238E27FC236}">
                <a16:creationId xmlns:a16="http://schemas.microsoft.com/office/drawing/2014/main" id="{1D707523-7BA8-437B-B7B3-B90FD4BA5176}"/>
              </a:ext>
            </a:extLst>
          </p:cNvPr>
          <p:cNvPicPr>
            <a:picLocks noChangeAspect="1"/>
          </p:cNvPicPr>
          <p:nvPr/>
        </p:nvPicPr>
        <p:blipFill>
          <a:blip r:embed="rId5"/>
          <a:stretch>
            <a:fillRect/>
          </a:stretch>
        </p:blipFill>
        <p:spPr>
          <a:xfrm>
            <a:off x="1475656" y="2919408"/>
            <a:ext cx="4619625" cy="1219200"/>
          </a:xfrm>
          <a:prstGeom prst="rect">
            <a:avLst/>
          </a:prstGeom>
        </p:spPr>
      </p:pic>
      <p:pic>
        <p:nvPicPr>
          <p:cNvPr id="15" name="Picture 14">
            <a:extLst>
              <a:ext uri="{FF2B5EF4-FFF2-40B4-BE49-F238E27FC236}">
                <a16:creationId xmlns:a16="http://schemas.microsoft.com/office/drawing/2014/main" id="{0D99554A-9B97-4549-ADD4-E28501AE7A11}"/>
              </a:ext>
            </a:extLst>
          </p:cNvPr>
          <p:cNvPicPr>
            <a:picLocks noChangeAspect="1"/>
          </p:cNvPicPr>
          <p:nvPr/>
        </p:nvPicPr>
        <p:blipFill>
          <a:blip r:embed="rId6"/>
          <a:stretch>
            <a:fillRect/>
          </a:stretch>
        </p:blipFill>
        <p:spPr>
          <a:xfrm>
            <a:off x="539552" y="4261357"/>
            <a:ext cx="6305550" cy="2047875"/>
          </a:xfrm>
          <a:prstGeom prst="rect">
            <a:avLst/>
          </a:prstGeom>
          <a:ln>
            <a:solidFill>
              <a:schemeClr val="tx1"/>
            </a:solidFill>
          </a:ln>
        </p:spPr>
      </p:pic>
      <p:sp>
        <p:nvSpPr>
          <p:cNvPr id="17" name="TextBox 16">
            <a:extLst>
              <a:ext uri="{FF2B5EF4-FFF2-40B4-BE49-F238E27FC236}">
                <a16:creationId xmlns:a16="http://schemas.microsoft.com/office/drawing/2014/main" id="{8D66A94C-F794-4B02-A006-2A5BE10EE101}"/>
              </a:ext>
            </a:extLst>
          </p:cNvPr>
          <p:cNvSpPr txBox="1"/>
          <p:nvPr/>
        </p:nvSpPr>
        <p:spPr>
          <a:xfrm>
            <a:off x="323528" y="1207538"/>
            <a:ext cx="4592548" cy="461665"/>
          </a:xfrm>
          <a:prstGeom prst="rect">
            <a:avLst/>
          </a:prstGeom>
          <a:noFill/>
        </p:spPr>
        <p:txBody>
          <a:bodyPr wrap="square">
            <a:spAutoFit/>
          </a:bodyPr>
          <a:lstStyle/>
          <a:p>
            <a:r>
              <a:rPr lang="en-GB" sz="2400" dirty="0">
                <a:solidFill>
                  <a:srgbClr val="283593"/>
                </a:solidFill>
              </a:rPr>
              <a:t>Arithmetic: Paper 1</a:t>
            </a:r>
          </a:p>
        </p:txBody>
      </p:sp>
      <p:sp>
        <p:nvSpPr>
          <p:cNvPr id="18" name="TextBox 17">
            <a:extLst>
              <a:ext uri="{FF2B5EF4-FFF2-40B4-BE49-F238E27FC236}">
                <a16:creationId xmlns:a16="http://schemas.microsoft.com/office/drawing/2014/main" id="{FBD0E781-AA0A-44AA-910D-7404BCB1142C}"/>
              </a:ext>
            </a:extLst>
          </p:cNvPr>
          <p:cNvSpPr txBox="1"/>
          <p:nvPr/>
        </p:nvSpPr>
        <p:spPr>
          <a:xfrm>
            <a:off x="395536" y="5266221"/>
            <a:ext cx="4592548" cy="461665"/>
          </a:xfrm>
          <a:prstGeom prst="rect">
            <a:avLst/>
          </a:prstGeom>
          <a:noFill/>
        </p:spPr>
        <p:txBody>
          <a:bodyPr wrap="square">
            <a:spAutoFit/>
          </a:bodyPr>
          <a:lstStyle/>
          <a:p>
            <a:r>
              <a:rPr lang="en-GB" sz="2400" dirty="0">
                <a:solidFill>
                  <a:srgbClr val="283593"/>
                </a:solidFill>
              </a:rPr>
              <a:t>Reasoning: Paper 2/3</a:t>
            </a:r>
          </a:p>
        </p:txBody>
      </p:sp>
    </p:spTree>
    <p:extLst>
      <p:ext uri="{BB962C8B-B14F-4D97-AF65-F5344CB8AC3E}">
        <p14:creationId xmlns:p14="http://schemas.microsoft.com/office/powerpoint/2010/main" val="3245887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C7D72C4-C3E4-41A5-A0DB-55892FE0676F}"/>
              </a:ext>
            </a:extLst>
          </p:cNvPr>
          <p:cNvPicPr>
            <a:picLocks noChangeAspect="1"/>
          </p:cNvPicPr>
          <p:nvPr/>
        </p:nvPicPr>
        <p:blipFill>
          <a:blip r:embed="rId3"/>
          <a:stretch>
            <a:fillRect/>
          </a:stretch>
        </p:blipFill>
        <p:spPr>
          <a:xfrm>
            <a:off x="1331075" y="2735361"/>
            <a:ext cx="5927099" cy="3645967"/>
          </a:xfrm>
          <a:prstGeom prst="rect">
            <a:avLst/>
          </a:prstGeom>
          <a:ln>
            <a:solidFill>
              <a:schemeClr val="tx1"/>
            </a:solidFill>
          </a:ln>
        </p:spPr>
      </p:pic>
      <p:sp>
        <p:nvSpPr>
          <p:cNvPr id="11" name="Rectangle 10">
            <a:extLst>
              <a:ext uri="{FF2B5EF4-FFF2-40B4-BE49-F238E27FC236}">
                <a16:creationId xmlns:a16="http://schemas.microsoft.com/office/drawing/2014/main" id="{B09B91E2-D140-4579-A359-1BE117B272E4}"/>
              </a:ext>
            </a:extLst>
          </p:cNvPr>
          <p:cNvSpPr/>
          <p:nvPr/>
        </p:nvSpPr>
        <p:spPr>
          <a:xfrm>
            <a:off x="1361898" y="638132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5756" y="126052"/>
            <a:ext cx="1430740" cy="143074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8668EB87-34E2-4FA1-BF4C-1A73D8B2D8D7}"/>
              </a:ext>
            </a:extLst>
          </p:cNvPr>
          <p:cNvSpPr>
            <a:spLocks noGrp="1"/>
          </p:cNvSpPr>
          <p:nvPr/>
        </p:nvSpPr>
        <p:spPr>
          <a:xfrm>
            <a:off x="107504" y="314008"/>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Misconceptions: x fractions</a:t>
            </a:r>
          </a:p>
        </p:txBody>
      </p:sp>
      <p:pic>
        <p:nvPicPr>
          <p:cNvPr id="3" name="Picture 2">
            <a:extLst>
              <a:ext uri="{FF2B5EF4-FFF2-40B4-BE49-F238E27FC236}">
                <a16:creationId xmlns:a16="http://schemas.microsoft.com/office/drawing/2014/main" id="{8A3A0F78-CB37-4D89-9494-0BF060ACD19C}"/>
              </a:ext>
            </a:extLst>
          </p:cNvPr>
          <p:cNvPicPr>
            <a:picLocks noChangeAspect="1"/>
          </p:cNvPicPr>
          <p:nvPr/>
        </p:nvPicPr>
        <p:blipFill>
          <a:blip r:embed="rId5"/>
          <a:stretch>
            <a:fillRect/>
          </a:stretch>
        </p:blipFill>
        <p:spPr>
          <a:xfrm>
            <a:off x="251520" y="1239763"/>
            <a:ext cx="3744416" cy="1057036"/>
          </a:xfrm>
          <a:prstGeom prst="rect">
            <a:avLst/>
          </a:prstGeom>
        </p:spPr>
      </p:pic>
      <p:pic>
        <p:nvPicPr>
          <p:cNvPr id="8" name="Picture 7">
            <a:extLst>
              <a:ext uri="{FF2B5EF4-FFF2-40B4-BE49-F238E27FC236}">
                <a16:creationId xmlns:a16="http://schemas.microsoft.com/office/drawing/2014/main" id="{D1851E00-7652-491E-93B7-2B3A953BCCB0}"/>
              </a:ext>
            </a:extLst>
          </p:cNvPr>
          <p:cNvPicPr>
            <a:picLocks noChangeAspect="1"/>
          </p:cNvPicPr>
          <p:nvPr/>
        </p:nvPicPr>
        <p:blipFill>
          <a:blip r:embed="rId6"/>
          <a:stretch>
            <a:fillRect/>
          </a:stretch>
        </p:blipFill>
        <p:spPr>
          <a:xfrm>
            <a:off x="4294625" y="1560352"/>
            <a:ext cx="3848292" cy="1074583"/>
          </a:xfrm>
          <a:prstGeom prst="rect">
            <a:avLst/>
          </a:prstGeom>
        </p:spPr>
      </p:pic>
    </p:spTree>
    <p:extLst>
      <p:ext uri="{BB962C8B-B14F-4D97-AF65-F5344CB8AC3E}">
        <p14:creationId xmlns:p14="http://schemas.microsoft.com/office/powerpoint/2010/main" val="8187716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09B91E2-D140-4579-A359-1BE117B272E4}"/>
              </a:ext>
            </a:extLst>
          </p:cNvPr>
          <p:cNvSpPr/>
          <p:nvPr/>
        </p:nvSpPr>
        <p:spPr>
          <a:xfrm>
            <a:off x="1361898" y="638132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5756" y="126052"/>
            <a:ext cx="1430740" cy="143074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8668EB87-34E2-4FA1-BF4C-1A73D8B2D8D7}"/>
              </a:ext>
            </a:extLst>
          </p:cNvPr>
          <p:cNvSpPr>
            <a:spLocks noGrp="1"/>
          </p:cNvSpPr>
          <p:nvPr/>
        </p:nvSpPr>
        <p:spPr>
          <a:xfrm>
            <a:off x="107504" y="314008"/>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Misconceptions: ÷ fractions</a:t>
            </a:r>
          </a:p>
        </p:txBody>
      </p:sp>
      <p:pic>
        <p:nvPicPr>
          <p:cNvPr id="5" name="Picture 4">
            <a:extLst>
              <a:ext uri="{FF2B5EF4-FFF2-40B4-BE49-F238E27FC236}">
                <a16:creationId xmlns:a16="http://schemas.microsoft.com/office/drawing/2014/main" id="{DC304F54-1613-4702-AED4-38C4F023B5C3}"/>
              </a:ext>
            </a:extLst>
          </p:cNvPr>
          <p:cNvPicPr>
            <a:picLocks noChangeAspect="1"/>
          </p:cNvPicPr>
          <p:nvPr/>
        </p:nvPicPr>
        <p:blipFill>
          <a:blip r:embed="rId4"/>
          <a:stretch>
            <a:fillRect/>
          </a:stretch>
        </p:blipFill>
        <p:spPr>
          <a:xfrm>
            <a:off x="332913" y="1385956"/>
            <a:ext cx="4382571" cy="1385840"/>
          </a:xfrm>
          <a:prstGeom prst="rect">
            <a:avLst/>
          </a:prstGeom>
        </p:spPr>
      </p:pic>
      <p:pic>
        <p:nvPicPr>
          <p:cNvPr id="7" name="Picture 6">
            <a:extLst>
              <a:ext uri="{FF2B5EF4-FFF2-40B4-BE49-F238E27FC236}">
                <a16:creationId xmlns:a16="http://schemas.microsoft.com/office/drawing/2014/main" id="{383F3836-7A2C-4EB6-A282-DD50A1A42302}"/>
              </a:ext>
            </a:extLst>
          </p:cNvPr>
          <p:cNvPicPr>
            <a:picLocks noChangeAspect="1"/>
          </p:cNvPicPr>
          <p:nvPr/>
        </p:nvPicPr>
        <p:blipFill>
          <a:blip r:embed="rId5"/>
          <a:stretch>
            <a:fillRect/>
          </a:stretch>
        </p:blipFill>
        <p:spPr>
          <a:xfrm>
            <a:off x="4562615" y="1951629"/>
            <a:ext cx="4248472" cy="2874588"/>
          </a:xfrm>
          <a:prstGeom prst="rect">
            <a:avLst/>
          </a:prstGeom>
        </p:spPr>
      </p:pic>
      <p:pic>
        <p:nvPicPr>
          <p:cNvPr id="2052" name="Picture 4" descr="How to Divide Fractions in 3 Easy Steps ...">
            <a:extLst>
              <a:ext uri="{FF2B5EF4-FFF2-40B4-BE49-F238E27FC236}">
                <a16:creationId xmlns:a16="http://schemas.microsoft.com/office/drawing/2014/main" id="{954BF075-D152-4829-B1B6-AE9FDFFE45C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51520" y="3573016"/>
            <a:ext cx="3993250" cy="22362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65851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3E834413-BBEC-4484-B7A4-0F7F630A4700}"/>
              </a:ext>
            </a:extLst>
          </p:cNvPr>
          <p:cNvSpPr>
            <a:spLocks noGrp="1"/>
          </p:cNvSpPr>
          <p:nvPr/>
        </p:nvSpPr>
        <p:spPr>
          <a:xfrm>
            <a:off x="179512" y="964568"/>
            <a:ext cx="6924596"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None/>
            </a:pPr>
            <a:endParaRPr lang="en-GB" sz="1800" dirty="0">
              <a:solidFill>
                <a:srgbClr val="283593"/>
              </a:solidFill>
            </a:endParaRPr>
          </a:p>
        </p:txBody>
      </p:sp>
      <p:sp>
        <p:nvSpPr>
          <p:cNvPr id="11" name="Rectangle 10">
            <a:extLst>
              <a:ext uri="{FF2B5EF4-FFF2-40B4-BE49-F238E27FC236}">
                <a16:creationId xmlns:a16="http://schemas.microsoft.com/office/drawing/2014/main" id="{B09B91E2-D140-4579-A359-1BE117B272E4}"/>
              </a:ext>
            </a:extLst>
          </p:cNvPr>
          <p:cNvSpPr/>
          <p:nvPr/>
        </p:nvSpPr>
        <p:spPr>
          <a:xfrm>
            <a:off x="1361898" y="638132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53828" y="126052"/>
            <a:ext cx="782668" cy="782668"/>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8668EB87-34E2-4FA1-BF4C-1A73D8B2D8D7}"/>
              </a:ext>
            </a:extLst>
          </p:cNvPr>
          <p:cNvSpPr>
            <a:spLocks noGrp="1"/>
          </p:cNvSpPr>
          <p:nvPr/>
        </p:nvSpPr>
        <p:spPr>
          <a:xfrm>
            <a:off x="107504" y="238559"/>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English - Grammar Glossary: </a:t>
            </a:r>
          </a:p>
        </p:txBody>
      </p:sp>
      <p:pic>
        <p:nvPicPr>
          <p:cNvPr id="3" name="Picture 2">
            <a:extLst>
              <a:ext uri="{FF2B5EF4-FFF2-40B4-BE49-F238E27FC236}">
                <a16:creationId xmlns:a16="http://schemas.microsoft.com/office/drawing/2014/main" id="{AA46180E-D793-4E78-A8F1-4DCC64D81CC8}"/>
              </a:ext>
            </a:extLst>
          </p:cNvPr>
          <p:cNvPicPr>
            <a:picLocks noChangeAspect="1"/>
          </p:cNvPicPr>
          <p:nvPr/>
        </p:nvPicPr>
        <p:blipFill>
          <a:blip r:embed="rId4"/>
          <a:stretch>
            <a:fillRect/>
          </a:stretch>
        </p:blipFill>
        <p:spPr>
          <a:xfrm>
            <a:off x="68056" y="908720"/>
            <a:ext cx="9007887" cy="5841940"/>
          </a:xfrm>
          <a:prstGeom prst="rect">
            <a:avLst/>
          </a:prstGeom>
        </p:spPr>
      </p:pic>
    </p:spTree>
    <p:extLst>
      <p:ext uri="{BB962C8B-B14F-4D97-AF65-F5344CB8AC3E}">
        <p14:creationId xmlns:p14="http://schemas.microsoft.com/office/powerpoint/2010/main" val="2939889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3E834413-BBEC-4484-B7A4-0F7F630A4700}"/>
              </a:ext>
            </a:extLst>
          </p:cNvPr>
          <p:cNvSpPr>
            <a:spLocks noGrp="1"/>
          </p:cNvSpPr>
          <p:nvPr/>
        </p:nvSpPr>
        <p:spPr>
          <a:xfrm>
            <a:off x="52573" y="588470"/>
            <a:ext cx="6924596"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None/>
            </a:pPr>
            <a:r>
              <a:rPr lang="en-GB" sz="1800" dirty="0">
                <a:solidFill>
                  <a:srgbClr val="283593"/>
                </a:solidFill>
              </a:rPr>
              <a:t>Relative pronouns and relative clauses</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5756" y="126052"/>
            <a:ext cx="1430740" cy="143074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8668EB87-34E2-4FA1-BF4C-1A73D8B2D8D7}"/>
              </a:ext>
            </a:extLst>
          </p:cNvPr>
          <p:cNvSpPr>
            <a:spLocks noGrp="1"/>
          </p:cNvSpPr>
          <p:nvPr/>
        </p:nvSpPr>
        <p:spPr>
          <a:xfrm>
            <a:off x="107504" y="0"/>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Grammar misconceptions:</a:t>
            </a:r>
          </a:p>
        </p:txBody>
      </p:sp>
      <p:pic>
        <p:nvPicPr>
          <p:cNvPr id="3" name="Picture 2">
            <a:extLst>
              <a:ext uri="{FF2B5EF4-FFF2-40B4-BE49-F238E27FC236}">
                <a16:creationId xmlns:a16="http://schemas.microsoft.com/office/drawing/2014/main" id="{4DD4E995-AB72-4B80-BE18-9A2839B42228}"/>
              </a:ext>
            </a:extLst>
          </p:cNvPr>
          <p:cNvPicPr>
            <a:picLocks noChangeAspect="1"/>
          </p:cNvPicPr>
          <p:nvPr/>
        </p:nvPicPr>
        <p:blipFill>
          <a:blip r:embed="rId4"/>
          <a:stretch>
            <a:fillRect/>
          </a:stretch>
        </p:blipFill>
        <p:spPr>
          <a:xfrm>
            <a:off x="20320" y="1123086"/>
            <a:ext cx="5323769" cy="198162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a16="http://schemas.microsoft.com/office/drawing/2014/main" id="{349B0058-1DF0-47BF-BEB6-87F0969307EB}"/>
              </a:ext>
            </a:extLst>
          </p:cNvPr>
          <p:cNvPicPr>
            <a:picLocks noChangeAspect="1"/>
          </p:cNvPicPr>
          <p:nvPr/>
        </p:nvPicPr>
        <p:blipFill>
          <a:blip r:embed="rId5"/>
          <a:stretch>
            <a:fillRect/>
          </a:stretch>
        </p:blipFill>
        <p:spPr>
          <a:xfrm>
            <a:off x="4780716" y="2919522"/>
            <a:ext cx="4386563" cy="158959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26" name="Picture 2" descr="Sample questions: Spelling, grammar &amp; punctuation using a selection of  Discovery Education Espresso content">
            <a:extLst>
              <a:ext uri="{FF2B5EF4-FFF2-40B4-BE49-F238E27FC236}">
                <a16:creationId xmlns:a16="http://schemas.microsoft.com/office/drawing/2014/main" id="{98FABD3E-D9A2-4B83-8D53-89A087E9FC1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6953"/>
          <a:stretch/>
        </p:blipFill>
        <p:spPr bwMode="auto">
          <a:xfrm>
            <a:off x="8102" y="3699688"/>
            <a:ext cx="4772615" cy="130542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8" name="Picture 4" descr="What's New in the 2019 KS2 SATs English SPaG Paper 1 — STP Books">
            <a:extLst>
              <a:ext uri="{FF2B5EF4-FFF2-40B4-BE49-F238E27FC236}">
                <a16:creationId xmlns:a16="http://schemas.microsoft.com/office/drawing/2014/main" id="{4A833D3F-0334-4FAE-AB8E-962085F3CB8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843808" y="5226309"/>
            <a:ext cx="5989820" cy="15428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AAC36F80-9CCD-4D17-A7CC-93F0B9E7D7FC}"/>
              </a:ext>
            </a:extLst>
          </p:cNvPr>
          <p:cNvSpPr txBox="1"/>
          <p:nvPr/>
        </p:nvSpPr>
        <p:spPr>
          <a:xfrm>
            <a:off x="655260" y="5674559"/>
            <a:ext cx="2232248" cy="646331"/>
          </a:xfrm>
          <a:prstGeom prst="rect">
            <a:avLst/>
          </a:prstGeom>
          <a:noFill/>
        </p:spPr>
        <p:txBody>
          <a:bodyPr wrap="square">
            <a:spAutoFit/>
          </a:bodyPr>
          <a:lstStyle/>
          <a:p>
            <a:r>
              <a:rPr lang="en-GB" dirty="0">
                <a:hlinkClick r:id="rId8"/>
              </a:rPr>
              <a:t>Click here for teaching video</a:t>
            </a:r>
            <a:endParaRPr lang="en-GB" dirty="0"/>
          </a:p>
        </p:txBody>
      </p:sp>
    </p:spTree>
    <p:extLst>
      <p:ext uri="{BB962C8B-B14F-4D97-AF65-F5344CB8AC3E}">
        <p14:creationId xmlns:p14="http://schemas.microsoft.com/office/powerpoint/2010/main" val="4766544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3E834413-BBEC-4484-B7A4-0F7F630A4700}"/>
              </a:ext>
            </a:extLst>
          </p:cNvPr>
          <p:cNvSpPr>
            <a:spLocks noGrp="1"/>
          </p:cNvSpPr>
          <p:nvPr/>
        </p:nvSpPr>
        <p:spPr>
          <a:xfrm>
            <a:off x="-42692" y="628940"/>
            <a:ext cx="6924596"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None/>
            </a:pPr>
            <a:r>
              <a:rPr lang="en-GB" sz="1800" dirty="0">
                <a:solidFill>
                  <a:srgbClr val="283593"/>
                </a:solidFill>
              </a:rPr>
              <a:t>Different word classes</a:t>
            </a:r>
          </a:p>
        </p:txBody>
      </p:sp>
      <p:sp>
        <p:nvSpPr>
          <p:cNvPr id="11" name="Rectangle 10">
            <a:extLst>
              <a:ext uri="{FF2B5EF4-FFF2-40B4-BE49-F238E27FC236}">
                <a16:creationId xmlns:a16="http://schemas.microsoft.com/office/drawing/2014/main" id="{B09B91E2-D140-4579-A359-1BE117B272E4}"/>
              </a:ext>
            </a:extLst>
          </p:cNvPr>
          <p:cNvSpPr/>
          <p:nvPr/>
        </p:nvSpPr>
        <p:spPr>
          <a:xfrm>
            <a:off x="1361898" y="6381328"/>
            <a:ext cx="248786" cy="369332"/>
          </a:xfrm>
          <a:prstGeom prst="rect">
            <a:avLst/>
          </a:prstGeom>
        </p:spPr>
        <p:txBody>
          <a:bodyPr wrap="none">
            <a:spAutoFit/>
          </a:bodyPr>
          <a:lstStyle/>
          <a:p>
            <a:r>
              <a:rPr lang="en-GB" b="1" i="1" dirty="0">
                <a:solidFill>
                  <a:schemeClr val="bg2">
                    <a:lumMod val="25000"/>
                  </a:schemeClr>
                </a:solidFill>
              </a:rPr>
              <a:t>.</a:t>
            </a:r>
          </a:p>
        </p:txBody>
      </p:sp>
      <p:sp>
        <p:nvSpPr>
          <p:cNvPr id="14" name="Title 1">
            <a:extLst>
              <a:ext uri="{FF2B5EF4-FFF2-40B4-BE49-F238E27FC236}">
                <a16:creationId xmlns:a16="http://schemas.microsoft.com/office/drawing/2014/main" id="{8668EB87-34E2-4FA1-BF4C-1A73D8B2D8D7}"/>
              </a:ext>
            </a:extLst>
          </p:cNvPr>
          <p:cNvSpPr>
            <a:spLocks noGrp="1"/>
          </p:cNvSpPr>
          <p:nvPr/>
        </p:nvSpPr>
        <p:spPr>
          <a:xfrm>
            <a:off x="107504" y="71092"/>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Grammar misconceptions:</a:t>
            </a:r>
          </a:p>
        </p:txBody>
      </p:sp>
      <p:pic>
        <p:nvPicPr>
          <p:cNvPr id="3" name="Picture 2">
            <a:extLst>
              <a:ext uri="{FF2B5EF4-FFF2-40B4-BE49-F238E27FC236}">
                <a16:creationId xmlns:a16="http://schemas.microsoft.com/office/drawing/2014/main" id="{BBA60685-543B-4F9C-906D-70BC64FEAF59}"/>
              </a:ext>
            </a:extLst>
          </p:cNvPr>
          <p:cNvPicPr>
            <a:picLocks noChangeAspect="1"/>
          </p:cNvPicPr>
          <p:nvPr/>
        </p:nvPicPr>
        <p:blipFill>
          <a:blip r:embed="rId3"/>
          <a:stretch>
            <a:fillRect/>
          </a:stretch>
        </p:blipFill>
        <p:spPr>
          <a:xfrm>
            <a:off x="214589" y="1196753"/>
            <a:ext cx="3063474" cy="18781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a16="http://schemas.microsoft.com/office/drawing/2014/main" id="{75A12C43-9EA8-48B3-845C-AF416505F66B}"/>
              </a:ext>
            </a:extLst>
          </p:cNvPr>
          <p:cNvPicPr>
            <a:picLocks noChangeAspect="1"/>
          </p:cNvPicPr>
          <p:nvPr/>
        </p:nvPicPr>
        <p:blipFill>
          <a:blip r:embed="rId4"/>
          <a:stretch>
            <a:fillRect/>
          </a:stretch>
        </p:blipFill>
        <p:spPr>
          <a:xfrm>
            <a:off x="5838219" y="121396"/>
            <a:ext cx="3023386" cy="182979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a:extLst>
              <a:ext uri="{FF2B5EF4-FFF2-40B4-BE49-F238E27FC236}">
                <a16:creationId xmlns:a16="http://schemas.microsoft.com/office/drawing/2014/main" id="{F015A3B3-F23E-46B7-BEF3-ED9F71244644}"/>
              </a:ext>
            </a:extLst>
          </p:cNvPr>
          <p:cNvPicPr>
            <a:picLocks noChangeAspect="1"/>
          </p:cNvPicPr>
          <p:nvPr/>
        </p:nvPicPr>
        <p:blipFill>
          <a:blip r:embed="rId5"/>
          <a:stretch>
            <a:fillRect/>
          </a:stretch>
        </p:blipFill>
        <p:spPr>
          <a:xfrm>
            <a:off x="5838219" y="2089131"/>
            <a:ext cx="3091192" cy="19552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a:extLst>
              <a:ext uri="{FF2B5EF4-FFF2-40B4-BE49-F238E27FC236}">
                <a16:creationId xmlns:a16="http://schemas.microsoft.com/office/drawing/2014/main" id="{076DD63D-7AD6-4616-871F-094F47F771B9}"/>
              </a:ext>
            </a:extLst>
          </p:cNvPr>
          <p:cNvPicPr>
            <a:picLocks noChangeAspect="1"/>
          </p:cNvPicPr>
          <p:nvPr/>
        </p:nvPicPr>
        <p:blipFill>
          <a:blip r:embed="rId6"/>
          <a:stretch>
            <a:fillRect/>
          </a:stretch>
        </p:blipFill>
        <p:spPr>
          <a:xfrm>
            <a:off x="76799" y="3257985"/>
            <a:ext cx="3953489" cy="24032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3074" name="Picture 2" descr="Possessive Pronouns for Primary School Teachers">
            <a:extLst>
              <a:ext uri="{FF2B5EF4-FFF2-40B4-BE49-F238E27FC236}">
                <a16:creationId xmlns:a16="http://schemas.microsoft.com/office/drawing/2014/main" id="{F34DAD2F-27C1-4393-B832-D0DF22D10CF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346542" y="4115601"/>
            <a:ext cx="4667356" cy="267916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9D03E110-6AC8-4C21-9E1B-D3BD71609965}"/>
              </a:ext>
            </a:extLst>
          </p:cNvPr>
          <p:cNvSpPr txBox="1"/>
          <p:nvPr/>
        </p:nvSpPr>
        <p:spPr>
          <a:xfrm>
            <a:off x="2286143" y="5827330"/>
            <a:ext cx="2060399" cy="923330"/>
          </a:xfrm>
          <a:prstGeom prst="rect">
            <a:avLst/>
          </a:prstGeom>
          <a:noFill/>
        </p:spPr>
        <p:txBody>
          <a:bodyPr wrap="square">
            <a:spAutoFit/>
          </a:bodyPr>
          <a:lstStyle/>
          <a:p>
            <a:pPr algn="ctr"/>
            <a:r>
              <a:rPr lang="en-GB" dirty="0">
                <a:hlinkClick r:id="rId8"/>
              </a:rPr>
              <a:t>MC Grammar Determiners Video</a:t>
            </a:r>
            <a:endParaRPr lang="en-GB" dirty="0"/>
          </a:p>
        </p:txBody>
      </p:sp>
      <p:sp>
        <p:nvSpPr>
          <p:cNvPr id="13" name="TextBox 12">
            <a:hlinkClick r:id="rId9"/>
            <a:extLst>
              <a:ext uri="{FF2B5EF4-FFF2-40B4-BE49-F238E27FC236}">
                <a16:creationId xmlns:a16="http://schemas.microsoft.com/office/drawing/2014/main" id="{01F23184-48E5-45A1-91DD-2EAB4B2F3453}"/>
              </a:ext>
            </a:extLst>
          </p:cNvPr>
          <p:cNvSpPr txBox="1"/>
          <p:nvPr/>
        </p:nvSpPr>
        <p:spPr>
          <a:xfrm>
            <a:off x="4287569" y="2543726"/>
            <a:ext cx="1457053" cy="1200329"/>
          </a:xfrm>
          <a:prstGeom prst="rect">
            <a:avLst/>
          </a:prstGeom>
          <a:noFill/>
        </p:spPr>
        <p:txBody>
          <a:bodyPr wrap="square">
            <a:spAutoFit/>
          </a:bodyPr>
          <a:lstStyle/>
          <a:p>
            <a:pPr algn="ctr"/>
            <a:r>
              <a:rPr lang="en-GB" dirty="0">
                <a:hlinkClick r:id="rId9"/>
              </a:rPr>
              <a:t>Possessive Pronoun Teaching Video</a:t>
            </a:r>
            <a:endParaRPr lang="en-GB" dirty="0"/>
          </a:p>
        </p:txBody>
      </p:sp>
      <p:sp>
        <p:nvSpPr>
          <p:cNvPr id="15" name="TextBox 14">
            <a:extLst>
              <a:ext uri="{FF2B5EF4-FFF2-40B4-BE49-F238E27FC236}">
                <a16:creationId xmlns:a16="http://schemas.microsoft.com/office/drawing/2014/main" id="{FABCBA2B-4F3F-4C89-BF93-ACD881F768B4}"/>
              </a:ext>
            </a:extLst>
          </p:cNvPr>
          <p:cNvSpPr txBox="1"/>
          <p:nvPr/>
        </p:nvSpPr>
        <p:spPr>
          <a:xfrm>
            <a:off x="3942321" y="883252"/>
            <a:ext cx="1772280" cy="646331"/>
          </a:xfrm>
          <a:prstGeom prst="rect">
            <a:avLst/>
          </a:prstGeom>
          <a:noFill/>
        </p:spPr>
        <p:txBody>
          <a:bodyPr wrap="square">
            <a:spAutoFit/>
          </a:bodyPr>
          <a:lstStyle/>
          <a:p>
            <a:pPr algn="ctr"/>
            <a:r>
              <a:rPr lang="en-GB" dirty="0">
                <a:hlinkClick r:id="rId10"/>
              </a:rPr>
              <a:t>Pronoun Teaching Video</a:t>
            </a:r>
            <a:endParaRPr lang="en-GB" dirty="0"/>
          </a:p>
        </p:txBody>
      </p:sp>
      <p:pic>
        <p:nvPicPr>
          <p:cNvPr id="16" name="Picture 15">
            <a:extLst>
              <a:ext uri="{FF2B5EF4-FFF2-40B4-BE49-F238E27FC236}">
                <a16:creationId xmlns:a16="http://schemas.microsoft.com/office/drawing/2014/main" id="{A343F8DD-8CA4-474E-ADB8-A67C4A1C6F5C}"/>
              </a:ext>
            </a:extLst>
          </p:cNvPr>
          <p:cNvPicPr>
            <a:picLocks noChangeAspect="1"/>
          </p:cNvPicPr>
          <p:nvPr/>
        </p:nvPicPr>
        <p:blipFill>
          <a:blip r:embed="rId11"/>
          <a:stretch>
            <a:fillRect/>
          </a:stretch>
        </p:blipFill>
        <p:spPr>
          <a:xfrm>
            <a:off x="553364" y="5851405"/>
            <a:ext cx="1865853" cy="978658"/>
          </a:xfrm>
          <a:prstGeom prst="rect">
            <a:avLst/>
          </a:prstGeom>
        </p:spPr>
      </p:pic>
    </p:spTree>
    <p:extLst>
      <p:ext uri="{BB962C8B-B14F-4D97-AF65-F5344CB8AC3E}">
        <p14:creationId xmlns:p14="http://schemas.microsoft.com/office/powerpoint/2010/main" val="28895175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3E834413-BBEC-4484-B7A4-0F7F630A4700}"/>
              </a:ext>
            </a:extLst>
          </p:cNvPr>
          <p:cNvSpPr>
            <a:spLocks noGrp="1"/>
          </p:cNvSpPr>
          <p:nvPr/>
        </p:nvSpPr>
        <p:spPr>
          <a:xfrm>
            <a:off x="179512" y="964568"/>
            <a:ext cx="6924596"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None/>
            </a:pPr>
            <a:r>
              <a:rPr lang="en-GB" sz="1800" dirty="0">
                <a:solidFill>
                  <a:srgbClr val="283593"/>
                </a:solidFill>
              </a:rPr>
              <a:t>Conjunctions</a:t>
            </a:r>
          </a:p>
        </p:txBody>
      </p:sp>
      <p:sp>
        <p:nvSpPr>
          <p:cNvPr id="14" name="Title 1">
            <a:extLst>
              <a:ext uri="{FF2B5EF4-FFF2-40B4-BE49-F238E27FC236}">
                <a16:creationId xmlns:a16="http://schemas.microsoft.com/office/drawing/2014/main" id="{8668EB87-34E2-4FA1-BF4C-1A73D8B2D8D7}"/>
              </a:ext>
            </a:extLst>
          </p:cNvPr>
          <p:cNvSpPr>
            <a:spLocks noGrp="1"/>
          </p:cNvSpPr>
          <p:nvPr/>
        </p:nvSpPr>
        <p:spPr>
          <a:xfrm>
            <a:off x="107504" y="314008"/>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Grammar misconceptions</a:t>
            </a:r>
          </a:p>
        </p:txBody>
      </p:sp>
      <p:pic>
        <p:nvPicPr>
          <p:cNvPr id="8" name="Picture 7">
            <a:extLst>
              <a:ext uri="{FF2B5EF4-FFF2-40B4-BE49-F238E27FC236}">
                <a16:creationId xmlns:a16="http://schemas.microsoft.com/office/drawing/2014/main" id="{4D595211-7082-4089-9F67-9A78A10C0A2F}"/>
              </a:ext>
            </a:extLst>
          </p:cNvPr>
          <p:cNvPicPr>
            <a:picLocks noChangeAspect="1"/>
          </p:cNvPicPr>
          <p:nvPr/>
        </p:nvPicPr>
        <p:blipFill>
          <a:blip r:embed="rId3"/>
          <a:stretch>
            <a:fillRect/>
          </a:stretch>
        </p:blipFill>
        <p:spPr>
          <a:xfrm>
            <a:off x="125470" y="4394803"/>
            <a:ext cx="3763731" cy="23668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a16="http://schemas.microsoft.com/office/drawing/2014/main" id="{F425CD1F-5750-4CF1-B489-6F78B52B0C3A}"/>
              </a:ext>
            </a:extLst>
          </p:cNvPr>
          <p:cNvPicPr>
            <a:picLocks noChangeAspect="1"/>
          </p:cNvPicPr>
          <p:nvPr/>
        </p:nvPicPr>
        <p:blipFill>
          <a:blip r:embed="rId4"/>
          <a:stretch>
            <a:fillRect/>
          </a:stretch>
        </p:blipFill>
        <p:spPr>
          <a:xfrm>
            <a:off x="210612" y="1628800"/>
            <a:ext cx="3678589" cy="23668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050" name="Picture 2" descr="SATs SPaG Test | Spelling, Grammar and Punctuation | Top Skills">
            <a:extLst>
              <a:ext uri="{FF2B5EF4-FFF2-40B4-BE49-F238E27FC236}">
                <a16:creationId xmlns:a16="http://schemas.microsoft.com/office/drawing/2014/main" id="{C95D1BB1-40AE-47C2-BA7B-9ADCD4E762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65037" y="4015768"/>
            <a:ext cx="5096927" cy="178949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B382771F-2E0A-4D18-A228-4DA241A7A153}"/>
              </a:ext>
            </a:extLst>
          </p:cNvPr>
          <p:cNvPicPr>
            <a:picLocks noChangeAspect="1"/>
          </p:cNvPicPr>
          <p:nvPr/>
        </p:nvPicPr>
        <p:blipFill>
          <a:blip r:embed="rId6"/>
          <a:stretch>
            <a:fillRect/>
          </a:stretch>
        </p:blipFill>
        <p:spPr>
          <a:xfrm>
            <a:off x="3971047" y="950563"/>
            <a:ext cx="5152194" cy="262245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extBox 8">
            <a:extLst>
              <a:ext uri="{FF2B5EF4-FFF2-40B4-BE49-F238E27FC236}">
                <a16:creationId xmlns:a16="http://schemas.microsoft.com/office/drawing/2014/main" id="{C9542F84-671C-492F-A96C-8A26CFA15596}"/>
              </a:ext>
            </a:extLst>
          </p:cNvPr>
          <p:cNvSpPr txBox="1"/>
          <p:nvPr/>
        </p:nvSpPr>
        <p:spPr>
          <a:xfrm>
            <a:off x="4081629" y="5839137"/>
            <a:ext cx="2346344" cy="923330"/>
          </a:xfrm>
          <a:prstGeom prst="rect">
            <a:avLst/>
          </a:prstGeom>
          <a:noFill/>
        </p:spPr>
        <p:txBody>
          <a:bodyPr wrap="square">
            <a:spAutoFit/>
          </a:bodyPr>
          <a:lstStyle/>
          <a:p>
            <a:r>
              <a:rPr lang="en-GB" dirty="0">
                <a:hlinkClick r:id="rId7"/>
              </a:rPr>
              <a:t>Subordinating Conjunction Teaching Video</a:t>
            </a:r>
            <a:endParaRPr lang="en-GB" dirty="0"/>
          </a:p>
        </p:txBody>
      </p:sp>
      <p:sp>
        <p:nvSpPr>
          <p:cNvPr id="11" name="TextBox 10">
            <a:extLst>
              <a:ext uri="{FF2B5EF4-FFF2-40B4-BE49-F238E27FC236}">
                <a16:creationId xmlns:a16="http://schemas.microsoft.com/office/drawing/2014/main" id="{62A57F74-4361-4BFB-A91C-839DDB8B32E8}"/>
              </a:ext>
            </a:extLst>
          </p:cNvPr>
          <p:cNvSpPr txBox="1"/>
          <p:nvPr/>
        </p:nvSpPr>
        <p:spPr>
          <a:xfrm>
            <a:off x="6645655" y="5859342"/>
            <a:ext cx="1986304" cy="923330"/>
          </a:xfrm>
          <a:prstGeom prst="rect">
            <a:avLst/>
          </a:prstGeom>
          <a:noFill/>
        </p:spPr>
        <p:txBody>
          <a:bodyPr wrap="square">
            <a:spAutoFit/>
          </a:bodyPr>
          <a:lstStyle/>
          <a:p>
            <a:r>
              <a:rPr lang="en-GB" dirty="0">
                <a:hlinkClick r:id="rId8"/>
              </a:rPr>
              <a:t>Co-ordinating Conjunction Teaching Video</a:t>
            </a:r>
            <a:endParaRPr lang="en-GB" dirty="0"/>
          </a:p>
        </p:txBody>
      </p:sp>
    </p:spTree>
    <p:extLst>
      <p:ext uri="{BB962C8B-B14F-4D97-AF65-F5344CB8AC3E}">
        <p14:creationId xmlns:p14="http://schemas.microsoft.com/office/powerpoint/2010/main" val="28974060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Active and passive voice in the classroom">
            <a:extLst>
              <a:ext uri="{FF2B5EF4-FFF2-40B4-BE49-F238E27FC236}">
                <a16:creationId xmlns:a16="http://schemas.microsoft.com/office/drawing/2014/main" id="{E2990966-AD18-4769-9B07-22B1FB66D4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9344" y="675967"/>
            <a:ext cx="5987612" cy="20956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10" name="Text Placeholder 2">
            <a:extLst>
              <a:ext uri="{FF2B5EF4-FFF2-40B4-BE49-F238E27FC236}">
                <a16:creationId xmlns:a16="http://schemas.microsoft.com/office/drawing/2014/main" id="{3E834413-BBEC-4484-B7A4-0F7F630A4700}"/>
              </a:ext>
            </a:extLst>
          </p:cNvPr>
          <p:cNvSpPr>
            <a:spLocks noGrp="1"/>
          </p:cNvSpPr>
          <p:nvPr/>
        </p:nvSpPr>
        <p:spPr>
          <a:xfrm>
            <a:off x="-42692" y="628940"/>
            <a:ext cx="6924596"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None/>
            </a:pPr>
            <a:r>
              <a:rPr lang="en-GB" sz="1800" dirty="0">
                <a:solidFill>
                  <a:srgbClr val="283593"/>
                </a:solidFill>
              </a:rPr>
              <a:t>Active and Passive Voice</a:t>
            </a:r>
          </a:p>
        </p:txBody>
      </p:sp>
      <p:sp>
        <p:nvSpPr>
          <p:cNvPr id="11" name="Rectangle 10">
            <a:extLst>
              <a:ext uri="{FF2B5EF4-FFF2-40B4-BE49-F238E27FC236}">
                <a16:creationId xmlns:a16="http://schemas.microsoft.com/office/drawing/2014/main" id="{B09B91E2-D140-4579-A359-1BE117B272E4}"/>
              </a:ext>
            </a:extLst>
          </p:cNvPr>
          <p:cNvSpPr/>
          <p:nvPr/>
        </p:nvSpPr>
        <p:spPr>
          <a:xfrm>
            <a:off x="1361898" y="6381328"/>
            <a:ext cx="248786" cy="369332"/>
          </a:xfrm>
          <a:prstGeom prst="rect">
            <a:avLst/>
          </a:prstGeom>
        </p:spPr>
        <p:txBody>
          <a:bodyPr wrap="none">
            <a:spAutoFit/>
          </a:bodyPr>
          <a:lstStyle/>
          <a:p>
            <a:r>
              <a:rPr lang="en-GB" b="1" i="1" dirty="0">
                <a:solidFill>
                  <a:schemeClr val="bg2">
                    <a:lumMod val="25000"/>
                  </a:schemeClr>
                </a:solidFill>
              </a:rPr>
              <a:t>.</a:t>
            </a:r>
          </a:p>
        </p:txBody>
      </p:sp>
      <p:sp>
        <p:nvSpPr>
          <p:cNvPr id="14" name="Title 1">
            <a:extLst>
              <a:ext uri="{FF2B5EF4-FFF2-40B4-BE49-F238E27FC236}">
                <a16:creationId xmlns:a16="http://schemas.microsoft.com/office/drawing/2014/main" id="{8668EB87-34E2-4FA1-BF4C-1A73D8B2D8D7}"/>
              </a:ext>
            </a:extLst>
          </p:cNvPr>
          <p:cNvSpPr>
            <a:spLocks noGrp="1"/>
          </p:cNvSpPr>
          <p:nvPr/>
        </p:nvSpPr>
        <p:spPr>
          <a:xfrm>
            <a:off x="107504" y="71092"/>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Grammar misconceptions:</a:t>
            </a:r>
          </a:p>
        </p:txBody>
      </p:sp>
      <p:pic>
        <p:nvPicPr>
          <p:cNvPr id="4098" name="Picture 2" descr="What is Active Voice | Definition &amp; Examples | Twinkl">
            <a:extLst>
              <a:ext uri="{FF2B5EF4-FFF2-40B4-BE49-F238E27FC236}">
                <a16:creationId xmlns:a16="http://schemas.microsoft.com/office/drawing/2014/main" id="{2E365E56-A8D4-4B2C-B81E-2313E161A44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498" t="4604" r="2391"/>
          <a:stretch/>
        </p:blipFill>
        <p:spPr bwMode="auto">
          <a:xfrm>
            <a:off x="127044" y="2503991"/>
            <a:ext cx="5392797" cy="421989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94DC5F8-7347-4FD8-A88C-C578B2F6E341}"/>
              </a:ext>
            </a:extLst>
          </p:cNvPr>
          <p:cNvSpPr txBox="1"/>
          <p:nvPr/>
        </p:nvSpPr>
        <p:spPr>
          <a:xfrm>
            <a:off x="5868144" y="3284984"/>
            <a:ext cx="3148812" cy="1815882"/>
          </a:xfrm>
          <a:prstGeom prst="rect">
            <a:avLst/>
          </a:prstGeom>
          <a:noFill/>
        </p:spPr>
        <p:txBody>
          <a:bodyPr wrap="square" rtlCol="0">
            <a:spAutoFit/>
          </a:bodyPr>
          <a:lstStyle/>
          <a:p>
            <a:pPr algn="ctr"/>
            <a:r>
              <a:rPr lang="en-GB" sz="2800" b="1" u="sng" dirty="0"/>
              <a:t>TOP TIP:</a:t>
            </a:r>
          </a:p>
          <a:p>
            <a:pPr algn="ctr"/>
            <a:endParaRPr lang="en-GB" sz="2800" dirty="0"/>
          </a:p>
          <a:p>
            <a:pPr algn="ctr"/>
            <a:r>
              <a:rPr lang="en-GB" sz="2800" dirty="0"/>
              <a:t>Look for the words ‘was’ or ‘by’.</a:t>
            </a:r>
          </a:p>
        </p:txBody>
      </p:sp>
      <p:sp>
        <p:nvSpPr>
          <p:cNvPr id="9" name="TextBox 8">
            <a:extLst>
              <a:ext uri="{FF2B5EF4-FFF2-40B4-BE49-F238E27FC236}">
                <a16:creationId xmlns:a16="http://schemas.microsoft.com/office/drawing/2014/main" id="{50C62687-8811-4768-BB23-C4C5D3A5FBB9}"/>
              </a:ext>
            </a:extLst>
          </p:cNvPr>
          <p:cNvSpPr txBox="1"/>
          <p:nvPr/>
        </p:nvSpPr>
        <p:spPr>
          <a:xfrm>
            <a:off x="6377946" y="5734997"/>
            <a:ext cx="2808312" cy="646331"/>
          </a:xfrm>
          <a:prstGeom prst="rect">
            <a:avLst/>
          </a:prstGeom>
          <a:noFill/>
        </p:spPr>
        <p:txBody>
          <a:bodyPr wrap="square">
            <a:spAutoFit/>
          </a:bodyPr>
          <a:lstStyle/>
          <a:p>
            <a:r>
              <a:rPr lang="en-GB" dirty="0">
                <a:hlinkClick r:id="rId5"/>
              </a:rPr>
              <a:t>Active and Passive Teaching Video</a:t>
            </a:r>
            <a:endParaRPr lang="en-GB" dirty="0"/>
          </a:p>
        </p:txBody>
      </p:sp>
    </p:spTree>
    <p:extLst>
      <p:ext uri="{BB962C8B-B14F-4D97-AF65-F5344CB8AC3E}">
        <p14:creationId xmlns:p14="http://schemas.microsoft.com/office/powerpoint/2010/main" val="9163109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3E834413-BBEC-4484-B7A4-0F7F630A4700}"/>
              </a:ext>
            </a:extLst>
          </p:cNvPr>
          <p:cNvSpPr>
            <a:spLocks noGrp="1"/>
          </p:cNvSpPr>
          <p:nvPr/>
        </p:nvSpPr>
        <p:spPr>
          <a:xfrm>
            <a:off x="-42692" y="628940"/>
            <a:ext cx="6924596"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None/>
            </a:pPr>
            <a:r>
              <a:rPr lang="en-GB" sz="1800" dirty="0">
                <a:solidFill>
                  <a:srgbClr val="283593"/>
                </a:solidFill>
              </a:rPr>
              <a:t>Subjunctive Form</a:t>
            </a:r>
          </a:p>
        </p:txBody>
      </p:sp>
      <p:sp>
        <p:nvSpPr>
          <p:cNvPr id="11" name="Rectangle 10">
            <a:extLst>
              <a:ext uri="{FF2B5EF4-FFF2-40B4-BE49-F238E27FC236}">
                <a16:creationId xmlns:a16="http://schemas.microsoft.com/office/drawing/2014/main" id="{B09B91E2-D140-4579-A359-1BE117B272E4}"/>
              </a:ext>
            </a:extLst>
          </p:cNvPr>
          <p:cNvSpPr/>
          <p:nvPr/>
        </p:nvSpPr>
        <p:spPr>
          <a:xfrm>
            <a:off x="1361898" y="6381328"/>
            <a:ext cx="248786" cy="369332"/>
          </a:xfrm>
          <a:prstGeom prst="rect">
            <a:avLst/>
          </a:prstGeom>
        </p:spPr>
        <p:txBody>
          <a:bodyPr wrap="none">
            <a:spAutoFit/>
          </a:bodyPr>
          <a:lstStyle/>
          <a:p>
            <a:r>
              <a:rPr lang="en-GB" b="1" i="1" dirty="0">
                <a:solidFill>
                  <a:schemeClr val="bg2">
                    <a:lumMod val="25000"/>
                  </a:schemeClr>
                </a:solidFill>
              </a:rPr>
              <a:t>.</a:t>
            </a:r>
          </a:p>
        </p:txBody>
      </p:sp>
      <p:sp>
        <p:nvSpPr>
          <p:cNvPr id="14" name="Title 1">
            <a:extLst>
              <a:ext uri="{FF2B5EF4-FFF2-40B4-BE49-F238E27FC236}">
                <a16:creationId xmlns:a16="http://schemas.microsoft.com/office/drawing/2014/main" id="{8668EB87-34E2-4FA1-BF4C-1A73D8B2D8D7}"/>
              </a:ext>
            </a:extLst>
          </p:cNvPr>
          <p:cNvSpPr>
            <a:spLocks noGrp="1"/>
          </p:cNvSpPr>
          <p:nvPr/>
        </p:nvSpPr>
        <p:spPr>
          <a:xfrm>
            <a:off x="107504" y="71092"/>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Grammar misconceptions:</a:t>
            </a:r>
          </a:p>
        </p:txBody>
      </p:sp>
      <p:pic>
        <p:nvPicPr>
          <p:cNvPr id="4" name="Picture 3">
            <a:extLst>
              <a:ext uri="{FF2B5EF4-FFF2-40B4-BE49-F238E27FC236}">
                <a16:creationId xmlns:a16="http://schemas.microsoft.com/office/drawing/2014/main" id="{A0F72191-5623-4F93-B9B4-2EAF379CE21B}"/>
              </a:ext>
            </a:extLst>
          </p:cNvPr>
          <p:cNvPicPr>
            <a:picLocks noChangeAspect="1"/>
          </p:cNvPicPr>
          <p:nvPr/>
        </p:nvPicPr>
        <p:blipFill rotWithShape="1">
          <a:blip r:embed="rId3"/>
          <a:srcRect r="13463"/>
          <a:stretch/>
        </p:blipFill>
        <p:spPr>
          <a:xfrm>
            <a:off x="62923" y="3466064"/>
            <a:ext cx="4896544" cy="33919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 name="TextBox 11">
            <a:extLst>
              <a:ext uri="{FF2B5EF4-FFF2-40B4-BE49-F238E27FC236}">
                <a16:creationId xmlns:a16="http://schemas.microsoft.com/office/drawing/2014/main" id="{53C162CE-45FA-455E-85D6-2331EDA69F90}"/>
              </a:ext>
            </a:extLst>
          </p:cNvPr>
          <p:cNvSpPr txBox="1"/>
          <p:nvPr/>
        </p:nvSpPr>
        <p:spPr>
          <a:xfrm>
            <a:off x="287258" y="1196752"/>
            <a:ext cx="3996710" cy="1754326"/>
          </a:xfrm>
          <a:prstGeom prst="rect">
            <a:avLst/>
          </a:prstGeom>
          <a:noFill/>
        </p:spPr>
        <p:txBody>
          <a:bodyPr wrap="square">
            <a:spAutoFit/>
          </a:bodyPr>
          <a:lstStyle/>
          <a:p>
            <a:r>
              <a:rPr lang="en-GB" b="0" i="0" dirty="0">
                <a:solidFill>
                  <a:srgbClr val="333333"/>
                </a:solidFill>
                <a:effectLst/>
                <a:latin typeface="robotoregular"/>
              </a:rPr>
              <a:t>The subjunctive form is also known as the subjunctive mood. It is a way of phrasing verbs in more formal writing, usually to express doubt, possibility, necessity, or action that has not yet occurred. </a:t>
            </a:r>
            <a:endParaRPr lang="en-GB" dirty="0"/>
          </a:p>
        </p:txBody>
      </p:sp>
      <p:pic>
        <p:nvPicPr>
          <p:cNvPr id="8" name="Picture 7">
            <a:extLst>
              <a:ext uri="{FF2B5EF4-FFF2-40B4-BE49-F238E27FC236}">
                <a16:creationId xmlns:a16="http://schemas.microsoft.com/office/drawing/2014/main" id="{846C0FCC-0696-4FBF-ADE5-6D4AF9CEE11A}"/>
              </a:ext>
            </a:extLst>
          </p:cNvPr>
          <p:cNvPicPr>
            <a:picLocks noChangeAspect="1"/>
          </p:cNvPicPr>
          <p:nvPr/>
        </p:nvPicPr>
        <p:blipFill>
          <a:blip r:embed="rId4"/>
          <a:stretch>
            <a:fillRect/>
          </a:stretch>
        </p:blipFill>
        <p:spPr>
          <a:xfrm>
            <a:off x="4876735" y="188640"/>
            <a:ext cx="4159761" cy="426987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TextBox 8">
            <a:extLst>
              <a:ext uri="{FF2B5EF4-FFF2-40B4-BE49-F238E27FC236}">
                <a16:creationId xmlns:a16="http://schemas.microsoft.com/office/drawing/2014/main" id="{C6C9FFB2-A09A-4B2C-8083-CA20F8DD3E7E}"/>
              </a:ext>
            </a:extLst>
          </p:cNvPr>
          <p:cNvSpPr txBox="1"/>
          <p:nvPr/>
        </p:nvSpPr>
        <p:spPr>
          <a:xfrm>
            <a:off x="5220072" y="5764612"/>
            <a:ext cx="2376264" cy="646331"/>
          </a:xfrm>
          <a:prstGeom prst="rect">
            <a:avLst/>
          </a:prstGeom>
          <a:noFill/>
        </p:spPr>
        <p:txBody>
          <a:bodyPr wrap="square">
            <a:spAutoFit/>
          </a:bodyPr>
          <a:lstStyle/>
          <a:p>
            <a:r>
              <a:rPr lang="en-GB" dirty="0">
                <a:hlinkClick r:id="rId5"/>
              </a:rPr>
              <a:t>Subjunctive Teaching Video</a:t>
            </a:r>
            <a:endParaRPr lang="en-GB" dirty="0"/>
          </a:p>
        </p:txBody>
      </p:sp>
    </p:spTree>
    <p:extLst>
      <p:ext uri="{BB962C8B-B14F-4D97-AF65-F5344CB8AC3E}">
        <p14:creationId xmlns:p14="http://schemas.microsoft.com/office/powerpoint/2010/main" val="1573384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3E834413-BBEC-4484-B7A4-0F7F630A4700}"/>
              </a:ext>
            </a:extLst>
          </p:cNvPr>
          <p:cNvSpPr>
            <a:spLocks noGrp="1"/>
          </p:cNvSpPr>
          <p:nvPr/>
        </p:nvSpPr>
        <p:spPr>
          <a:xfrm>
            <a:off x="179512" y="964568"/>
            <a:ext cx="6924596"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None/>
            </a:pPr>
            <a:r>
              <a:rPr lang="en-GB" sz="1800" dirty="0">
                <a:solidFill>
                  <a:srgbClr val="283593"/>
                </a:solidFill>
              </a:rPr>
              <a:t>Point, Evidence, Explain</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5756" y="126052"/>
            <a:ext cx="1430740" cy="143074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8668EB87-34E2-4FA1-BF4C-1A73D8B2D8D7}"/>
              </a:ext>
            </a:extLst>
          </p:cNvPr>
          <p:cNvSpPr>
            <a:spLocks noGrp="1"/>
          </p:cNvSpPr>
          <p:nvPr/>
        </p:nvSpPr>
        <p:spPr>
          <a:xfrm>
            <a:off x="107504" y="314008"/>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Reading techniques</a:t>
            </a:r>
          </a:p>
        </p:txBody>
      </p:sp>
      <p:pic>
        <p:nvPicPr>
          <p:cNvPr id="3" name="Picture 2">
            <a:extLst>
              <a:ext uri="{FF2B5EF4-FFF2-40B4-BE49-F238E27FC236}">
                <a16:creationId xmlns:a16="http://schemas.microsoft.com/office/drawing/2014/main" id="{F5464957-CE0A-4BC1-8828-0E30C1B6BC57}"/>
              </a:ext>
            </a:extLst>
          </p:cNvPr>
          <p:cNvPicPr>
            <a:picLocks noChangeAspect="1"/>
          </p:cNvPicPr>
          <p:nvPr/>
        </p:nvPicPr>
        <p:blipFill>
          <a:blip r:embed="rId4"/>
          <a:stretch>
            <a:fillRect/>
          </a:stretch>
        </p:blipFill>
        <p:spPr>
          <a:xfrm>
            <a:off x="208354" y="1556792"/>
            <a:ext cx="4088434" cy="467039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a16="http://schemas.microsoft.com/office/drawing/2014/main" id="{9ADCE17B-BD0A-4F6C-8139-3C728A9659BE}"/>
              </a:ext>
            </a:extLst>
          </p:cNvPr>
          <p:cNvPicPr>
            <a:picLocks noChangeAspect="1"/>
          </p:cNvPicPr>
          <p:nvPr/>
        </p:nvPicPr>
        <p:blipFill>
          <a:blip r:embed="rId5"/>
          <a:stretch>
            <a:fillRect/>
          </a:stretch>
        </p:blipFill>
        <p:spPr>
          <a:xfrm>
            <a:off x="5502488" y="126052"/>
            <a:ext cx="3528392" cy="3400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a:extLst>
              <a:ext uri="{FF2B5EF4-FFF2-40B4-BE49-F238E27FC236}">
                <a16:creationId xmlns:a16="http://schemas.microsoft.com/office/drawing/2014/main" id="{47693906-87BA-45EE-A9B9-1F43362424C5}"/>
              </a:ext>
            </a:extLst>
          </p:cNvPr>
          <p:cNvPicPr>
            <a:picLocks noChangeAspect="1"/>
          </p:cNvPicPr>
          <p:nvPr/>
        </p:nvPicPr>
        <p:blipFill>
          <a:blip r:embed="rId6"/>
          <a:stretch>
            <a:fillRect/>
          </a:stretch>
        </p:blipFill>
        <p:spPr>
          <a:xfrm>
            <a:off x="4600120" y="3492660"/>
            <a:ext cx="4027984" cy="32392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7318126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3E834413-BBEC-4484-B7A4-0F7F630A4700}"/>
              </a:ext>
            </a:extLst>
          </p:cNvPr>
          <p:cNvSpPr>
            <a:spLocks noGrp="1"/>
          </p:cNvSpPr>
          <p:nvPr/>
        </p:nvSpPr>
        <p:spPr>
          <a:xfrm>
            <a:off x="179512" y="964568"/>
            <a:ext cx="7704856" cy="382957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None/>
            </a:pPr>
            <a:r>
              <a:rPr lang="en-GB" sz="1800" dirty="0">
                <a:solidFill>
                  <a:srgbClr val="283593"/>
                </a:solidFill>
              </a:rPr>
              <a:t>Vocabulary understanding – synonyms (same meaning) and antonyms (opposite meaning)</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5756" y="126052"/>
            <a:ext cx="1430740" cy="143074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1">
            <a:extLst>
              <a:ext uri="{FF2B5EF4-FFF2-40B4-BE49-F238E27FC236}">
                <a16:creationId xmlns:a16="http://schemas.microsoft.com/office/drawing/2014/main" id="{8668EB87-34E2-4FA1-BF4C-1A73D8B2D8D7}"/>
              </a:ext>
            </a:extLst>
          </p:cNvPr>
          <p:cNvSpPr>
            <a:spLocks noGrp="1"/>
          </p:cNvSpPr>
          <p:nvPr/>
        </p:nvSpPr>
        <p:spPr>
          <a:xfrm>
            <a:off x="107504" y="314008"/>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800" dirty="0"/>
              <a:t>Reading techniques</a:t>
            </a:r>
          </a:p>
        </p:txBody>
      </p:sp>
      <p:pic>
        <p:nvPicPr>
          <p:cNvPr id="3" name="Picture 2">
            <a:extLst>
              <a:ext uri="{FF2B5EF4-FFF2-40B4-BE49-F238E27FC236}">
                <a16:creationId xmlns:a16="http://schemas.microsoft.com/office/drawing/2014/main" id="{54D2763B-16B0-45B3-8411-0512CDD55577}"/>
              </a:ext>
            </a:extLst>
          </p:cNvPr>
          <p:cNvPicPr>
            <a:picLocks noChangeAspect="1"/>
          </p:cNvPicPr>
          <p:nvPr/>
        </p:nvPicPr>
        <p:blipFill rotWithShape="1">
          <a:blip r:embed="rId4"/>
          <a:srcRect t="8594" r="14736"/>
          <a:stretch/>
        </p:blipFill>
        <p:spPr>
          <a:xfrm>
            <a:off x="370604" y="1820610"/>
            <a:ext cx="3530201" cy="297353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a:extLst>
              <a:ext uri="{FF2B5EF4-FFF2-40B4-BE49-F238E27FC236}">
                <a16:creationId xmlns:a16="http://schemas.microsoft.com/office/drawing/2014/main" id="{BCB8A16C-BFC8-4C69-A1A4-63D41BE034C6}"/>
              </a:ext>
            </a:extLst>
          </p:cNvPr>
          <p:cNvPicPr>
            <a:picLocks noChangeAspect="1"/>
          </p:cNvPicPr>
          <p:nvPr/>
        </p:nvPicPr>
        <p:blipFill>
          <a:blip r:embed="rId5"/>
          <a:stretch>
            <a:fillRect/>
          </a:stretch>
        </p:blipFill>
        <p:spPr>
          <a:xfrm>
            <a:off x="1723627" y="4555816"/>
            <a:ext cx="5696745" cy="186716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a:extLst>
              <a:ext uri="{FF2B5EF4-FFF2-40B4-BE49-F238E27FC236}">
                <a16:creationId xmlns:a16="http://schemas.microsoft.com/office/drawing/2014/main" id="{BBB5276C-307F-4F7B-B617-49F80AD5D96F}"/>
              </a:ext>
            </a:extLst>
          </p:cNvPr>
          <p:cNvPicPr>
            <a:picLocks noChangeAspect="1"/>
          </p:cNvPicPr>
          <p:nvPr/>
        </p:nvPicPr>
        <p:blipFill>
          <a:blip r:embed="rId6"/>
          <a:stretch>
            <a:fillRect/>
          </a:stretch>
        </p:blipFill>
        <p:spPr>
          <a:xfrm>
            <a:off x="3705517" y="2599692"/>
            <a:ext cx="5204887" cy="152643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7855526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09B91E2-D140-4579-A359-1BE117B272E4}"/>
              </a:ext>
            </a:extLst>
          </p:cNvPr>
          <p:cNvSpPr/>
          <p:nvPr/>
        </p:nvSpPr>
        <p:spPr>
          <a:xfrm>
            <a:off x="1361898" y="638132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5756" y="126052"/>
            <a:ext cx="1430740" cy="1430740"/>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D79DF4C0-C2F2-4FF6-925C-E25956C79585}"/>
              </a:ext>
            </a:extLst>
          </p:cNvPr>
          <p:cNvSpPr>
            <a:spLocks noGrp="1"/>
          </p:cNvSpPr>
          <p:nvPr/>
        </p:nvSpPr>
        <p:spPr>
          <a:xfrm>
            <a:off x="251520" y="458886"/>
            <a:ext cx="8520600" cy="434776"/>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Nunito Sans SemiBold"/>
              <a:buNone/>
              <a:defRPr sz="1800" b="0" i="0" u="none" strike="noStrike" cap="none">
                <a:solidFill>
                  <a:schemeClr val="dk1"/>
                </a:solidFill>
                <a:latin typeface="+mn-lt"/>
                <a:ea typeface="Nunito Sans SemiBold"/>
                <a:cs typeface="Nunito Sans SemiBold"/>
                <a:sym typeface="Nunito Sans SemiBold"/>
              </a:defRPr>
            </a:lvl1pPr>
            <a:lvl2pPr marR="0" lvl="1"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2pPr>
            <a:lvl3pPr marR="0" lvl="2"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3pPr>
            <a:lvl4pPr marR="0" lvl="3"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4pPr>
            <a:lvl5pPr marR="0" lvl="4"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5pPr>
            <a:lvl6pPr marR="0" lvl="5"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6pPr>
            <a:lvl7pPr marR="0" lvl="6"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7pPr>
            <a:lvl8pPr marR="0" lvl="7"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8pPr>
            <a:lvl9pPr marR="0" lvl="8" algn="l" rtl="0">
              <a:lnSpc>
                <a:spcPct val="100000"/>
              </a:lnSpc>
              <a:spcBef>
                <a:spcPts val="0"/>
              </a:spcBef>
              <a:spcAft>
                <a:spcPts val="0"/>
              </a:spcAft>
              <a:buClr>
                <a:schemeClr val="dk1"/>
              </a:buClr>
              <a:buSzPts val="2800"/>
              <a:buFont typeface="Nunito Sans SemiBold"/>
              <a:buNone/>
              <a:defRPr sz="2800" b="0" i="0" u="none" strike="noStrike" cap="none">
                <a:solidFill>
                  <a:schemeClr val="dk1"/>
                </a:solidFill>
                <a:latin typeface="Nunito Sans SemiBold"/>
                <a:ea typeface="Nunito Sans SemiBold"/>
                <a:cs typeface="Nunito Sans SemiBold"/>
                <a:sym typeface="Nunito Sans SemiBold"/>
              </a:defRPr>
            </a:lvl9pPr>
          </a:lstStyle>
          <a:p>
            <a:r>
              <a:rPr lang="en-GB" sz="2400" dirty="0"/>
              <a:t>Supporting your child:</a:t>
            </a:r>
          </a:p>
        </p:txBody>
      </p:sp>
      <p:sp>
        <p:nvSpPr>
          <p:cNvPr id="5" name="Text Placeholder 2">
            <a:extLst>
              <a:ext uri="{FF2B5EF4-FFF2-40B4-BE49-F238E27FC236}">
                <a16:creationId xmlns:a16="http://schemas.microsoft.com/office/drawing/2014/main" id="{85A2505B-3844-4AD7-B2E2-D185A589BEE8}"/>
              </a:ext>
            </a:extLst>
          </p:cNvPr>
          <p:cNvSpPr>
            <a:spLocks noGrp="1"/>
          </p:cNvSpPr>
          <p:nvPr/>
        </p:nvSpPr>
        <p:spPr>
          <a:xfrm>
            <a:off x="115820" y="548680"/>
            <a:ext cx="7200800" cy="547260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114300" indent="0">
              <a:buNone/>
            </a:pPr>
            <a:endParaRPr lang="en-GB" sz="2800" dirty="0">
              <a:solidFill>
                <a:schemeClr val="dk1"/>
              </a:solidFill>
              <a:sym typeface="Nunito Sans SemiBold"/>
            </a:endParaRPr>
          </a:p>
          <a:p>
            <a:pPr marL="114300" indent="0">
              <a:buNone/>
            </a:pPr>
            <a:endParaRPr lang="en-GB" sz="1650" b="1" dirty="0"/>
          </a:p>
          <a:p>
            <a:r>
              <a:rPr lang="en-GB" sz="2000" dirty="0"/>
              <a:t>Regular practise on TT Rockstars / Mathletics / BBC Bitesize. </a:t>
            </a:r>
          </a:p>
          <a:p>
            <a:pPr marL="114300" indent="0">
              <a:buNone/>
            </a:pPr>
            <a:endParaRPr lang="en-GB" sz="2000" dirty="0"/>
          </a:p>
          <a:p>
            <a:r>
              <a:rPr lang="en-GB" sz="2000" dirty="0"/>
              <a:t>Use your 3 CGP books.</a:t>
            </a:r>
          </a:p>
          <a:p>
            <a:endParaRPr lang="en-GB" sz="2000" dirty="0"/>
          </a:p>
          <a:p>
            <a:r>
              <a:rPr lang="en-GB" sz="2000" dirty="0"/>
              <a:t>CGP 10 minute tests online:   </a:t>
            </a:r>
            <a:r>
              <a:rPr lang="en-GB" sz="2000" dirty="0">
                <a:hlinkClick r:id="rId4"/>
              </a:rPr>
              <a:t>https://www.cgpbooks.co.uk/resources/ks2-sats-online-10-minute-tests</a:t>
            </a:r>
            <a:r>
              <a:rPr lang="en-GB" sz="2000" dirty="0"/>
              <a:t> </a:t>
            </a:r>
          </a:p>
          <a:p>
            <a:pPr marL="114300" indent="0">
              <a:buNone/>
            </a:pPr>
            <a:endParaRPr lang="en-GB" sz="2000" dirty="0"/>
          </a:p>
          <a:p>
            <a:r>
              <a:rPr lang="en-GB" sz="2000" dirty="0"/>
              <a:t>Past SATs papers can be downloaded from: </a:t>
            </a:r>
            <a:r>
              <a:rPr lang="en-GB" sz="2000" dirty="0">
                <a:hlinkClick r:id="rId5"/>
              </a:rPr>
              <a:t>https://www.satspapersguide.co.uk/ks2-year-6-sats/ks2-year-6-sats-papers/</a:t>
            </a:r>
            <a:endParaRPr lang="en-GB" sz="2000" dirty="0"/>
          </a:p>
          <a:p>
            <a:endParaRPr lang="en-GB" sz="1650" dirty="0"/>
          </a:p>
          <a:p>
            <a:endParaRPr lang="en-GB" sz="1650" dirty="0"/>
          </a:p>
        </p:txBody>
      </p:sp>
    </p:spTree>
    <p:extLst>
      <p:ext uri="{BB962C8B-B14F-4D97-AF65-F5344CB8AC3E}">
        <p14:creationId xmlns:p14="http://schemas.microsoft.com/office/powerpoint/2010/main" val="19993587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899592" y="0"/>
            <a:ext cx="6480720" cy="1682642"/>
          </a:xfrm>
        </p:spPr>
        <p:txBody>
          <a:bodyPr/>
          <a:lstStyle/>
          <a:p>
            <a:pPr algn="ctr"/>
            <a:r>
              <a:rPr lang="en-GB" sz="4000" dirty="0"/>
              <a:t>Where to find these slides…</a:t>
            </a:r>
            <a:endParaRPr lang="en-GB" sz="4000" i="1" dirty="0"/>
          </a:p>
        </p:txBody>
      </p:sp>
      <p:sp>
        <p:nvSpPr>
          <p:cNvPr id="2" name="Rectangle 1"/>
          <p:cNvSpPr/>
          <p:nvPr/>
        </p:nvSpPr>
        <p:spPr>
          <a:xfrm>
            <a:off x="1475656" y="6237312"/>
            <a:ext cx="3714158" cy="369332"/>
          </a:xfrm>
          <a:prstGeom prst="rect">
            <a:avLst/>
          </a:prstGeom>
        </p:spPr>
        <p:txBody>
          <a:bodyPr wrap="none">
            <a:spAutoFit/>
          </a:bodyPr>
          <a:lstStyle/>
          <a:p>
            <a:r>
              <a:rPr lang="en-GB" b="1" i="1">
                <a:solidFill>
                  <a:schemeClr val="bg2">
                    <a:lumMod val="25000"/>
                  </a:schemeClr>
                </a:solidFill>
              </a:rPr>
              <a:t>Learning together, achieving forever.</a:t>
            </a:r>
            <a:endParaRPr lang="en-GB" b="1" i="1" dirty="0">
              <a:solidFill>
                <a:schemeClr val="bg2">
                  <a:lumMod val="25000"/>
                </a:schemeClr>
              </a:solidFill>
            </a:endParaRPr>
          </a:p>
        </p:txBody>
      </p:sp>
      <p:sp>
        <p:nvSpPr>
          <p:cNvPr id="6" name="TextBox 5">
            <a:extLst>
              <a:ext uri="{FF2B5EF4-FFF2-40B4-BE49-F238E27FC236}">
                <a16:creationId xmlns:a16="http://schemas.microsoft.com/office/drawing/2014/main" id="{52952A1E-9981-49C2-AB8B-2542636391AA}"/>
              </a:ext>
            </a:extLst>
          </p:cNvPr>
          <p:cNvSpPr txBox="1"/>
          <p:nvPr/>
        </p:nvSpPr>
        <p:spPr>
          <a:xfrm>
            <a:off x="611560" y="2204864"/>
            <a:ext cx="7560840" cy="3046988"/>
          </a:xfrm>
          <a:prstGeom prst="rect">
            <a:avLst/>
          </a:prstGeom>
          <a:noFill/>
        </p:spPr>
        <p:txBody>
          <a:bodyPr wrap="square" rtlCol="0">
            <a:spAutoFit/>
          </a:bodyPr>
          <a:lstStyle/>
          <a:p>
            <a:r>
              <a:rPr lang="en-GB" sz="2400" dirty="0"/>
              <a:t>The slides are on our school website. Please follow this pathway to find them:</a:t>
            </a:r>
          </a:p>
          <a:p>
            <a:endParaRPr lang="en-GB" sz="2400" dirty="0"/>
          </a:p>
          <a:p>
            <a:r>
              <a:rPr lang="en-GB" sz="2400" dirty="0"/>
              <a:t>Children – Class Pages – Oak and Maple (Year 6)</a:t>
            </a:r>
          </a:p>
          <a:p>
            <a:endParaRPr lang="en-GB" sz="2400" dirty="0"/>
          </a:p>
          <a:p>
            <a:r>
              <a:rPr lang="en-GB" sz="2400" dirty="0"/>
              <a:t>Scroll all the way to the bottom of that page and you will see these slides alongside the slides from the last session. </a:t>
            </a:r>
          </a:p>
        </p:txBody>
      </p:sp>
      <p:pic>
        <p:nvPicPr>
          <p:cNvPr id="9" name="Picture 2" descr="Great Binfields Primary School">
            <a:extLst>
              <a:ext uri="{FF2B5EF4-FFF2-40B4-BE49-F238E27FC236}">
                <a16:creationId xmlns:a16="http://schemas.microsoft.com/office/drawing/2014/main" id="{F24C1C49-00B7-4E5A-9876-11C8E28964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312" y="236891"/>
            <a:ext cx="1430740" cy="1430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337886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09B91E2-D140-4579-A359-1BE117B272E4}"/>
              </a:ext>
            </a:extLst>
          </p:cNvPr>
          <p:cNvSpPr/>
          <p:nvPr/>
        </p:nvSpPr>
        <p:spPr>
          <a:xfrm>
            <a:off x="1505914" y="6381328"/>
            <a:ext cx="3714158" cy="369332"/>
          </a:xfrm>
          <a:prstGeom prst="rect">
            <a:avLst/>
          </a:prstGeom>
        </p:spPr>
        <p:txBody>
          <a:bodyPr wrap="none">
            <a:spAutoFit/>
          </a:bodyPr>
          <a:lstStyle/>
          <a:p>
            <a:r>
              <a:rPr lang="en-GB" b="1" i="1" dirty="0">
                <a:solidFill>
                  <a:schemeClr val="bg2">
                    <a:lumMod val="25000"/>
                  </a:schemeClr>
                </a:solidFill>
              </a:rPr>
              <a:t>Learning together, achieving forever.</a:t>
            </a:r>
          </a:p>
        </p:txBody>
      </p:sp>
      <p:pic>
        <p:nvPicPr>
          <p:cNvPr id="13" name="Picture 2" descr="Great Binfields Primary School">
            <a:extLst>
              <a:ext uri="{FF2B5EF4-FFF2-40B4-BE49-F238E27FC236}">
                <a16:creationId xmlns:a16="http://schemas.microsoft.com/office/drawing/2014/main" id="{4AE34368-ABB4-4446-8D0E-302021ED4E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5756" y="126052"/>
            <a:ext cx="1430740" cy="143074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B0110D9D-8B07-4EA1-A387-D34145992BE2}"/>
              </a:ext>
            </a:extLst>
          </p:cNvPr>
          <p:cNvSpPr txBox="1">
            <a:spLocks/>
          </p:cNvSpPr>
          <p:nvPr/>
        </p:nvSpPr>
        <p:spPr>
          <a:xfrm>
            <a:off x="395535" y="1916832"/>
            <a:ext cx="6596533" cy="417782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GB" sz="2400" dirty="0"/>
              <a:t>We want these exams to be as relaxed and as stress-free as possible!</a:t>
            </a:r>
          </a:p>
          <a:p>
            <a:pPr algn="ctr"/>
            <a:endParaRPr lang="en-GB" sz="2400" dirty="0"/>
          </a:p>
          <a:p>
            <a:pPr algn="ctr"/>
            <a:r>
              <a:rPr lang="en-GB" sz="2400" dirty="0"/>
              <a:t> Emphasis will be on effort and progress </a:t>
            </a:r>
            <a:r>
              <a:rPr lang="en-GB" sz="2400" dirty="0">
                <a:sym typeface="Wingdings" panose="05000000000000000000" pitchFamily="2" charset="2"/>
              </a:rPr>
              <a:t></a:t>
            </a:r>
          </a:p>
          <a:p>
            <a:pPr algn="ctr"/>
            <a:endParaRPr lang="en-GB" sz="2400" dirty="0">
              <a:sym typeface="Wingdings" panose="05000000000000000000" pitchFamily="2" charset="2"/>
            </a:endParaRPr>
          </a:p>
          <a:p>
            <a:pPr algn="ctr"/>
            <a:r>
              <a:rPr lang="en-GB" sz="2400" dirty="0"/>
              <a:t> Any questions?</a:t>
            </a:r>
          </a:p>
          <a:p>
            <a:endParaRPr lang="en-GB" sz="2400" dirty="0"/>
          </a:p>
        </p:txBody>
      </p:sp>
      <p:sp>
        <p:nvSpPr>
          <p:cNvPr id="8" name="Title 2">
            <a:extLst>
              <a:ext uri="{FF2B5EF4-FFF2-40B4-BE49-F238E27FC236}">
                <a16:creationId xmlns:a16="http://schemas.microsoft.com/office/drawing/2014/main" id="{3343A2DE-FD41-4F48-8774-E452698A346E}"/>
              </a:ext>
            </a:extLst>
          </p:cNvPr>
          <p:cNvSpPr>
            <a:spLocks noGrp="1"/>
          </p:cNvSpPr>
          <p:nvPr>
            <p:ph type="title"/>
          </p:nvPr>
        </p:nvSpPr>
        <p:spPr>
          <a:xfrm>
            <a:off x="395536" y="5060528"/>
            <a:ext cx="6596533" cy="1320800"/>
          </a:xfrm>
        </p:spPr>
        <p:txBody>
          <a:bodyPr>
            <a:noAutofit/>
          </a:bodyPr>
          <a:lstStyle/>
          <a:p>
            <a:pPr algn="ctr"/>
            <a:r>
              <a:rPr lang="en-GB" sz="2400" b="1" dirty="0"/>
              <a:t>Thank you for attending this evening – your support is very much appreciated.</a:t>
            </a:r>
          </a:p>
        </p:txBody>
      </p:sp>
      <p:pic>
        <p:nvPicPr>
          <p:cNvPr id="1026" name="Picture 2" descr="SATs - More Than a Score">
            <a:extLst>
              <a:ext uri="{FF2B5EF4-FFF2-40B4-BE49-F238E27FC236}">
                <a16:creationId xmlns:a16="http://schemas.microsoft.com/office/drawing/2014/main" id="{518767B8-3701-42AB-875E-74ED2B2BBD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05669" y="260648"/>
            <a:ext cx="2376264" cy="14306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9231155"/>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5447</TotalTime>
  <Words>1313</Words>
  <Application>Microsoft Office PowerPoint</Application>
  <PresentationFormat>On-screen Show (4:3)</PresentationFormat>
  <Paragraphs>157</Paragraphs>
  <Slides>24</Slides>
  <Notes>24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24</vt:i4>
      </vt:variant>
    </vt:vector>
  </HeadingPairs>
  <TitlesOfParts>
    <vt:vector size="32" baseType="lpstr">
      <vt:lpstr>Arial</vt:lpstr>
      <vt:lpstr>Calibri</vt:lpstr>
      <vt:lpstr>League Spartan</vt:lpstr>
      <vt:lpstr>Nunito</vt:lpstr>
      <vt:lpstr>Nunito Sans SemiBold</vt:lpstr>
      <vt:lpstr>robotoregular</vt:lpstr>
      <vt:lpstr>Wingdings 3</vt:lpstr>
      <vt:lpstr>Facet</vt:lpstr>
      <vt:lpstr>SATs Information Evening: Part 2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Where to find these slides…</vt:lpstr>
      <vt:lpstr>Thank you for attending this evening – your support is very much appreciated.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Jules.Rogers</dc:creator>
  <cp:lastModifiedBy>Becky Collins</cp:lastModifiedBy>
  <cp:revision>435</cp:revision>
  <cp:lastPrinted>2025-11-18T14:00:46Z</cp:lastPrinted>
  <dcterms:created xsi:type="dcterms:W3CDTF">2015-08-23T15:37:56Z</dcterms:created>
  <dcterms:modified xsi:type="dcterms:W3CDTF">2026-01-14T19:46:19Z</dcterms:modified>
</cp:coreProperties>
</file>