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36"/>
  </p:notesMasterIdLst>
  <p:handoutMasterIdLst>
    <p:handoutMasterId r:id="rId37"/>
  </p:handoutMasterIdLst>
  <p:sldIdLst>
    <p:sldId id="290" r:id="rId2"/>
    <p:sldId id="333" r:id="rId3"/>
    <p:sldId id="336" r:id="rId4"/>
    <p:sldId id="337" r:id="rId5"/>
    <p:sldId id="367" r:id="rId6"/>
    <p:sldId id="335" r:id="rId7"/>
    <p:sldId id="380" r:id="rId8"/>
    <p:sldId id="387" r:id="rId9"/>
    <p:sldId id="361" r:id="rId10"/>
    <p:sldId id="382" r:id="rId11"/>
    <p:sldId id="270" r:id="rId12"/>
    <p:sldId id="334" r:id="rId13"/>
    <p:sldId id="376" r:id="rId14"/>
    <p:sldId id="371" r:id="rId15"/>
    <p:sldId id="384" r:id="rId16"/>
    <p:sldId id="369" r:id="rId17"/>
    <p:sldId id="345" r:id="rId18"/>
    <p:sldId id="289" r:id="rId19"/>
    <p:sldId id="267" r:id="rId20"/>
    <p:sldId id="379" r:id="rId21"/>
    <p:sldId id="373" r:id="rId22"/>
    <p:sldId id="359" r:id="rId23"/>
    <p:sldId id="272" r:id="rId24"/>
    <p:sldId id="283" r:id="rId25"/>
    <p:sldId id="314" r:id="rId26"/>
    <p:sldId id="281" r:id="rId27"/>
    <p:sldId id="377" r:id="rId28"/>
    <p:sldId id="386" r:id="rId29"/>
    <p:sldId id="383" r:id="rId30"/>
    <p:sldId id="268" r:id="rId31"/>
    <p:sldId id="362" r:id="rId32"/>
    <p:sldId id="375" r:id="rId33"/>
    <p:sldId id="374" r:id="rId34"/>
    <p:sldId id="315" r:id="rId35"/>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660"/>
  </p:normalViewPr>
  <p:slideViewPr>
    <p:cSldViewPr>
      <p:cViewPr varScale="1">
        <p:scale>
          <a:sx n="78" d="100"/>
          <a:sy n="78" d="100"/>
        </p:scale>
        <p:origin x="1618" y="67"/>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8"/>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4:02.131" idx="2">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2945659" cy="4964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7" y="3"/>
            <a:ext cx="2945659" cy="496410"/>
          </a:xfrm>
          <a:prstGeom prst="rect">
            <a:avLst/>
          </a:prstGeom>
        </p:spPr>
        <p:txBody>
          <a:bodyPr vert="horz" lIns="91440" tIns="45720" rIns="91440" bIns="45720" rtlCol="0"/>
          <a:lstStyle>
            <a:lvl1pPr algn="r">
              <a:defRPr sz="1200"/>
            </a:lvl1pPr>
          </a:lstStyle>
          <a:p>
            <a:fld id="{A3D903F4-D405-452F-A6C5-C4881B3C0224}" type="datetimeFigureOut">
              <a:rPr lang="en-GB" smtClean="0"/>
              <a:t>09/09/2026</a:t>
            </a:fld>
            <a:endParaRPr lang="en-GB"/>
          </a:p>
        </p:txBody>
      </p:sp>
      <p:sp>
        <p:nvSpPr>
          <p:cNvPr id="4" name="Footer Placeholder 3"/>
          <p:cNvSpPr>
            <a:spLocks noGrp="1"/>
          </p:cNvSpPr>
          <p:nvPr>
            <p:ph type="ftr" sz="quarter" idx="2"/>
          </p:nvPr>
        </p:nvSpPr>
        <p:spPr>
          <a:xfrm>
            <a:off x="4" y="9430093"/>
            <a:ext cx="2945659" cy="49641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7" y="9430093"/>
            <a:ext cx="2945659" cy="496410"/>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3"/>
            <a:ext cx="2945659" cy="4964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7" y="3"/>
            <a:ext cx="2945659" cy="496410"/>
          </a:xfrm>
          <a:prstGeom prst="rect">
            <a:avLst/>
          </a:prstGeom>
        </p:spPr>
        <p:txBody>
          <a:bodyPr vert="horz" lIns="91440" tIns="45720" rIns="91440" bIns="45720" rtlCol="0"/>
          <a:lstStyle>
            <a:lvl1pPr algn="r">
              <a:defRPr sz="1200"/>
            </a:lvl1pPr>
          </a:lstStyle>
          <a:p>
            <a:fld id="{6EA69B25-B70B-47BA-BBC0-C6CBA16CD612}" type="datetimeFigureOut">
              <a:rPr lang="en-GB" smtClean="0"/>
              <a:t>09/09/2026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8"/>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4" y="9430093"/>
            <a:ext cx="2945659" cy="49641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7" y="9430093"/>
            <a:ext cx="2945659" cy="496410"/>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4</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5</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11</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a:t>
            </a:r>
            <a:r>
              <a:rPr lang="en-GB" baseline="0" dirty="0"/>
              <a:t> </a:t>
            </a:r>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19</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24</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25</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26</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30</a:t>
            </a:fld>
            <a:endParaRPr lang="en-GB"/>
          </a:p>
        </p:txBody>
      </p:sp>
    </p:spTree>
    <p:extLst>
      <p:ext uri="{BB962C8B-B14F-4D97-AF65-F5344CB8AC3E}">
        <p14:creationId xmlns:p14="http://schemas.microsoft.com/office/powerpoint/2010/main" val="27718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09/09/2026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www.greatbinfields.co.uk/pshe-and-rse-jigsaw/"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greatbinfields.co.uk/" TargetMode="Externa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745280" cy="1646302"/>
          </a:xfrm>
        </p:spPr>
        <p:txBody>
          <a:bodyPr/>
          <a:lstStyle/>
          <a:p>
            <a:r>
              <a:rPr lang="en-GB" sz="3200" dirty="0"/>
              <a:t>Expectations for Year </a:t>
            </a:r>
            <a:r>
              <a:rPr lang="en-GB" sz="3200" i="1" dirty="0"/>
              <a:t>5</a:t>
            </a:r>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3606B3ED-AB3C-4DA1-A354-C5A747C9BD2E}"/>
              </a:ext>
            </a:extLst>
          </p:cNvPr>
          <p:cNvPicPr>
            <a:picLocks noChangeAspect="1"/>
          </p:cNvPicPr>
          <p:nvPr/>
        </p:nvPicPr>
        <p:blipFill>
          <a:blip r:embed="rId2"/>
          <a:stretch>
            <a:fillRect/>
          </a:stretch>
        </p:blipFill>
        <p:spPr>
          <a:xfrm>
            <a:off x="395536" y="404664"/>
            <a:ext cx="3963732" cy="5733256"/>
          </a:xfrm>
          <a:prstGeom prst="rect">
            <a:avLst/>
          </a:prstGeom>
        </p:spPr>
      </p:pic>
      <p:sp>
        <p:nvSpPr>
          <p:cNvPr id="5" name="TextBox 4">
            <a:extLst>
              <a:ext uri="{FF2B5EF4-FFF2-40B4-BE49-F238E27FC236}">
                <a16:creationId xmlns:a16="http://schemas.microsoft.com/office/drawing/2014/main" id="{B086AF41-587E-F1B5-6A51-A8C029DA2394}"/>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251520" y="1578836"/>
            <a:ext cx="8280920" cy="4658476"/>
          </a:xfrm>
        </p:spPr>
        <p:txBody>
          <a:bodyPr>
            <a:normAutofit fontScale="85000" lnSpcReduction="20000"/>
          </a:bodyPr>
          <a:lstStyle/>
          <a:p>
            <a:pPr marL="0" indent="0">
              <a:buNone/>
            </a:pPr>
            <a:endParaRPr lang="en-GB" b="1" u="sng" dirty="0"/>
          </a:p>
          <a:p>
            <a:pPr marL="0" indent="0">
              <a:buNone/>
            </a:pPr>
            <a:r>
              <a:rPr lang="en-GB" b="1" u="sng" dirty="0"/>
              <a:t>Teachers</a:t>
            </a:r>
            <a:r>
              <a:rPr lang="en-GB" dirty="0"/>
              <a:t> </a:t>
            </a:r>
          </a:p>
          <a:p>
            <a:pPr marL="0" indent="0">
              <a:buNone/>
            </a:pPr>
            <a:r>
              <a:rPr lang="en-GB" dirty="0"/>
              <a:t>Chestnut - Mrs Byrne/Mrs Roberts</a:t>
            </a:r>
          </a:p>
          <a:p>
            <a:pPr marL="0" indent="0">
              <a:buNone/>
            </a:pPr>
            <a:endParaRPr lang="en-GB" dirty="0"/>
          </a:p>
          <a:p>
            <a:pPr marL="0" indent="0">
              <a:buNone/>
            </a:pPr>
            <a:r>
              <a:rPr lang="en-GB" dirty="0"/>
              <a:t>Beech - Mr </a:t>
            </a:r>
            <a:r>
              <a:rPr lang="en-GB" dirty="0" err="1"/>
              <a:t>Liddiard</a:t>
            </a:r>
            <a:endParaRPr lang="en-GB" dirty="0"/>
          </a:p>
          <a:p>
            <a:pPr marL="0" indent="0">
              <a:buNone/>
            </a:pPr>
            <a:endParaRPr lang="en-GB" b="1" u="sng" dirty="0"/>
          </a:p>
          <a:p>
            <a:pPr marL="0" indent="0">
              <a:buNone/>
            </a:pPr>
            <a:r>
              <a:rPr lang="en-GB" b="1" u="sng" dirty="0"/>
              <a:t>LSAs</a:t>
            </a:r>
          </a:p>
          <a:p>
            <a:pPr marL="0" indent="0">
              <a:buNone/>
            </a:pPr>
            <a:r>
              <a:rPr lang="en-GB" dirty="0"/>
              <a:t>Mrs Crook, Ms Lowe and Ms </a:t>
            </a:r>
          </a:p>
          <a:p>
            <a:pPr marL="0" indent="0">
              <a:buNone/>
            </a:pPr>
            <a:r>
              <a:rPr lang="en-GB" dirty="0"/>
              <a:t>Lynch</a:t>
            </a:r>
          </a:p>
          <a:p>
            <a:pPr marL="0" indent="0">
              <a:buNone/>
            </a:pPr>
            <a:endParaRPr lang="en-GB" dirty="0"/>
          </a:p>
          <a:p>
            <a:pPr marL="0" indent="0">
              <a:buNone/>
            </a:pPr>
            <a:endParaRPr lang="en-GB" dirty="0"/>
          </a:p>
          <a:p>
            <a:pPr marL="0" indent="0">
              <a:buNone/>
            </a:pPr>
            <a:endParaRPr lang="en-GB" dirty="0"/>
          </a:p>
          <a:p>
            <a:pPr marL="0" indent="0" algn="ctr">
              <a:buNone/>
            </a:pPr>
            <a:r>
              <a:rPr lang="en-GB" dirty="0"/>
              <a:t>Our team work as a cohort unit, so your child will work with a range of adults. We pride ourselves on being an approachable and friendly staff team, so please do contact us as you need! </a:t>
            </a:r>
          </a:p>
          <a:p>
            <a:endParaRPr lang="en-GB" dirty="0"/>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BCA454D3-9053-4100-B8A5-CF3807CA049D}"/>
              </a:ext>
            </a:extLst>
          </p:cNvPr>
          <p:cNvPicPr>
            <a:picLocks noChangeAspect="1"/>
          </p:cNvPicPr>
          <p:nvPr/>
        </p:nvPicPr>
        <p:blipFill>
          <a:blip r:embed="rId3"/>
          <a:stretch>
            <a:fillRect/>
          </a:stretch>
        </p:blipFill>
        <p:spPr>
          <a:xfrm>
            <a:off x="3131840" y="3315095"/>
            <a:ext cx="1082063" cy="1381399"/>
          </a:xfrm>
          <a:prstGeom prst="rect">
            <a:avLst/>
          </a:prstGeom>
        </p:spPr>
      </p:pic>
      <p:pic>
        <p:nvPicPr>
          <p:cNvPr id="8" name="Picture 7">
            <a:extLst>
              <a:ext uri="{FF2B5EF4-FFF2-40B4-BE49-F238E27FC236}">
                <a16:creationId xmlns:a16="http://schemas.microsoft.com/office/drawing/2014/main" id="{C828ABEA-B967-425F-ACC0-85F0012E8E16}"/>
              </a:ext>
            </a:extLst>
          </p:cNvPr>
          <p:cNvPicPr>
            <a:picLocks noChangeAspect="1"/>
          </p:cNvPicPr>
          <p:nvPr/>
        </p:nvPicPr>
        <p:blipFill>
          <a:blip r:embed="rId4"/>
          <a:stretch>
            <a:fillRect/>
          </a:stretch>
        </p:blipFill>
        <p:spPr>
          <a:xfrm>
            <a:off x="3401011" y="1626923"/>
            <a:ext cx="1204562" cy="1158528"/>
          </a:xfrm>
          <a:prstGeom prst="rect">
            <a:avLst/>
          </a:prstGeom>
        </p:spPr>
      </p:pic>
      <p:pic>
        <p:nvPicPr>
          <p:cNvPr id="7" name="Picture 6">
            <a:extLst>
              <a:ext uri="{FF2B5EF4-FFF2-40B4-BE49-F238E27FC236}">
                <a16:creationId xmlns:a16="http://schemas.microsoft.com/office/drawing/2014/main" id="{228EB04A-70E1-DCD0-3861-834827CC3FCB}"/>
              </a:ext>
            </a:extLst>
          </p:cNvPr>
          <p:cNvPicPr>
            <a:picLocks noChangeAspect="1"/>
          </p:cNvPicPr>
          <p:nvPr/>
        </p:nvPicPr>
        <p:blipFill>
          <a:blip r:embed="rId5"/>
          <a:stretch>
            <a:fillRect/>
          </a:stretch>
        </p:blipFill>
        <p:spPr>
          <a:xfrm>
            <a:off x="4785924" y="1643363"/>
            <a:ext cx="1175055" cy="1132326"/>
          </a:xfrm>
          <a:prstGeom prst="rect">
            <a:avLst/>
          </a:prstGeom>
        </p:spPr>
      </p:pic>
      <p:sp>
        <p:nvSpPr>
          <p:cNvPr id="5" name="TextBox 4">
            <a:extLst>
              <a:ext uri="{FF2B5EF4-FFF2-40B4-BE49-F238E27FC236}">
                <a16:creationId xmlns:a16="http://schemas.microsoft.com/office/drawing/2014/main" id="{433F95E2-6624-F978-0304-66539D5B6B32}"/>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pic>
        <p:nvPicPr>
          <p:cNvPr id="1026" name="Picture 2" descr="Info panel picture">
            <a:extLst>
              <a:ext uri="{FF2B5EF4-FFF2-40B4-BE49-F238E27FC236}">
                <a16:creationId xmlns:a16="http://schemas.microsoft.com/office/drawing/2014/main" id="{98870D02-4913-4663-28F1-FC0F36B8F4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03611" y="1626923"/>
            <a:ext cx="1202092" cy="120209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4C8CC6C-FEE6-11BC-035F-FF995B0476F0}"/>
              </a:ext>
            </a:extLst>
          </p:cNvPr>
          <p:cNvPicPr>
            <a:picLocks noChangeAspect="1"/>
          </p:cNvPicPr>
          <p:nvPr/>
        </p:nvPicPr>
        <p:blipFill>
          <a:blip r:embed="rId7"/>
          <a:stretch>
            <a:fillRect/>
          </a:stretch>
        </p:blipFill>
        <p:spPr>
          <a:xfrm>
            <a:off x="4348993" y="3315094"/>
            <a:ext cx="1015095" cy="1381399"/>
          </a:xfrm>
          <a:prstGeom prst="rect">
            <a:avLst/>
          </a:prstGeom>
        </p:spPr>
      </p:pic>
    </p:spTree>
    <p:extLst>
      <p:ext uri="{BB962C8B-B14F-4D97-AF65-F5344CB8AC3E}">
        <p14:creationId xmlns:p14="http://schemas.microsoft.com/office/powerpoint/2010/main" val="384654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Year 5</a:t>
            </a:r>
            <a:r>
              <a:rPr lang="en-GB" dirty="0">
                <a:solidFill>
                  <a:srgbClr val="FF0000"/>
                </a:solidFill>
              </a:rPr>
              <a:t> </a:t>
            </a:r>
            <a:r>
              <a:rPr lang="en-GB" dirty="0"/>
              <a:t>Highlights:</a:t>
            </a:r>
          </a:p>
        </p:txBody>
      </p:sp>
      <p:sp>
        <p:nvSpPr>
          <p:cNvPr id="2" name="Content Placeholder 1"/>
          <p:cNvSpPr>
            <a:spLocks noGrp="1"/>
          </p:cNvSpPr>
          <p:nvPr>
            <p:ph idx="1"/>
          </p:nvPr>
        </p:nvSpPr>
        <p:spPr>
          <a:xfrm>
            <a:off x="401248" y="1614450"/>
            <a:ext cx="7408333" cy="3450696"/>
          </a:xfrm>
        </p:spPr>
        <p:txBody>
          <a:bodyPr>
            <a:normAutofit/>
          </a:bodyPr>
          <a:lstStyle/>
          <a:p>
            <a:pPr marL="0" indent="0" rtl="0" fontAlgn="base">
              <a:spcBef>
                <a:spcPts val="480"/>
              </a:spcBef>
              <a:spcAft>
                <a:spcPts val="0"/>
              </a:spcAft>
              <a:buNone/>
            </a:pPr>
            <a:endParaRPr lang="en-GB" sz="2000" b="0" i="0" u="none" strike="noStrike" dirty="0">
              <a:solidFill>
                <a:srgbClr val="073E87"/>
              </a:solidFill>
              <a:effectLst/>
              <a:latin typeface="Candara" panose="020E0502030303020204" pitchFamily="34" charset="0"/>
            </a:endParaRPr>
          </a:p>
          <a:p>
            <a:pPr rtl="0" fontAlgn="base">
              <a:spcBef>
                <a:spcPts val="480"/>
              </a:spcBef>
              <a:spcAft>
                <a:spcPts val="0"/>
              </a:spcAft>
              <a:buFont typeface="Arial" panose="020B0604020202020204" pitchFamily="34" charset="0"/>
              <a:buChar char="•"/>
            </a:pPr>
            <a:r>
              <a:rPr lang="en-GB" sz="2000" dirty="0">
                <a:solidFill>
                  <a:srgbClr val="073E87"/>
                </a:solidFill>
                <a:latin typeface="Candara" panose="020E0502030303020204" pitchFamily="34" charset="0"/>
              </a:rPr>
              <a:t>Goalball in PE (Spring Term)</a:t>
            </a:r>
            <a:endParaRPr lang="en-GB" sz="2000" b="0" i="0" u="none" strike="noStrike" dirty="0">
              <a:solidFill>
                <a:srgbClr val="073E87"/>
              </a:solidFill>
              <a:effectLst/>
              <a:latin typeface="Candara" panose="020E0502030303020204" pitchFamily="34" charset="0"/>
            </a:endParaRPr>
          </a:p>
          <a:p>
            <a:pPr rtl="0" fontAlgn="base">
              <a:spcBef>
                <a:spcPts val="480"/>
              </a:spcBef>
              <a:spcAft>
                <a:spcPts val="0"/>
              </a:spcAft>
              <a:buFont typeface="Arial" panose="020B0604020202020204" pitchFamily="34" charset="0"/>
              <a:buChar char="•"/>
            </a:pPr>
            <a:r>
              <a:rPr lang="en-GB" sz="2000" b="0" i="0" u="none" strike="noStrike" dirty="0">
                <a:solidFill>
                  <a:srgbClr val="073E87"/>
                </a:solidFill>
                <a:effectLst/>
                <a:latin typeface="Candara" panose="020E0502030303020204" pitchFamily="34" charset="0"/>
              </a:rPr>
              <a:t>Treehouse Theatre Ancient Egypt (Spring Term)</a:t>
            </a:r>
            <a:endParaRPr lang="en-GB" sz="2000" b="0" i="0" u="none" strike="noStrike" dirty="0">
              <a:solidFill>
                <a:srgbClr val="31B6FD"/>
              </a:solidFill>
              <a:effectLst/>
              <a:latin typeface="Noto Sans Symbols"/>
            </a:endParaRPr>
          </a:p>
          <a:p>
            <a:pPr rtl="0" fontAlgn="base">
              <a:spcBef>
                <a:spcPts val="480"/>
              </a:spcBef>
              <a:spcAft>
                <a:spcPts val="0"/>
              </a:spcAft>
              <a:buFont typeface="Arial" panose="020B0604020202020204" pitchFamily="34" charset="0"/>
              <a:buChar char="•"/>
            </a:pPr>
            <a:r>
              <a:rPr lang="en-GB" sz="2000" b="0" i="0" u="none" strike="noStrike" dirty="0">
                <a:solidFill>
                  <a:srgbClr val="073E87"/>
                </a:solidFill>
                <a:effectLst/>
                <a:latin typeface="Candara" panose="020E0502030303020204" pitchFamily="34" charset="0"/>
              </a:rPr>
              <a:t>Trip – Gilbert White’s House (river study workshop)</a:t>
            </a:r>
          </a:p>
          <a:p>
            <a:pPr rtl="0" fontAlgn="base">
              <a:spcBef>
                <a:spcPts val="480"/>
              </a:spcBef>
              <a:spcAft>
                <a:spcPts val="0"/>
              </a:spcAft>
              <a:buFont typeface="Arial" panose="020B0604020202020204" pitchFamily="34" charset="0"/>
              <a:buChar char="•"/>
            </a:pPr>
            <a:r>
              <a:rPr lang="en-GB" sz="2000" dirty="0">
                <a:solidFill>
                  <a:srgbClr val="073E87"/>
                </a:solidFill>
                <a:latin typeface="Candara" panose="020E0502030303020204" pitchFamily="34" charset="0"/>
              </a:rPr>
              <a:t>Y5/6 summer production</a:t>
            </a:r>
            <a:endParaRPr lang="en-GB" sz="2000" b="0" i="0" u="none" strike="noStrike" dirty="0">
              <a:solidFill>
                <a:srgbClr val="31B6FD"/>
              </a:solidFill>
              <a:effectLst/>
              <a:latin typeface="Noto Sans Symbols"/>
            </a:endParaRPr>
          </a:p>
          <a:p>
            <a:pPr rtl="0" fontAlgn="base">
              <a:spcBef>
                <a:spcPts val="480"/>
              </a:spcBef>
              <a:spcAft>
                <a:spcPts val="0"/>
              </a:spcAft>
              <a:buFont typeface="Arial" panose="020B0604020202020204" pitchFamily="34" charset="0"/>
              <a:buChar char="•"/>
            </a:pPr>
            <a:r>
              <a:rPr lang="en-GB" sz="2000" b="0" i="0" u="none" strike="noStrike" dirty="0">
                <a:solidFill>
                  <a:srgbClr val="073E87"/>
                </a:solidFill>
                <a:effectLst/>
                <a:latin typeface="Candara" panose="020E0502030303020204" pitchFamily="34" charset="0"/>
              </a:rPr>
              <a:t>More events to be confirmed throughout year </a:t>
            </a:r>
            <a:endParaRPr lang="en-GB" sz="2000" b="0" i="0" u="none" strike="noStrike" dirty="0">
              <a:solidFill>
                <a:srgbClr val="31B6FD"/>
              </a:solidFill>
              <a:effectLst/>
              <a:latin typeface="Noto Sans Symbols"/>
            </a:endParaRPr>
          </a:p>
          <a:p>
            <a:endParaRPr lang="en-GB" dirty="0"/>
          </a:p>
          <a:p>
            <a:endParaRPr lang="en-GB" dirty="0"/>
          </a:p>
          <a:p>
            <a:endParaRPr lang="en-GB" dirty="0"/>
          </a:p>
        </p:txBody>
      </p:sp>
      <p:sp>
        <p:nvSpPr>
          <p:cNvPr id="4" name="TextBox 3"/>
          <p:cNvSpPr txBox="1"/>
          <p:nvPr/>
        </p:nvSpPr>
        <p:spPr>
          <a:xfrm>
            <a:off x="395536" y="5065146"/>
            <a:ext cx="7272808" cy="1200329"/>
          </a:xfrm>
          <a:prstGeom prst="rect">
            <a:avLst/>
          </a:prstGeom>
          <a:noFill/>
        </p:spPr>
        <p:txBody>
          <a:bodyPr wrap="square" rtlCol="0">
            <a:spAutoFit/>
          </a:bodyPr>
          <a:lstStyle/>
          <a:p>
            <a:pPr algn="ctr"/>
            <a:r>
              <a:rPr lang="en-GB" b="1" i="1" dirty="0"/>
              <a:t>Whilst we will send out reminders of key events, please do refer to our termly dates letter and school calendar found on our website. You can also subscribe to this so you never miss a thing!</a:t>
            </a:r>
          </a:p>
        </p:txBody>
      </p:sp>
      <p:sp>
        <p:nvSpPr>
          <p:cNvPr id="5" name="Rectangle 4"/>
          <p:cNvSpPr/>
          <p:nvPr/>
        </p:nvSpPr>
        <p:spPr>
          <a:xfrm>
            <a:off x="2681385"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6" name="TextBox 5">
            <a:extLst>
              <a:ext uri="{FF2B5EF4-FFF2-40B4-BE49-F238E27FC236}">
                <a16:creationId xmlns:a16="http://schemas.microsoft.com/office/drawing/2014/main" id="{FAB6508F-5F6C-6656-CE7D-3AFA86CADFF3}"/>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346960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332656"/>
            <a:ext cx="6563250" cy="1252728"/>
          </a:xfrm>
        </p:spPr>
        <p:txBody>
          <a:bodyPr>
            <a:normAutofit/>
          </a:bodyPr>
          <a:lstStyle/>
          <a:p>
            <a:r>
              <a:rPr lang="en-GB" dirty="0">
                <a:solidFill>
                  <a:schemeClr val="tx1"/>
                </a:solidFill>
              </a:rPr>
              <a:t>Topics in Year 5</a:t>
            </a:r>
            <a:endParaRPr lang="en-GB" i="1" dirty="0">
              <a:solidFill>
                <a:schemeClr val="tx1"/>
              </a:solidFill>
            </a:endParaRPr>
          </a:p>
        </p:txBody>
      </p:sp>
      <p:sp>
        <p:nvSpPr>
          <p:cNvPr id="2" name="Content Placeholder 1"/>
          <p:cNvSpPr>
            <a:spLocks noGrp="1"/>
          </p:cNvSpPr>
          <p:nvPr>
            <p:ph idx="1"/>
          </p:nvPr>
        </p:nvSpPr>
        <p:spPr>
          <a:xfrm>
            <a:off x="323528" y="1124744"/>
            <a:ext cx="8424936" cy="3024335"/>
          </a:xfrm>
        </p:spPr>
        <p:txBody>
          <a:bodyPr>
            <a:noAutofit/>
          </a:bodyPr>
          <a:lstStyle/>
          <a:p>
            <a:r>
              <a:rPr lang="en-GB" sz="1600" dirty="0"/>
              <a:t>Autumn Term 1 – Early Civilisations</a:t>
            </a:r>
          </a:p>
          <a:p>
            <a:pPr marL="0" indent="0">
              <a:buNone/>
            </a:pPr>
            <a:r>
              <a:rPr lang="en-GB" sz="1600" dirty="0"/>
              <a:t>A highlight of this topic includes bread tasting and making to celebrate culture and seasonality in DT. </a:t>
            </a:r>
          </a:p>
          <a:p>
            <a:r>
              <a:rPr lang="en-GB" sz="1600" dirty="0"/>
              <a:t>Autumn Term 2 – Extreme Earth</a:t>
            </a:r>
          </a:p>
          <a:p>
            <a:pPr marL="0" indent="0">
              <a:buNone/>
            </a:pPr>
            <a:r>
              <a:rPr lang="en-GB" sz="1600" dirty="0"/>
              <a:t>A highlight of this topic includes using IT to create a presentation about mountains.</a:t>
            </a:r>
          </a:p>
          <a:p>
            <a:r>
              <a:rPr lang="en-GB" sz="1600" dirty="0"/>
              <a:t>Spring Term 1 – Walk Like an Egyptian</a:t>
            </a:r>
          </a:p>
          <a:p>
            <a:pPr marL="0" indent="0">
              <a:buNone/>
            </a:pPr>
            <a:r>
              <a:rPr lang="en-GB" sz="1600" dirty="0"/>
              <a:t>A highlight of this topic includes re-enacting a mummification.</a:t>
            </a:r>
          </a:p>
          <a:p>
            <a:r>
              <a:rPr lang="en-GB" sz="1600" dirty="0"/>
              <a:t>Spring Term 2 – Rivers of the World</a:t>
            </a:r>
          </a:p>
          <a:p>
            <a:pPr marL="0" indent="0">
              <a:buNone/>
            </a:pPr>
            <a:r>
              <a:rPr lang="en-GB" sz="1600" dirty="0"/>
              <a:t>A highlight of this topic includes creating a river scene collage in Art.</a:t>
            </a:r>
          </a:p>
          <a:p>
            <a:r>
              <a:rPr lang="en-GB" sz="1600" dirty="0"/>
              <a:t>Summer Term  1 – Majestic Monarchy</a:t>
            </a:r>
          </a:p>
          <a:p>
            <a:pPr marL="0" indent="0">
              <a:buNone/>
            </a:pPr>
            <a:r>
              <a:rPr lang="en-GB" sz="1600" dirty="0"/>
              <a:t>A highlight of this topic includes Black Powder by Ally </a:t>
            </a:r>
            <a:r>
              <a:rPr lang="en-GB" sz="1600" dirty="0" err="1"/>
              <a:t>Sherrick</a:t>
            </a:r>
            <a:r>
              <a:rPr lang="en-GB" sz="1600" dirty="0"/>
              <a:t> in English.</a:t>
            </a:r>
          </a:p>
          <a:p>
            <a:r>
              <a:rPr lang="en-GB" sz="1600" dirty="0"/>
              <a:t>Summer Term 2 – Once Upon a Raindrop</a:t>
            </a:r>
          </a:p>
          <a:p>
            <a:pPr marL="0" indent="0">
              <a:buNone/>
            </a:pPr>
            <a:r>
              <a:rPr lang="en-GB" sz="1600" dirty="0"/>
              <a:t>A highlight of this topic includes performance poetry using Cloud Busting by Malorie Blackman. </a:t>
            </a:r>
          </a:p>
          <a:p>
            <a:pPr marL="0" indent="0">
              <a:buNone/>
            </a:pPr>
            <a:endParaRPr lang="en-GB" sz="1600" dirty="0"/>
          </a:p>
        </p:txBody>
      </p:sp>
      <p:sp>
        <p:nvSpPr>
          <p:cNvPr id="4" name="Rectangle 3"/>
          <p:cNvSpPr/>
          <p:nvPr/>
        </p:nvSpPr>
        <p:spPr>
          <a:xfrm>
            <a:off x="2714743"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61436D9E-2057-98BA-1DFD-587E76E796FF}"/>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419782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7576" y="24943"/>
            <a:ext cx="6347713" cy="1320800"/>
          </a:xfrm>
        </p:spPr>
        <p:txBody>
          <a:bodyPr>
            <a:normAutofit fontScale="90000"/>
          </a:bodyPr>
          <a:lstStyle/>
          <a:p>
            <a:r>
              <a:rPr lang="en-GB" dirty="0"/>
              <a:t>A typical week in Year 5 </a:t>
            </a:r>
            <a:br>
              <a:rPr lang="en-GB" dirty="0"/>
            </a:br>
            <a:br>
              <a:rPr lang="en-GB" dirty="0"/>
            </a:br>
            <a:endParaRPr lang="en-GB" sz="2200" dirty="0">
              <a:solidFill>
                <a:srgbClr val="FF0000"/>
              </a:solidFill>
            </a:endParaRPr>
          </a:p>
        </p:txBody>
      </p:sp>
      <p:sp>
        <p:nvSpPr>
          <p:cNvPr id="2" name="TextBox 1">
            <a:extLst>
              <a:ext uri="{FF2B5EF4-FFF2-40B4-BE49-F238E27FC236}">
                <a16:creationId xmlns:a16="http://schemas.microsoft.com/office/drawing/2014/main" id="{62DDB405-4B53-BC95-8E92-39035598D095}"/>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pic>
        <p:nvPicPr>
          <p:cNvPr id="5" name="Picture 4">
            <a:extLst>
              <a:ext uri="{FF2B5EF4-FFF2-40B4-BE49-F238E27FC236}">
                <a16:creationId xmlns:a16="http://schemas.microsoft.com/office/drawing/2014/main" id="{533EF026-5CF1-6346-665A-469376805C75}"/>
              </a:ext>
            </a:extLst>
          </p:cNvPr>
          <p:cNvPicPr>
            <a:picLocks noChangeAspect="1"/>
          </p:cNvPicPr>
          <p:nvPr/>
        </p:nvPicPr>
        <p:blipFill>
          <a:blip r:embed="rId3"/>
          <a:stretch>
            <a:fillRect/>
          </a:stretch>
        </p:blipFill>
        <p:spPr>
          <a:xfrm>
            <a:off x="410363" y="764704"/>
            <a:ext cx="8323274" cy="5112651"/>
          </a:xfrm>
          <a:prstGeom prst="rect">
            <a:avLst/>
          </a:prstGeom>
        </p:spPr>
      </p:pic>
    </p:spTree>
    <p:extLst>
      <p:ext uri="{BB962C8B-B14F-4D97-AF65-F5344CB8AC3E}">
        <p14:creationId xmlns:p14="http://schemas.microsoft.com/office/powerpoint/2010/main" val="1749413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7D19713-2193-42E4-AB3E-DFEAE28CBF80}"/>
              </a:ext>
            </a:extLst>
          </p:cNvPr>
          <p:cNvPicPr>
            <a:picLocks noChangeAspect="1"/>
          </p:cNvPicPr>
          <p:nvPr/>
        </p:nvPicPr>
        <p:blipFill>
          <a:blip r:embed="rId2"/>
          <a:stretch>
            <a:fillRect/>
          </a:stretch>
        </p:blipFill>
        <p:spPr>
          <a:xfrm>
            <a:off x="107504" y="188641"/>
            <a:ext cx="2520280" cy="3058118"/>
          </a:xfrm>
          <a:prstGeom prst="rect">
            <a:avLst/>
          </a:prstGeom>
        </p:spPr>
      </p:pic>
      <p:pic>
        <p:nvPicPr>
          <p:cNvPr id="8" name="Picture 7">
            <a:extLst>
              <a:ext uri="{FF2B5EF4-FFF2-40B4-BE49-F238E27FC236}">
                <a16:creationId xmlns:a16="http://schemas.microsoft.com/office/drawing/2014/main" id="{D63FD7FB-AE5E-4A11-BAB4-4D455A0BFD28}"/>
              </a:ext>
            </a:extLst>
          </p:cNvPr>
          <p:cNvPicPr>
            <a:picLocks noChangeAspect="1"/>
          </p:cNvPicPr>
          <p:nvPr/>
        </p:nvPicPr>
        <p:blipFill>
          <a:blip r:embed="rId3"/>
          <a:stretch>
            <a:fillRect/>
          </a:stretch>
        </p:blipFill>
        <p:spPr>
          <a:xfrm>
            <a:off x="2659471" y="158004"/>
            <a:ext cx="3230661" cy="3198988"/>
          </a:xfrm>
          <a:prstGeom prst="rect">
            <a:avLst/>
          </a:prstGeom>
        </p:spPr>
      </p:pic>
      <p:pic>
        <p:nvPicPr>
          <p:cNvPr id="10" name="Picture 9">
            <a:extLst>
              <a:ext uri="{FF2B5EF4-FFF2-40B4-BE49-F238E27FC236}">
                <a16:creationId xmlns:a16="http://schemas.microsoft.com/office/drawing/2014/main" id="{C0B97EC8-58B1-49B2-9325-0F5B444EA331}"/>
              </a:ext>
            </a:extLst>
          </p:cNvPr>
          <p:cNvPicPr>
            <a:picLocks noChangeAspect="1"/>
          </p:cNvPicPr>
          <p:nvPr/>
        </p:nvPicPr>
        <p:blipFill>
          <a:blip r:embed="rId4"/>
          <a:stretch>
            <a:fillRect/>
          </a:stretch>
        </p:blipFill>
        <p:spPr>
          <a:xfrm>
            <a:off x="6000336" y="34305"/>
            <a:ext cx="3021868" cy="3322687"/>
          </a:xfrm>
          <a:prstGeom prst="rect">
            <a:avLst/>
          </a:prstGeom>
        </p:spPr>
      </p:pic>
      <p:pic>
        <p:nvPicPr>
          <p:cNvPr id="12" name="Picture 11">
            <a:extLst>
              <a:ext uri="{FF2B5EF4-FFF2-40B4-BE49-F238E27FC236}">
                <a16:creationId xmlns:a16="http://schemas.microsoft.com/office/drawing/2014/main" id="{66974E94-DB75-4114-8B91-D6C914D65AAE}"/>
              </a:ext>
            </a:extLst>
          </p:cNvPr>
          <p:cNvPicPr>
            <a:picLocks noChangeAspect="1"/>
          </p:cNvPicPr>
          <p:nvPr/>
        </p:nvPicPr>
        <p:blipFill>
          <a:blip r:embed="rId5"/>
          <a:stretch>
            <a:fillRect/>
          </a:stretch>
        </p:blipFill>
        <p:spPr>
          <a:xfrm>
            <a:off x="6012960" y="3429000"/>
            <a:ext cx="3038070" cy="2750555"/>
          </a:xfrm>
          <a:prstGeom prst="rect">
            <a:avLst/>
          </a:prstGeom>
        </p:spPr>
      </p:pic>
      <p:pic>
        <p:nvPicPr>
          <p:cNvPr id="14" name="Picture 13">
            <a:extLst>
              <a:ext uri="{FF2B5EF4-FFF2-40B4-BE49-F238E27FC236}">
                <a16:creationId xmlns:a16="http://schemas.microsoft.com/office/drawing/2014/main" id="{D85FEEE2-8EF4-445C-9494-713D1FF90520}"/>
              </a:ext>
            </a:extLst>
          </p:cNvPr>
          <p:cNvPicPr>
            <a:picLocks noChangeAspect="1"/>
          </p:cNvPicPr>
          <p:nvPr/>
        </p:nvPicPr>
        <p:blipFill>
          <a:blip r:embed="rId6"/>
          <a:stretch>
            <a:fillRect/>
          </a:stretch>
        </p:blipFill>
        <p:spPr>
          <a:xfrm>
            <a:off x="3339323" y="3401533"/>
            <a:ext cx="2606111" cy="3064088"/>
          </a:xfrm>
          <a:prstGeom prst="rect">
            <a:avLst/>
          </a:prstGeom>
        </p:spPr>
      </p:pic>
      <p:pic>
        <p:nvPicPr>
          <p:cNvPr id="16" name="Picture 15">
            <a:extLst>
              <a:ext uri="{FF2B5EF4-FFF2-40B4-BE49-F238E27FC236}">
                <a16:creationId xmlns:a16="http://schemas.microsoft.com/office/drawing/2014/main" id="{52DF3EE0-5AF5-4B42-AF8B-9E340E4E056E}"/>
              </a:ext>
            </a:extLst>
          </p:cNvPr>
          <p:cNvPicPr>
            <a:picLocks noChangeAspect="1"/>
          </p:cNvPicPr>
          <p:nvPr/>
        </p:nvPicPr>
        <p:blipFill>
          <a:blip r:embed="rId7"/>
          <a:stretch>
            <a:fillRect/>
          </a:stretch>
        </p:blipFill>
        <p:spPr>
          <a:xfrm>
            <a:off x="107504" y="3406462"/>
            <a:ext cx="3209559" cy="2719429"/>
          </a:xfrm>
          <a:prstGeom prst="rect">
            <a:avLst/>
          </a:prstGeom>
        </p:spPr>
      </p:pic>
    </p:spTree>
    <p:extLst>
      <p:ext uri="{BB962C8B-B14F-4D97-AF65-F5344CB8AC3E}">
        <p14:creationId xmlns:p14="http://schemas.microsoft.com/office/powerpoint/2010/main" val="789071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29E5DE4-4A64-455F-8900-1FD7D989C168}"/>
              </a:ext>
            </a:extLst>
          </p:cNvPr>
          <p:cNvPicPr>
            <a:picLocks noChangeAspect="1"/>
          </p:cNvPicPr>
          <p:nvPr/>
        </p:nvPicPr>
        <p:blipFill>
          <a:blip r:embed="rId2"/>
          <a:stretch>
            <a:fillRect/>
          </a:stretch>
        </p:blipFill>
        <p:spPr>
          <a:xfrm>
            <a:off x="0" y="2734916"/>
            <a:ext cx="9144000" cy="1388168"/>
          </a:xfrm>
          <a:prstGeom prst="rect">
            <a:avLst/>
          </a:prstGeom>
        </p:spPr>
      </p:pic>
      <p:pic>
        <p:nvPicPr>
          <p:cNvPr id="6" name="Picture 5">
            <a:extLst>
              <a:ext uri="{FF2B5EF4-FFF2-40B4-BE49-F238E27FC236}">
                <a16:creationId xmlns:a16="http://schemas.microsoft.com/office/drawing/2014/main" id="{3D6B0A56-B67C-42A8-8ACB-E1ABD9B8F7FA}"/>
              </a:ext>
            </a:extLst>
          </p:cNvPr>
          <p:cNvPicPr>
            <a:picLocks noChangeAspect="1"/>
          </p:cNvPicPr>
          <p:nvPr/>
        </p:nvPicPr>
        <p:blipFill>
          <a:blip r:embed="rId3"/>
          <a:stretch>
            <a:fillRect/>
          </a:stretch>
        </p:blipFill>
        <p:spPr>
          <a:xfrm>
            <a:off x="0" y="2373551"/>
            <a:ext cx="9144000" cy="357886"/>
          </a:xfrm>
          <a:prstGeom prst="rect">
            <a:avLst/>
          </a:prstGeom>
        </p:spPr>
      </p:pic>
      <p:sp>
        <p:nvSpPr>
          <p:cNvPr id="7" name="TextBox 6">
            <a:extLst>
              <a:ext uri="{FF2B5EF4-FFF2-40B4-BE49-F238E27FC236}">
                <a16:creationId xmlns:a16="http://schemas.microsoft.com/office/drawing/2014/main" id="{91100B84-8FC1-4206-9819-A6C9BEF7BE1E}"/>
              </a:ext>
            </a:extLst>
          </p:cNvPr>
          <p:cNvSpPr txBox="1"/>
          <p:nvPr/>
        </p:nvSpPr>
        <p:spPr>
          <a:xfrm>
            <a:off x="323528" y="4126984"/>
            <a:ext cx="7056784" cy="1477328"/>
          </a:xfrm>
          <a:prstGeom prst="rect">
            <a:avLst/>
          </a:prstGeom>
          <a:noFill/>
        </p:spPr>
        <p:txBody>
          <a:bodyPr wrap="square">
            <a:spAutoFit/>
          </a:bodyPr>
          <a:lstStyle/>
          <a:p>
            <a:endParaRPr lang="en-GB" dirty="0">
              <a:solidFill>
                <a:srgbClr val="FF6600"/>
              </a:solidFill>
            </a:endParaRPr>
          </a:p>
          <a:p>
            <a:endParaRPr lang="en-GB" dirty="0">
              <a:solidFill>
                <a:srgbClr val="FF6600"/>
              </a:solidFill>
            </a:endParaRPr>
          </a:p>
          <a:p>
            <a:r>
              <a:rPr lang="en-GB" dirty="0">
                <a:solidFill>
                  <a:srgbClr val="FF6600"/>
                </a:solidFill>
                <a:hlinkClick r:id="rId4"/>
              </a:rPr>
              <a:t>https://www.greatbinfields.co.uk/pshe-and-rse-jigsaw/</a:t>
            </a:r>
            <a:endParaRPr lang="en-GB" dirty="0">
              <a:solidFill>
                <a:srgbClr val="FF6600"/>
              </a:solidFill>
            </a:endParaRPr>
          </a:p>
          <a:p>
            <a:r>
              <a:rPr lang="en-GB" dirty="0"/>
              <a:t>Please visit our website for our PSHE and RSE policies and more information on how each are taught. </a:t>
            </a:r>
          </a:p>
        </p:txBody>
      </p:sp>
      <p:sp>
        <p:nvSpPr>
          <p:cNvPr id="2" name="TextBox 1">
            <a:extLst>
              <a:ext uri="{FF2B5EF4-FFF2-40B4-BE49-F238E27FC236}">
                <a16:creationId xmlns:a16="http://schemas.microsoft.com/office/drawing/2014/main" id="{69586307-AF4D-4962-0001-B015D165C4D5}"/>
              </a:ext>
            </a:extLst>
          </p:cNvPr>
          <p:cNvSpPr txBox="1"/>
          <p:nvPr/>
        </p:nvSpPr>
        <p:spPr>
          <a:xfrm>
            <a:off x="1115616" y="620688"/>
            <a:ext cx="2952328" cy="830997"/>
          </a:xfrm>
          <a:prstGeom prst="rect">
            <a:avLst/>
          </a:prstGeom>
          <a:noFill/>
        </p:spPr>
        <p:txBody>
          <a:bodyPr wrap="square" rtlCol="0">
            <a:spAutoFit/>
          </a:bodyPr>
          <a:lstStyle/>
          <a:p>
            <a:r>
              <a:rPr lang="en-GB" sz="4800" dirty="0"/>
              <a:t>PSHE</a:t>
            </a:r>
          </a:p>
        </p:txBody>
      </p:sp>
      <p:sp>
        <p:nvSpPr>
          <p:cNvPr id="3" name="TextBox 2">
            <a:extLst>
              <a:ext uri="{FF2B5EF4-FFF2-40B4-BE49-F238E27FC236}">
                <a16:creationId xmlns:a16="http://schemas.microsoft.com/office/drawing/2014/main" id="{4BF70E01-8650-9014-2602-5931EC39DFD7}"/>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382144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A36F4-07A9-BBA0-CC88-30FC67914D1E}"/>
              </a:ext>
            </a:extLst>
          </p:cNvPr>
          <p:cNvSpPr>
            <a:spLocks noGrp="1"/>
          </p:cNvSpPr>
          <p:nvPr>
            <p:ph type="title"/>
          </p:nvPr>
        </p:nvSpPr>
        <p:spPr/>
        <p:txBody>
          <a:bodyPr/>
          <a:lstStyle/>
          <a:p>
            <a:r>
              <a:rPr lang="en-GB" dirty="0"/>
              <a:t>PSHE</a:t>
            </a:r>
          </a:p>
        </p:txBody>
      </p:sp>
      <p:sp>
        <p:nvSpPr>
          <p:cNvPr id="3" name="Content Placeholder 2">
            <a:extLst>
              <a:ext uri="{FF2B5EF4-FFF2-40B4-BE49-F238E27FC236}">
                <a16:creationId xmlns:a16="http://schemas.microsoft.com/office/drawing/2014/main" id="{90A8E8B7-86BC-DB27-B2F2-7C43D3D84DB6}"/>
              </a:ext>
            </a:extLst>
          </p:cNvPr>
          <p:cNvSpPr>
            <a:spLocks noGrp="1"/>
          </p:cNvSpPr>
          <p:nvPr>
            <p:ph idx="1"/>
          </p:nvPr>
        </p:nvSpPr>
        <p:spPr/>
        <p:txBody>
          <a:bodyPr/>
          <a:lstStyle/>
          <a:p>
            <a:r>
              <a:rPr lang="en-GB" dirty="0"/>
              <a:t>The government has updated RSE guidance for September 2026 onwards and our curriculum has been adapted to be in line with this.</a:t>
            </a:r>
          </a:p>
          <a:p>
            <a:r>
              <a:rPr lang="en-GB" dirty="0"/>
              <a:t>We also have an RSE parent consultation survey which can be found on our Key Information page. The </a:t>
            </a:r>
            <a:r>
              <a:rPr lang="en-GB" b="0" i="0" dirty="0">
                <a:solidFill>
                  <a:srgbClr val="000000"/>
                </a:solidFill>
                <a:effectLst/>
                <a:latin typeface="+mj-lt"/>
              </a:rPr>
              <a:t>survey is available to complete at any point, with no end date – responses will be reviewed periodically, and taken into account when the policy is reviewed each year.</a:t>
            </a:r>
            <a:endParaRPr lang="en-GB" dirty="0">
              <a:latin typeface="+mj-lt"/>
            </a:endParaRPr>
          </a:p>
          <a:p>
            <a:endParaRPr lang="en-GB" dirty="0"/>
          </a:p>
        </p:txBody>
      </p:sp>
      <p:sp>
        <p:nvSpPr>
          <p:cNvPr id="4" name="TextBox 3">
            <a:extLst>
              <a:ext uri="{FF2B5EF4-FFF2-40B4-BE49-F238E27FC236}">
                <a16:creationId xmlns:a16="http://schemas.microsoft.com/office/drawing/2014/main" id="{33BC5216-61D4-211F-249E-DDC45A5A2525}"/>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2495946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16EEB4A-664F-4D78-AC97-80403D768B57}"/>
              </a:ext>
            </a:extLst>
          </p:cNvPr>
          <p:cNvPicPr>
            <a:picLocks noChangeAspect="1"/>
          </p:cNvPicPr>
          <p:nvPr/>
        </p:nvPicPr>
        <p:blipFill>
          <a:blip r:embed="rId2"/>
          <a:stretch>
            <a:fillRect/>
          </a:stretch>
        </p:blipFill>
        <p:spPr>
          <a:xfrm>
            <a:off x="971600" y="3356992"/>
            <a:ext cx="5904656" cy="4350483"/>
          </a:xfrm>
          <a:prstGeom prst="rect">
            <a:avLst/>
          </a:prstGeom>
        </p:spPr>
      </p:pic>
      <p:sp>
        <p:nvSpPr>
          <p:cNvPr id="3" name="Title 2"/>
          <p:cNvSpPr>
            <a:spLocks noGrp="1"/>
          </p:cNvSpPr>
          <p:nvPr>
            <p:ph type="title"/>
          </p:nvPr>
        </p:nvSpPr>
        <p:spPr>
          <a:xfrm>
            <a:off x="0" y="230522"/>
            <a:ext cx="6732240"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07504" y="1674674"/>
            <a:ext cx="7386140" cy="1754326"/>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213653"/>
            <a:ext cx="4585446" cy="369332"/>
          </a:xfrm>
          <a:prstGeom prst="rect">
            <a:avLst/>
          </a:prstGeom>
          <a:noFill/>
        </p:spPr>
        <p:txBody>
          <a:bodyPr wrap="square">
            <a:spAutoFit/>
          </a:bodyPr>
          <a:lstStyle/>
          <a:p>
            <a:r>
              <a:rPr lang="en-GB" dirty="0"/>
              <a:t>https://www.greatbinfields.co.uk/curriculum/</a:t>
            </a:r>
          </a:p>
        </p:txBody>
      </p:sp>
      <p:sp>
        <p:nvSpPr>
          <p:cNvPr id="2" name="TextBox 1">
            <a:extLst>
              <a:ext uri="{FF2B5EF4-FFF2-40B4-BE49-F238E27FC236}">
                <a16:creationId xmlns:a16="http://schemas.microsoft.com/office/drawing/2014/main" id="{64C2DE7F-1C1D-B978-810E-4369691B04FD}"/>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447210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208721-E9FD-4E89-A302-0AA282F436C0}"/>
              </a:ext>
            </a:extLst>
          </p:cNvPr>
          <p:cNvSpPr>
            <a:spLocks noGrp="1"/>
          </p:cNvSpPr>
          <p:nvPr>
            <p:ph type="title"/>
          </p:nvPr>
        </p:nvSpPr>
        <p:spPr>
          <a:xfrm>
            <a:off x="395536" y="301298"/>
            <a:ext cx="6347713" cy="1320800"/>
          </a:xfrm>
        </p:spPr>
        <p:txBody>
          <a:bodyPr>
            <a:normAutofit fontScale="90000"/>
          </a:bodyPr>
          <a:lstStyle/>
          <a:p>
            <a:r>
              <a:rPr lang="en-GB" dirty="0"/>
              <a:t>Termly overview uploaded onto Seesaw as an ‘announcement’</a:t>
            </a:r>
            <a:br>
              <a:rPr lang="en-GB" dirty="0"/>
            </a:br>
            <a:endParaRPr lang="en-GB" dirty="0"/>
          </a:p>
        </p:txBody>
      </p:sp>
      <p:pic>
        <p:nvPicPr>
          <p:cNvPr id="7" name="Picture 6">
            <a:extLst>
              <a:ext uri="{FF2B5EF4-FFF2-40B4-BE49-F238E27FC236}">
                <a16:creationId xmlns:a16="http://schemas.microsoft.com/office/drawing/2014/main" id="{600EA585-A661-4269-9F4D-B28A04CCB7B9}"/>
              </a:ext>
            </a:extLst>
          </p:cNvPr>
          <p:cNvPicPr>
            <a:picLocks noChangeAspect="1"/>
          </p:cNvPicPr>
          <p:nvPr/>
        </p:nvPicPr>
        <p:blipFill>
          <a:blip r:embed="rId2"/>
          <a:stretch>
            <a:fillRect/>
          </a:stretch>
        </p:blipFill>
        <p:spPr>
          <a:xfrm>
            <a:off x="323528" y="1412776"/>
            <a:ext cx="6984776" cy="4977657"/>
          </a:xfrm>
          <a:prstGeom prst="rect">
            <a:avLst/>
          </a:prstGeom>
        </p:spPr>
      </p:pic>
      <p:sp>
        <p:nvSpPr>
          <p:cNvPr id="2" name="TextBox 1">
            <a:extLst>
              <a:ext uri="{FF2B5EF4-FFF2-40B4-BE49-F238E27FC236}">
                <a16:creationId xmlns:a16="http://schemas.microsoft.com/office/drawing/2014/main" id="{C0C491D1-CFE6-994F-4EA2-F6E80E001FFA}"/>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403015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a:t>
            </a:r>
          </a:p>
        </p:txBody>
      </p:sp>
      <p:sp>
        <p:nvSpPr>
          <p:cNvPr id="2" name="Content Placeholder 1"/>
          <p:cNvSpPr>
            <a:spLocks noGrp="1"/>
          </p:cNvSpPr>
          <p:nvPr>
            <p:ph idx="1"/>
          </p:nvPr>
        </p:nvSpPr>
        <p:spPr>
          <a:xfrm>
            <a:off x="323528" y="1161446"/>
            <a:ext cx="6912768" cy="4535107"/>
          </a:xfrm>
        </p:spPr>
        <p:txBody>
          <a:bodyPr>
            <a:normAutofit/>
          </a:bodyPr>
          <a:lstStyle/>
          <a:p>
            <a:r>
              <a:rPr lang="en-GB" b="1" dirty="0"/>
              <a:t>OPAL – Outdoor Play </a:t>
            </a:r>
          </a:p>
          <a:p>
            <a:r>
              <a:rPr lang="en-GB" b="1" dirty="0"/>
              <a:t>PSHE Days – half termly events, each with different theme based on PSHE (Jigsaw) learning</a:t>
            </a:r>
          </a:p>
          <a:p>
            <a:r>
              <a:rPr lang="en-GB" b="1" dirty="0"/>
              <a:t>Topic visitors and trips</a:t>
            </a:r>
          </a:p>
          <a:p>
            <a:r>
              <a:rPr lang="en-GB" b="1" dirty="0"/>
              <a:t>Geography fieldwork</a:t>
            </a:r>
          </a:p>
          <a:p>
            <a:r>
              <a:rPr lang="en-GB" b="1" dirty="0"/>
              <a:t>Creativity Week</a:t>
            </a:r>
          </a:p>
          <a:p>
            <a:r>
              <a:rPr lang="en-GB" b="1" dirty="0"/>
              <a:t>Sports Day  </a:t>
            </a:r>
          </a:p>
          <a:p>
            <a:r>
              <a:rPr lang="en-GB" b="1" dirty="0"/>
              <a:t>EYFS Nativity and Christmas Panto!</a:t>
            </a:r>
          </a:p>
          <a:p>
            <a:r>
              <a:rPr lang="en-GB" b="1" dirty="0"/>
              <a:t>Y5/6 End of year production</a:t>
            </a:r>
          </a:p>
          <a:p>
            <a:r>
              <a:rPr lang="en-GB" b="1" dirty="0"/>
              <a:t>Half termly House Point Reward Time – a thank you for following the school’s values and Behaviour Code</a:t>
            </a:r>
          </a:p>
        </p:txBody>
      </p:sp>
      <p:sp>
        <p:nvSpPr>
          <p:cNvPr id="4" name="Rectangle 3"/>
          <p:cNvSpPr/>
          <p:nvPr/>
        </p:nvSpPr>
        <p:spPr>
          <a:xfrm>
            <a:off x="2714921"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387A3485-5873-CA41-D841-CBE0F4970BEF}"/>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3022028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9079" y="301298"/>
            <a:ext cx="6347713" cy="1320800"/>
          </a:xfrm>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251520" y="997162"/>
            <a:ext cx="7269265" cy="5697924"/>
          </a:xfrm>
        </p:spPr>
        <p:txBody>
          <a:bodyPr>
            <a:normAutofit fontScale="47500" lnSpcReduction="20000"/>
          </a:bodyPr>
          <a:lstStyle/>
          <a:p>
            <a:pPr algn="just">
              <a:defRPr/>
            </a:pPr>
            <a:endParaRPr lang="en-GB" b="1" dirty="0"/>
          </a:p>
          <a:p>
            <a:pPr algn="just">
              <a:defRPr/>
            </a:pPr>
            <a:r>
              <a:rPr lang="en-GB" sz="3200" b="1" dirty="0"/>
              <a:t>Settling in – Zones of Regulation, Regulation Station, Green Toolkit</a:t>
            </a:r>
          </a:p>
          <a:p>
            <a:pPr algn="just">
              <a:defRPr/>
            </a:pPr>
            <a:r>
              <a:rPr lang="en-GB" sz="3200" b="1" dirty="0"/>
              <a:t>Approachable staff team </a:t>
            </a:r>
          </a:p>
          <a:p>
            <a:pPr algn="just">
              <a:defRPr/>
            </a:pPr>
            <a:r>
              <a:rPr lang="en-GB" sz="3200" dirty="0"/>
              <a:t>Children must not bring in any unnecessary equipment. They are permitted to bring with them a </a:t>
            </a:r>
            <a:r>
              <a:rPr lang="en-GB" sz="3200" b="1" dirty="0">
                <a:solidFill>
                  <a:srgbClr val="FF0000"/>
                </a:solidFill>
              </a:rPr>
              <a:t>small </a:t>
            </a:r>
            <a:r>
              <a:rPr lang="en-GB" sz="3200" dirty="0">
                <a:solidFill>
                  <a:srgbClr val="FF0000"/>
                </a:solidFill>
              </a:rPr>
              <a:t>rucksack </a:t>
            </a:r>
            <a:r>
              <a:rPr lang="en-GB" sz="3200" dirty="0"/>
              <a:t>containing their lunchbox (if they do not have a school lunch)/healthy break time snack (*), clearly named water bottle and coat </a:t>
            </a:r>
          </a:p>
          <a:p>
            <a:pPr algn="just">
              <a:defRPr/>
            </a:pPr>
            <a:r>
              <a:rPr lang="en-GB" sz="3200" dirty="0">
                <a:solidFill>
                  <a:srgbClr val="FF0000"/>
                </a:solidFill>
              </a:rPr>
              <a:t>Healthy Snack only - We ask that children in Key Stage 2 bring a healthy playtime snack if they would like one - fruit and vegetables only please. Sweets, crisps and chocolate are not permitted. Please do not pack playtime snacks in your child’s lunch box. These should be kept separately. </a:t>
            </a:r>
          </a:p>
          <a:p>
            <a:pPr algn="just">
              <a:defRPr/>
            </a:pPr>
            <a:r>
              <a:rPr lang="en-GB" sz="3200" b="1" dirty="0"/>
              <a:t>Stationery equipment and pencil cases, etc. are provided by school. Please do not send your children in with these. Thank you.</a:t>
            </a:r>
          </a:p>
          <a:p>
            <a:pPr algn="just">
              <a:defRPr/>
            </a:pPr>
            <a:r>
              <a:rPr lang="en-GB" sz="3200" b="1" dirty="0"/>
              <a:t>Belongings – please ensure all belongings  are named and that your children understand it is their responsibility to look after them. (Lost property in the entrance hall)</a:t>
            </a:r>
          </a:p>
          <a:p>
            <a:pPr algn="just">
              <a:defRPr/>
            </a:pPr>
            <a:r>
              <a:rPr lang="en-GB" sz="3200" b="1" dirty="0"/>
              <a:t>No toys / teddies / focus toys are permitted. Keep them safe for home use. </a:t>
            </a:r>
          </a:p>
          <a:p>
            <a:pPr algn="just">
              <a:defRPr/>
            </a:pPr>
            <a:r>
              <a:rPr lang="en-GB" sz="3200" b="1" dirty="0"/>
              <a:t>Year group costs – a letter regarding this has been emailed out</a:t>
            </a:r>
            <a:endParaRPr lang="en-GB" dirty="0"/>
          </a:p>
          <a:p>
            <a:pPr marL="0" indent="0">
              <a:buNone/>
              <a:defRPr/>
            </a:pPr>
            <a:endParaRPr lang="en-GB" dirty="0"/>
          </a:p>
          <a:p>
            <a:pPr marL="0" indent="0" algn="ctr">
              <a:buNone/>
              <a:defRPr/>
            </a:pPr>
            <a:r>
              <a:rPr lang="en-GB" sz="2800" b="1" i="1" dirty="0">
                <a:solidFill>
                  <a:schemeClr val="bg2">
                    <a:lumMod val="25000"/>
                  </a:schemeClr>
                </a:solidFill>
              </a:rPr>
              <a:t>Learning together, achieving forever.</a:t>
            </a:r>
          </a:p>
        </p:txBody>
      </p:sp>
      <p:sp>
        <p:nvSpPr>
          <p:cNvPr id="2" name="TextBox 1">
            <a:extLst>
              <a:ext uri="{FF2B5EF4-FFF2-40B4-BE49-F238E27FC236}">
                <a16:creationId xmlns:a16="http://schemas.microsoft.com/office/drawing/2014/main" id="{4139B369-CB0C-DBF5-0AD6-8C544E43DB8E}"/>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2"/>
              </a:rPr>
              <a:t>https://www.greatbinfields.co.uk/</a:t>
            </a:r>
            <a:r>
              <a:rPr lang="en-GB" dirty="0"/>
              <a:t> </a:t>
            </a:r>
          </a:p>
        </p:txBody>
      </p:sp>
      <p:sp>
        <p:nvSpPr>
          <p:cNvPr id="4" name="Content Placeholder 3"/>
          <p:cNvSpPr>
            <a:spLocks noGrp="1"/>
          </p:cNvSpPr>
          <p:nvPr>
            <p:ph sz="quarter" idx="13"/>
          </p:nvPr>
        </p:nvSpPr>
        <p:spPr>
          <a:xfrm>
            <a:off x="280949" y="1043882"/>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on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3"/>
          <a:stretch>
            <a:fillRect/>
          </a:stretch>
        </p:blipFill>
        <p:spPr>
          <a:xfrm>
            <a:off x="4103141" y="1315317"/>
            <a:ext cx="4785775" cy="1322947"/>
          </a:xfrm>
          <a:prstGeom prst="rect">
            <a:avLst/>
          </a:prstGeom>
        </p:spPr>
      </p:pic>
      <p:pic>
        <p:nvPicPr>
          <p:cNvPr id="2" name="Picture 1">
            <a:extLst>
              <a:ext uri="{FF2B5EF4-FFF2-40B4-BE49-F238E27FC236}">
                <a16:creationId xmlns:a16="http://schemas.microsoft.com/office/drawing/2014/main" id="{35008682-9FDF-75F9-F802-FF630AB9D9D9}"/>
              </a:ext>
            </a:extLst>
          </p:cNvPr>
          <p:cNvPicPr>
            <a:picLocks noChangeAspect="1"/>
          </p:cNvPicPr>
          <p:nvPr/>
        </p:nvPicPr>
        <p:blipFill>
          <a:blip r:embed="rId4"/>
          <a:stretch>
            <a:fillRect/>
          </a:stretch>
        </p:blipFill>
        <p:spPr>
          <a:xfrm>
            <a:off x="4342491" y="3072079"/>
            <a:ext cx="4150840" cy="2838181"/>
          </a:xfrm>
          <a:prstGeom prst="rect">
            <a:avLst/>
          </a:prstGeom>
        </p:spPr>
      </p:pic>
      <p:sp>
        <p:nvSpPr>
          <p:cNvPr id="5" name="TextBox 4">
            <a:extLst>
              <a:ext uri="{FF2B5EF4-FFF2-40B4-BE49-F238E27FC236}">
                <a16:creationId xmlns:a16="http://schemas.microsoft.com/office/drawing/2014/main" id="{396BE6B3-0FD6-34D5-09C7-46C2FD2F120E}"/>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181772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25" y="53816"/>
            <a:ext cx="8229600" cy="793116"/>
          </a:xfrm>
        </p:spPr>
        <p:txBody>
          <a:bodyPr>
            <a:normAutofit/>
          </a:bodyPr>
          <a:lstStyle/>
          <a:p>
            <a:r>
              <a:rPr lang="en-GB" dirty="0">
                <a:solidFill>
                  <a:srgbClr val="FF0000"/>
                </a:solidFill>
              </a:rPr>
              <a:t>Times tables/Number bonds</a:t>
            </a:r>
          </a:p>
        </p:txBody>
      </p:sp>
      <p:sp>
        <p:nvSpPr>
          <p:cNvPr id="2" name="Content Placeholder 1"/>
          <p:cNvSpPr>
            <a:spLocks noGrp="1"/>
          </p:cNvSpPr>
          <p:nvPr>
            <p:ph idx="1"/>
          </p:nvPr>
        </p:nvSpPr>
        <p:spPr>
          <a:xfrm>
            <a:off x="609599" y="2160591"/>
            <a:ext cx="6347714" cy="3431646"/>
          </a:xfrm>
        </p:spPr>
        <p:txBody>
          <a:bodyPr/>
          <a:lstStyle/>
          <a:p>
            <a:endParaRPr lang="en-GB" dirty="0"/>
          </a:p>
        </p:txBody>
      </p:sp>
      <p:pic>
        <p:nvPicPr>
          <p:cNvPr id="1026" name="Picture 2" descr="Image result for times tables rocksta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149" y="720931"/>
            <a:ext cx="3048273" cy="304827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4110174" y="869816"/>
            <a:ext cx="4414133" cy="1377822"/>
          </a:xfrm>
          <a:prstGeom prst="rect">
            <a:avLst/>
          </a:prstGeom>
        </p:spPr>
      </p:pic>
      <p:pic>
        <p:nvPicPr>
          <p:cNvPr id="1030" name="Picture 6" descr="Image result for hit the butt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0174" y="2638448"/>
            <a:ext cx="4636144" cy="30060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7682" y="5700014"/>
            <a:ext cx="8926846" cy="1200329"/>
          </a:xfrm>
          <a:prstGeom prst="rect">
            <a:avLst/>
          </a:prstGeom>
          <a:noFill/>
        </p:spPr>
        <p:txBody>
          <a:bodyPr wrap="square" rtlCol="0">
            <a:spAutoFit/>
          </a:bodyPr>
          <a:lstStyle/>
          <a:p>
            <a:r>
              <a:rPr lang="en-GB" b="1" i="1" dirty="0">
                <a:solidFill>
                  <a:srgbClr val="FF0000"/>
                </a:solidFill>
                <a:latin typeface="Candara"/>
              </a:rPr>
              <a:t>Use Y4 DATA TO SUPPORT CLASS LEARNING and determine in school intervention groups</a:t>
            </a:r>
          </a:p>
          <a:p>
            <a:r>
              <a:rPr lang="en-GB" b="1" i="1" dirty="0">
                <a:solidFill>
                  <a:srgbClr val="FF0000"/>
                </a:solidFill>
                <a:latin typeface="Candara"/>
              </a:rPr>
              <a:t>We will continue to monitor knowledge of times tables</a:t>
            </a:r>
          </a:p>
          <a:p>
            <a:r>
              <a:rPr lang="en-GB" b="1" i="1" dirty="0">
                <a:solidFill>
                  <a:srgbClr val="FF0000"/>
                </a:solidFill>
                <a:latin typeface="Candara"/>
              </a:rPr>
              <a:t>In UKS2 times tables are needed for many methods and calculations</a:t>
            </a:r>
          </a:p>
          <a:p>
            <a:endParaRPr lang="en-GB" dirty="0">
              <a:solidFill>
                <a:srgbClr val="FF0000"/>
              </a:solidFill>
            </a:endParaRPr>
          </a:p>
        </p:txBody>
      </p:sp>
      <p:pic>
        <p:nvPicPr>
          <p:cNvPr id="5" name="Picture 2" descr="Times Tables Rockstars and Numbots - Maths Learning at Home">
            <a:extLst>
              <a:ext uri="{FF2B5EF4-FFF2-40B4-BE49-F238E27FC236}">
                <a16:creationId xmlns:a16="http://schemas.microsoft.com/office/drawing/2014/main" id="{C471D121-F71A-496E-A17A-F1F17BFA0D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661" y="3643202"/>
            <a:ext cx="3432795" cy="19457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55636C6-F905-2808-7251-E8F51F248262}"/>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36806894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556792"/>
            <a:ext cx="7375258" cy="4998830"/>
          </a:xfrm>
        </p:spPr>
        <p:txBody>
          <a:bodyPr>
            <a:normAutofit/>
          </a:bodyPr>
          <a:lstStyle/>
          <a:p>
            <a:r>
              <a:rPr lang="en-GB" dirty="0"/>
              <a:t>We will be using Mathletics (KS2)</a:t>
            </a:r>
          </a:p>
          <a:p>
            <a:pPr>
              <a:buFontTx/>
              <a:buChar char="-"/>
            </a:pPr>
            <a:r>
              <a:rPr lang="en-GB" dirty="0"/>
              <a:t>Used in some lessons and some homework activities</a:t>
            </a:r>
          </a:p>
          <a:p>
            <a:pPr>
              <a:buFontTx/>
              <a:buChar char="-"/>
            </a:pPr>
            <a:r>
              <a:rPr lang="en-GB" dirty="0"/>
              <a:t>Guided online resource giving children access to activities to help Maths learning (fluency, problem solving and reasoning)</a:t>
            </a:r>
          </a:p>
          <a:p>
            <a:pPr>
              <a:buFontTx/>
              <a:buChar char="-"/>
            </a:pPr>
            <a:r>
              <a:rPr lang="en-GB" dirty="0"/>
              <a:t>All children will be given a log in </a:t>
            </a:r>
          </a:p>
          <a:p>
            <a:pPr>
              <a:buFontTx/>
              <a:buChar char="-"/>
            </a:pPr>
            <a:r>
              <a:rPr lang="en-GB" dirty="0"/>
              <a:t>All parents will get information and a guide on how to use this.</a:t>
            </a:r>
          </a:p>
          <a:p>
            <a:pPr marL="0" indent="0">
              <a:buNone/>
            </a:pPr>
            <a:endParaRPr lang="en-GB" dirty="0"/>
          </a:p>
          <a:p>
            <a:pPr marL="0" indent="0">
              <a:buNone/>
            </a:pPr>
            <a:r>
              <a:rPr lang="en-GB" i="1" dirty="0"/>
              <a:t>‘How can I support at home?’</a:t>
            </a:r>
          </a:p>
          <a:p>
            <a:pPr>
              <a:buFontTx/>
              <a:buChar char="-"/>
            </a:pPr>
            <a:r>
              <a:rPr lang="en-GB" dirty="0"/>
              <a:t>Play games</a:t>
            </a:r>
          </a:p>
          <a:p>
            <a:pPr>
              <a:buFontTx/>
              <a:buChar char="-"/>
            </a:pPr>
            <a:r>
              <a:rPr lang="en-GB" dirty="0"/>
              <a:t>Number bond practise</a:t>
            </a:r>
          </a:p>
          <a:p>
            <a:pPr>
              <a:buFontTx/>
              <a:buChar char="-"/>
            </a:pPr>
            <a:r>
              <a:rPr lang="en-GB" dirty="0"/>
              <a:t>Times table practise</a:t>
            </a:r>
          </a:p>
          <a:p>
            <a:pPr>
              <a:buFontTx/>
              <a:buChar char="-"/>
            </a:pPr>
            <a:r>
              <a:rPr lang="en-GB" dirty="0"/>
              <a:t>Pattern spotting in Maths all around you</a:t>
            </a: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4" name="Picture 2" descr="Mathletics - St Joseph's Catholic Primary, Castleford">
            <a:extLst>
              <a:ext uri="{FF2B5EF4-FFF2-40B4-BE49-F238E27FC236}">
                <a16:creationId xmlns:a16="http://schemas.microsoft.com/office/drawing/2014/main" id="{B1E13972-B7AF-4967-BB6B-717116E15B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746" y="4797152"/>
            <a:ext cx="2193640" cy="15355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02378"/>
            <a:ext cx="4229100" cy="1076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CBA784F-BE78-473C-D572-14A5DF97F529}"/>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1721819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4766" y="360938"/>
            <a:ext cx="6347713" cy="1320800"/>
          </a:xfrm>
        </p:spPr>
        <p:txBody>
          <a:bodyPr/>
          <a:lstStyle/>
          <a:p>
            <a:r>
              <a:rPr lang="en-GB" dirty="0"/>
              <a:t>Spellings </a:t>
            </a:r>
          </a:p>
        </p:txBody>
      </p:sp>
      <p:sp>
        <p:nvSpPr>
          <p:cNvPr id="4" name="Content Placeholder 3"/>
          <p:cNvSpPr>
            <a:spLocks noGrp="1"/>
          </p:cNvSpPr>
          <p:nvPr>
            <p:ph sz="quarter" idx="13"/>
          </p:nvPr>
        </p:nvSpPr>
        <p:spPr>
          <a:xfrm>
            <a:off x="251520" y="1359413"/>
            <a:ext cx="6912768" cy="4353664"/>
          </a:xfrm>
        </p:spPr>
        <p:txBody>
          <a:bodyPr>
            <a:noAutofit/>
          </a:bodyPr>
          <a:lstStyle/>
          <a:p>
            <a:r>
              <a:rPr lang="en-GB" sz="1600" dirty="0"/>
              <a:t>The children in KS2 use a programme called ‘Spelling Shed’ to learn their spellings. </a:t>
            </a:r>
          </a:p>
          <a:p>
            <a:r>
              <a:rPr lang="en-GB" sz="1600" dirty="0"/>
              <a:t>The children in KS1 also use Spelling Shed alongside their Monster Phonics.</a:t>
            </a:r>
          </a:p>
          <a:p>
            <a:r>
              <a:rPr lang="en-GB" sz="1600" dirty="0"/>
              <a:t>Spelling Shed is full of many interactive games and activities. Spelling Shed's approach to spelling involves the relationship between sounds and written symbols as well as using morphology to help spell through meaning.</a:t>
            </a:r>
          </a:p>
          <a:p>
            <a:r>
              <a:rPr lang="en-GB" sz="1600" dirty="0"/>
              <a:t>Every Friday, the children are set an activity on Spelling Shed to complete at home. They are tested on the words they have been focusing on in school on the following Thursday. </a:t>
            </a:r>
          </a:p>
          <a:p>
            <a:r>
              <a:rPr lang="en-GB" sz="1600" dirty="0">
                <a:solidFill>
                  <a:schemeClr val="accent3">
                    <a:lumMod val="50000"/>
                  </a:schemeClr>
                </a:solidFill>
              </a:rPr>
              <a:t>We can offer paper copies for those trying to reduce screen time.</a:t>
            </a:r>
          </a:p>
          <a:p>
            <a:r>
              <a:rPr lang="en-GB" sz="1600" dirty="0">
                <a:solidFill>
                  <a:schemeClr val="accent3">
                    <a:lumMod val="50000"/>
                  </a:schemeClr>
                </a:solidFill>
              </a:rPr>
              <a:t>If they don’t complete the quiz online, it looks like they haven’t done their homework.</a:t>
            </a:r>
          </a:p>
          <a:p>
            <a:r>
              <a:rPr lang="en-GB" sz="1600" dirty="0"/>
              <a:t>The children have their own Spelling Shed log in details in their Home School Diary.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2"/>
          <a:stretch>
            <a:fillRect/>
          </a:stretch>
        </p:blipFill>
        <p:spPr>
          <a:xfrm>
            <a:off x="5749917" y="106940"/>
            <a:ext cx="2705631" cy="1132758"/>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3"/>
          <a:stretch>
            <a:fillRect/>
          </a:stretch>
        </p:blipFill>
        <p:spPr>
          <a:xfrm>
            <a:off x="3425376" y="94471"/>
            <a:ext cx="2205137" cy="1157697"/>
          </a:xfrm>
          <a:prstGeom prst="rect">
            <a:avLst/>
          </a:prstGeom>
        </p:spPr>
      </p:pic>
      <p:sp>
        <p:nvSpPr>
          <p:cNvPr id="5" name="TextBox 4">
            <a:extLst>
              <a:ext uri="{FF2B5EF4-FFF2-40B4-BE49-F238E27FC236}">
                <a16:creationId xmlns:a16="http://schemas.microsoft.com/office/drawing/2014/main" id="{5E82CA0B-362B-4AC2-61C8-E9F3913ED67D}"/>
              </a:ext>
            </a:extLst>
          </p:cNvPr>
          <p:cNvSpPr txBox="1"/>
          <p:nvPr/>
        </p:nvSpPr>
        <p:spPr>
          <a:xfrm>
            <a:off x="8455548" y="197864"/>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945422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endParaRPr lang="en-GB" sz="3200" i="1" dirty="0">
              <a:solidFill>
                <a:srgbClr val="FF6600"/>
              </a:solidFill>
            </a:endParaRPr>
          </a:p>
        </p:txBody>
      </p:sp>
      <p:sp>
        <p:nvSpPr>
          <p:cNvPr id="2" name="Content Placeholder 1"/>
          <p:cNvSpPr>
            <a:spLocks noGrp="1"/>
          </p:cNvSpPr>
          <p:nvPr>
            <p:ph idx="1"/>
          </p:nvPr>
        </p:nvSpPr>
        <p:spPr>
          <a:xfrm>
            <a:off x="69508" y="1509440"/>
            <a:ext cx="7852855" cy="4032448"/>
          </a:xfrm>
        </p:spPr>
        <p:txBody>
          <a:bodyPr>
            <a:noAutofit/>
          </a:bodyPr>
          <a:lstStyle/>
          <a:p>
            <a:pPr marL="0" indent="0">
              <a:buNone/>
            </a:pPr>
            <a:r>
              <a:rPr lang="en-GB" sz="1400" dirty="0">
                <a:solidFill>
                  <a:schemeClr val="accent3">
                    <a:lumMod val="50000"/>
                  </a:schemeClr>
                </a:solidFill>
              </a:rPr>
              <a:t>KS2</a:t>
            </a:r>
          </a:p>
          <a:p>
            <a:r>
              <a:rPr lang="en-GB" sz="1400" dirty="0">
                <a:solidFill>
                  <a:schemeClr val="accent3">
                    <a:lumMod val="50000"/>
                  </a:schemeClr>
                </a:solidFill>
              </a:rPr>
              <a:t>As your child moves through the book bands, we encourage them to begin really thinking about the books they are interested in and enjoy. They will be encouraged to try and explore a range of texts, promoting a strong and varied reading diet. </a:t>
            </a:r>
          </a:p>
          <a:p>
            <a:r>
              <a:rPr lang="en-GB" sz="1400" dirty="0">
                <a:solidFill>
                  <a:schemeClr val="accent3">
                    <a:lumMod val="50000"/>
                  </a:schemeClr>
                </a:solidFill>
              </a:rPr>
              <a:t>Whilst the children will have general reminders to change their books, independence is promoted in KS2 and we find most children are able to effectively manage this themselves, finding the balance between giving enough time to a book but also updating it regularly.</a:t>
            </a:r>
          </a:p>
          <a:p>
            <a:r>
              <a:rPr lang="en-GB" sz="1400" dirty="0"/>
              <a:t>Diaries should be in school every day, so they can be stamped if your child reads 1-1, in a Blended Reading session or in a Guided Reading session. However, diaries are not checked by staff every day so please do not send communication to teachers via diaries.</a:t>
            </a:r>
          </a:p>
          <a:p>
            <a:r>
              <a:rPr lang="en-GB" sz="1400" b="1" dirty="0"/>
              <a:t>Remember the expectation is to read to an adult 5 x per week and for this to be recorded in their home school log. </a:t>
            </a:r>
          </a:p>
          <a:p>
            <a:r>
              <a:rPr lang="en-GB" sz="1400" b="1" dirty="0"/>
              <a:t>Weekly book prize draw</a:t>
            </a:r>
          </a:p>
        </p:txBody>
      </p:sp>
      <p:pic>
        <p:nvPicPr>
          <p:cNvPr id="4" name="Picture 3"/>
          <p:cNvPicPr>
            <a:picLocks noChangeAspect="1"/>
          </p:cNvPicPr>
          <p:nvPr/>
        </p:nvPicPr>
        <p:blipFill>
          <a:blip r:embed="rId3"/>
          <a:stretch>
            <a:fillRect/>
          </a:stretch>
        </p:blipFill>
        <p:spPr>
          <a:xfrm>
            <a:off x="6908217" y="192221"/>
            <a:ext cx="1177159" cy="1485922"/>
          </a:xfrm>
          <a:prstGeom prst="rect">
            <a:avLst/>
          </a:prstGeom>
        </p:spPr>
      </p:pic>
      <p:sp>
        <p:nvSpPr>
          <p:cNvPr id="5" name="TextBox 4">
            <a:extLst>
              <a:ext uri="{FF2B5EF4-FFF2-40B4-BE49-F238E27FC236}">
                <a16:creationId xmlns:a16="http://schemas.microsoft.com/office/drawing/2014/main" id="{3A11FE95-70D9-8F79-73D3-C84857406B13}"/>
              </a:ext>
            </a:extLst>
          </p:cNvPr>
          <p:cNvSpPr txBox="1"/>
          <p:nvPr/>
        </p:nvSpPr>
        <p:spPr>
          <a:xfrm>
            <a:off x="8242734" y="188640"/>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285617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Our Home School Log</a:t>
            </a:r>
          </a:p>
        </p:txBody>
      </p:sp>
      <p:sp>
        <p:nvSpPr>
          <p:cNvPr id="2" name="Content Placeholder 1"/>
          <p:cNvSpPr>
            <a:spLocks noGrp="1"/>
          </p:cNvSpPr>
          <p:nvPr>
            <p:ph idx="1"/>
          </p:nvPr>
        </p:nvSpPr>
        <p:spPr>
          <a:xfrm>
            <a:off x="10344" y="946548"/>
            <a:ext cx="7408333" cy="4642692"/>
          </a:xfrm>
        </p:spPr>
        <p:txBody>
          <a:bodyPr>
            <a:noAutofit/>
          </a:bodyPr>
          <a:lstStyle/>
          <a:p>
            <a:pPr algn="just"/>
            <a:r>
              <a:rPr lang="en-GB" sz="1800" dirty="0"/>
              <a:t>This book is to travel to and from school </a:t>
            </a:r>
            <a:r>
              <a:rPr lang="en-GB" sz="1800" b="1" i="1" dirty="0"/>
              <a:t>every day. </a:t>
            </a:r>
          </a:p>
          <a:p>
            <a:pPr algn="just"/>
            <a:r>
              <a:rPr lang="en-GB" sz="1800" dirty="0"/>
              <a:t>We expect all children to read at least 5 times a week at home. You will need to sign to indicate they have done this.</a:t>
            </a:r>
            <a:endParaRPr lang="en-GB" strike="sngStrike" dirty="0"/>
          </a:p>
          <a:p>
            <a:pPr algn="just"/>
            <a:r>
              <a:rPr lang="en-GB" sz="1800" dirty="0"/>
              <a:t>We hope that your child and you as parents find it a useful tool to record your child’s reading achievements. </a:t>
            </a:r>
          </a:p>
          <a:p>
            <a:pPr algn="just"/>
            <a:r>
              <a:rPr lang="en-GB" sz="1800" dirty="0"/>
              <a:t>This book will last for the whole school year and is provided free of charge, however if your child loses their home school book there is a cost of £4.00 to replace it. Please contact the admin office if you need a new diary.</a:t>
            </a:r>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34FF73E2-3529-7CD1-B3E4-2DC52CEFDD01}"/>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474426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52040"/>
            <a:ext cx="6347713" cy="1320800"/>
          </a:xfrm>
        </p:spPr>
        <p:txBody>
          <a:bodyPr>
            <a:normAutofit/>
          </a:bodyPr>
          <a:lstStyle/>
          <a:p>
            <a:r>
              <a:rPr lang="en-GB" dirty="0"/>
              <a:t>Normal Home Learning Expectations</a:t>
            </a:r>
            <a:endParaRPr lang="en-GB" sz="2800" i="1" dirty="0">
              <a:solidFill>
                <a:srgbClr val="FF6600"/>
              </a:solidFill>
            </a:endParaRPr>
          </a:p>
        </p:txBody>
      </p:sp>
      <p:sp>
        <p:nvSpPr>
          <p:cNvPr id="2" name="Content Placeholder 1"/>
          <p:cNvSpPr>
            <a:spLocks noGrp="1"/>
          </p:cNvSpPr>
          <p:nvPr>
            <p:ph idx="1"/>
          </p:nvPr>
        </p:nvSpPr>
        <p:spPr>
          <a:xfrm>
            <a:off x="395536" y="1412776"/>
            <a:ext cx="8352928" cy="4680520"/>
          </a:xfrm>
        </p:spPr>
        <p:txBody>
          <a:bodyPr>
            <a:noAutofit/>
          </a:bodyPr>
          <a:lstStyle/>
          <a:p>
            <a:pPr algn="just"/>
            <a:r>
              <a:rPr lang="en-GB" sz="1400" dirty="0"/>
              <a:t>Our Home Learning Policy can be found on our school website in the Key Information section. </a:t>
            </a:r>
          </a:p>
          <a:p>
            <a:pPr algn="just"/>
            <a:r>
              <a:rPr lang="en-GB" sz="1400" dirty="0"/>
              <a:t>We </a:t>
            </a:r>
            <a:r>
              <a:rPr lang="en-GB" sz="1400" b="1" dirty="0"/>
              <a:t>recognise and value the contribution that learning in the home environment can make </a:t>
            </a:r>
            <a:r>
              <a:rPr lang="en-GB" sz="1400" dirty="0"/>
              <a:t>to our children’s education. All Home Learning is linked to learning done in class. This may consist of activities to consolidate and re-enforce what has been learnt in a lesson, or investigation work linked to a topic. </a:t>
            </a:r>
          </a:p>
          <a:p>
            <a:pPr algn="just"/>
            <a:r>
              <a:rPr lang="en-GB" sz="1400" dirty="0"/>
              <a:t>The expectation for this year group is: </a:t>
            </a:r>
            <a:r>
              <a:rPr lang="en-GB" sz="1400" b="1" i="1" dirty="0">
                <a:solidFill>
                  <a:srgbClr val="FF0000"/>
                </a:solidFill>
              </a:rPr>
              <a:t>45 minutes - 1 hour </a:t>
            </a:r>
            <a:r>
              <a:rPr lang="en-GB" sz="1400" dirty="0"/>
              <a:t>a week in addition to reading.</a:t>
            </a:r>
          </a:p>
          <a:p>
            <a:pPr algn="just"/>
            <a:r>
              <a:rPr lang="en-GB" sz="1400" dirty="0"/>
              <a:t>Instead of the weekly tasks set, there may be a </a:t>
            </a:r>
            <a:r>
              <a:rPr lang="en-GB" sz="1400" b="1" dirty="0"/>
              <a:t>maximum </a:t>
            </a:r>
            <a:r>
              <a:rPr lang="en-GB" sz="1400" dirty="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400" dirty="0"/>
              <a:t>Home learning will be </a:t>
            </a:r>
            <a:r>
              <a:rPr lang="en-GB" sz="1400" dirty="0">
                <a:solidFill>
                  <a:srgbClr val="FF0000"/>
                </a:solidFill>
              </a:rPr>
              <a:t>posted on Seesaw on a</a:t>
            </a:r>
            <a:r>
              <a:rPr lang="en-GB" sz="1400" dirty="0"/>
              <a:t> </a:t>
            </a:r>
            <a:r>
              <a:rPr lang="en-GB" sz="1400" dirty="0">
                <a:solidFill>
                  <a:srgbClr val="FF0000"/>
                </a:solidFill>
              </a:rPr>
              <a:t>Friday</a:t>
            </a:r>
            <a:r>
              <a:rPr lang="en-GB" sz="1400" dirty="0"/>
              <a:t>, to be returned </a:t>
            </a:r>
            <a:r>
              <a:rPr lang="en-GB" sz="1400" dirty="0">
                <a:solidFill>
                  <a:srgbClr val="FF0000"/>
                </a:solidFill>
              </a:rPr>
              <a:t>via Seesaw by </a:t>
            </a:r>
            <a:r>
              <a:rPr lang="en-GB" sz="1400" dirty="0"/>
              <a:t>the following Thursday. </a:t>
            </a:r>
          </a:p>
          <a:p>
            <a:pPr algn="just"/>
            <a:r>
              <a:rPr lang="en-GB" sz="1400" dirty="0"/>
              <a:t>We believe that the support of parents and carers is essential for children to make the most of their home learning opportunities. There are many ways in which parents can help their children, for example, by: encouraging and supporting them; playing games with them; practising times tables, number bonds and telling the time;  practising the children’s phonic patterns and spellings they receive; listening to children read 5 times per week and providing opportunities for real life experience; talking, shopping, using money, cooking, letter writing etc</a:t>
            </a:r>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Oval 4"/>
          <p:cNvSpPr/>
          <p:nvPr/>
        </p:nvSpPr>
        <p:spPr>
          <a:xfrm>
            <a:off x="179512" y="6421978"/>
            <a:ext cx="216024" cy="18466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1EB5DDC-8AB8-DB3B-449E-19C944967B6A}"/>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3115762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808312" cy="1710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915816" y="764704"/>
            <a:ext cx="4032448" cy="1477328"/>
          </a:xfrm>
          <a:prstGeom prst="rect">
            <a:avLst/>
          </a:prstGeom>
          <a:noFill/>
        </p:spPr>
        <p:txBody>
          <a:bodyPr wrap="square" rtlCol="0">
            <a:spAutoFit/>
          </a:bodyPr>
          <a:lstStyle/>
          <a:p>
            <a:pPr algn="ctr"/>
            <a:r>
              <a:rPr lang="en-GB"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323528" y="2507774"/>
            <a:ext cx="7488832" cy="3693319"/>
          </a:xfrm>
          <a:prstGeom prst="rect">
            <a:avLst/>
          </a:prstGeom>
          <a:noFill/>
        </p:spPr>
        <p:txBody>
          <a:bodyPr wrap="square" rtlCol="0">
            <a:spAutoFit/>
          </a:bodyPr>
          <a:lstStyle/>
          <a:p>
            <a:pPr marL="285750" indent="-285750" algn="just">
              <a:buFont typeface="Arial" panose="020B0604020202020204" pitchFamily="34" charset="0"/>
              <a:buChar char="•"/>
            </a:pPr>
            <a:r>
              <a:rPr lang="en-GB" dirty="0"/>
              <a:t>Your child may have an activity on their account that says “In school activity – no home action required”. This means they will be completing the task in school and will not need to complete it at home. This does however provide a good talking point of what your child has been doing in their learning time!</a:t>
            </a:r>
          </a:p>
          <a:p>
            <a:pPr marL="285750" indent="-285750" algn="just">
              <a:buFont typeface="Arial" panose="020B0604020202020204" pitchFamily="34" charset="0"/>
              <a:buChar char="•"/>
            </a:pPr>
            <a:r>
              <a:rPr lang="en-GB" dirty="0"/>
              <a:t>As children progress into KS2, they will have increased independence when it comes to accessing their Home Learning.</a:t>
            </a:r>
          </a:p>
          <a:p>
            <a:pPr marL="285750" indent="-285750" algn="just">
              <a:buFont typeface="Arial" panose="020B0604020202020204" pitchFamily="34" charset="0"/>
              <a:buChar char="•"/>
            </a:pPr>
            <a:r>
              <a:rPr lang="en-GB" dirty="0"/>
              <a:t>On each Home Learning activity set, there will be capacity to indicate whether the activity was completed independently or with support. </a:t>
            </a:r>
          </a:p>
          <a:p>
            <a:pPr marL="285750" indent="-285750" algn="just">
              <a:buFont typeface="Arial" panose="020B0604020202020204" pitchFamily="34" charset="0"/>
              <a:buChar char="•"/>
            </a:pPr>
            <a:r>
              <a:rPr lang="en-GB" dirty="0"/>
              <a:t>Seesaw is a really creative way for children to showcase their learning, we would encourage them to make use of these tools as they feel more confident.</a:t>
            </a:r>
          </a:p>
          <a:p>
            <a:pPr marL="285750" indent="-285750">
              <a:buFont typeface="Arial" panose="020B0604020202020204" pitchFamily="34" charset="0"/>
              <a:buChar char="•"/>
            </a:pPr>
            <a:endParaRPr lang="en-GB" dirty="0"/>
          </a:p>
        </p:txBody>
      </p:sp>
      <p:sp>
        <p:nvSpPr>
          <p:cNvPr id="2" name="TextBox 1">
            <a:extLst>
              <a:ext uri="{FF2B5EF4-FFF2-40B4-BE49-F238E27FC236}">
                <a16:creationId xmlns:a16="http://schemas.microsoft.com/office/drawing/2014/main" id="{C1EDFD13-D58B-3EC1-D113-437D2397A4DC}"/>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3108118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347713" cy="1320800"/>
          </a:xfrm>
        </p:spPr>
        <p:txBody>
          <a:bodyPr>
            <a:normAutofit fontScale="90000"/>
          </a:bodyPr>
          <a:lstStyle/>
          <a:p>
            <a:r>
              <a:rPr lang="en-GB" dirty="0"/>
              <a:t>Some further guidance about Home Learning </a:t>
            </a:r>
            <a:r>
              <a:rPr lang="en-GB" i="1" dirty="0"/>
              <a:t>(all year groups)</a:t>
            </a:r>
          </a:p>
        </p:txBody>
      </p:sp>
      <p:sp>
        <p:nvSpPr>
          <p:cNvPr id="2" name="Content Placeholder 1"/>
          <p:cNvSpPr>
            <a:spLocks noGrp="1"/>
          </p:cNvSpPr>
          <p:nvPr>
            <p:ph idx="1"/>
          </p:nvPr>
        </p:nvSpPr>
        <p:spPr>
          <a:xfrm>
            <a:off x="251520" y="1556792"/>
            <a:ext cx="7848872" cy="4968552"/>
          </a:xfrm>
        </p:spPr>
        <p:txBody>
          <a:bodyPr>
            <a:normAutofit fontScale="92500" lnSpcReduction="20000"/>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dirty="0"/>
              <a:t>If a child does not complete their Home Learning </a:t>
            </a:r>
            <a:r>
              <a:rPr lang="en-GB" b="1" dirty="0"/>
              <a:t>twice</a:t>
            </a:r>
            <a:r>
              <a:rPr lang="en-GB" dirty="0"/>
              <a:t> the class teacher will contact the child’s parents to discuss what support can be put in place. The children will also be asked to complete part or all of the task in school time. </a:t>
            </a:r>
          </a:p>
          <a:p>
            <a:pPr algn="just"/>
            <a:r>
              <a:rPr lang="en-GB" dirty="0"/>
              <a:t>If this continues for three consecutive weeks, the Deputy Headteacher will be informed and will contact parents to ascertain the possible reasons why. </a:t>
            </a:r>
          </a:p>
          <a:p>
            <a:pPr algn="just"/>
            <a:r>
              <a:rPr lang="en-GB" i="1" dirty="0"/>
              <a:t>If homelearning is handed in late – it may well be that the teacher will not mark it until the following week due to other working commitments. </a:t>
            </a:r>
          </a:p>
          <a:p>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
        <p:nvSpPr>
          <p:cNvPr id="5" name="TextBox 4">
            <a:extLst>
              <a:ext uri="{FF2B5EF4-FFF2-40B4-BE49-F238E27FC236}">
                <a16:creationId xmlns:a16="http://schemas.microsoft.com/office/drawing/2014/main" id="{6DB7BFB9-9FBE-C29A-0377-CD1445BD17B4}"/>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394253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521" y="719252"/>
            <a:ext cx="6696744" cy="3671011"/>
          </a:xfrm>
        </p:spPr>
        <p:txBody>
          <a:bodyPr>
            <a:normAutofit/>
          </a:bodyPr>
          <a:lstStyle/>
          <a:p>
            <a:pPr algn="just"/>
            <a:r>
              <a:rPr lang="en-GB" b="1" dirty="0"/>
              <a:t>A reminder for you</a:t>
            </a:r>
            <a:r>
              <a:rPr lang="en-GB" dirty="0"/>
              <a:t>: Our Safer Internet Day for our children is  in the Spring term – further details to follow.</a:t>
            </a:r>
          </a:p>
          <a:p>
            <a:pPr algn="just"/>
            <a:r>
              <a:rPr lang="en-GB" dirty="0"/>
              <a:t>E-safety is planned into our curriculum in both Computing and as part of our PSHE/Jigsaw learning. </a:t>
            </a:r>
          </a:p>
          <a:p>
            <a:pPr algn="just"/>
            <a:r>
              <a:rPr lang="en-GB" dirty="0"/>
              <a:t>We also have lots of information on e-safety on our website in the Children’s section and will signpost you accordingly.</a:t>
            </a:r>
          </a:p>
          <a:p>
            <a:pPr algn="just"/>
            <a:r>
              <a:rPr lang="en-GB" dirty="0"/>
              <a:t>Our E-safety lead (Mrs Roberts) is informed of all e-safety concerns in school and keeps track of emerging patterns. </a:t>
            </a:r>
          </a:p>
          <a:p>
            <a:endParaRPr lang="en-GB" dirty="0"/>
          </a:p>
        </p:txBody>
      </p:sp>
      <p:sp>
        <p:nvSpPr>
          <p:cNvPr id="4" name="Rectangle 3"/>
          <p:cNvSpPr/>
          <p:nvPr/>
        </p:nvSpPr>
        <p:spPr>
          <a:xfrm>
            <a:off x="2627784"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09563" y="3429000"/>
            <a:ext cx="2799108" cy="26015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51B60CF-27EB-48E2-D81A-8AFC2CAA3915}"/>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3420365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323528" y="1438940"/>
            <a:ext cx="7200800" cy="4536504"/>
          </a:xfrm>
        </p:spPr>
        <p:txBody>
          <a:bodyPr>
            <a:normAutofit fontScale="32500" lnSpcReduction="20000"/>
          </a:bodyPr>
          <a:lstStyle/>
          <a:p>
            <a:pPr algn="just"/>
            <a:r>
              <a:rPr lang="en-GB" sz="4500" dirty="0"/>
              <a:t>We continually assess our children throughout the day, week, term so that we know we are providing them with a curriculum they can access and rightfully deserve. This is called formative assessment. </a:t>
            </a:r>
          </a:p>
          <a:p>
            <a:pPr algn="just"/>
            <a:r>
              <a:rPr lang="en-GB" sz="4500" dirty="0"/>
              <a:t>We use a system in school to record your children’s progress throughout the year. Our Leadership Team monitor this system regularly to ensure all pupils are adequately challenged and supported. 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4500" dirty="0"/>
              <a:t>We report how your child/ren are doing in their ongoing and end of year assessments during our Autumn and Spring Parents’ Meetings and of course in their end of year Achievement Report which is sent home in July. </a:t>
            </a:r>
          </a:p>
          <a:p>
            <a:pPr algn="just"/>
            <a:r>
              <a:rPr lang="en-GB" sz="4500" dirty="0"/>
              <a:t>Please do contact us if you have any questions of concerns regarding your child’s curriculum progress.</a:t>
            </a:r>
          </a:p>
          <a:p>
            <a:pPr algn="just"/>
            <a:r>
              <a:rPr lang="en-GB" sz="45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07431675-5957-8F19-3468-7EB7DE2496EB}"/>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32594906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8" y="1412776"/>
            <a:ext cx="8640959" cy="4968552"/>
          </a:xfrm>
        </p:spPr>
        <p:txBody>
          <a:bodyPr>
            <a:normAutofit/>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29EBDF68-DFC7-173D-78B6-D42C1B2A0FFF}"/>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3355997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7524" y="51968"/>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408333" cy="4811761"/>
          </a:xfrm>
        </p:spPr>
        <p:txBody>
          <a:bodyPr>
            <a:noAutofit/>
          </a:bodyPr>
          <a:lstStyle/>
          <a:p>
            <a:pPr algn="just"/>
            <a:r>
              <a:rPr lang="en-GB" sz="2400" dirty="0"/>
              <a:t>If you have difficulty providing your child with essential items of clothing or footwear, a limited amount of financial assistance may be available through Pupil Premium Funding depending on your income. </a:t>
            </a:r>
          </a:p>
          <a:p>
            <a:pPr algn="just"/>
            <a:r>
              <a:rPr lang="en-GB" sz="2400" i="1" dirty="0"/>
              <a:t>We also have lots of second-hand uniform (check out our FOGB page)</a:t>
            </a:r>
          </a:p>
          <a:p>
            <a:pPr algn="just"/>
            <a:r>
              <a:rPr lang="en-GB" sz="2400"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7265" y="4290025"/>
            <a:ext cx="1462934" cy="1950578"/>
          </a:xfrm>
          <a:prstGeom prst="rect">
            <a:avLst/>
          </a:prstGeom>
        </p:spPr>
      </p:pic>
      <p:sp>
        <p:nvSpPr>
          <p:cNvPr id="6" name="TextBox 5">
            <a:extLst>
              <a:ext uri="{FF2B5EF4-FFF2-40B4-BE49-F238E27FC236}">
                <a16:creationId xmlns:a16="http://schemas.microsoft.com/office/drawing/2014/main" id="{DFD0DB65-20C3-F9AB-07E5-902E2D14C443}"/>
              </a:ext>
            </a:extLst>
          </p:cNvPr>
          <p:cNvSpPr txBox="1"/>
          <p:nvPr/>
        </p:nvSpPr>
        <p:spPr>
          <a:xfrm>
            <a:off x="7956376" y="116632"/>
            <a:ext cx="504056" cy="369332"/>
          </a:xfrm>
          <a:prstGeom prst="rect">
            <a:avLst/>
          </a:prstGeom>
          <a:noFill/>
        </p:spPr>
        <p:txBody>
          <a:bodyPr wrap="square" rtlCol="0">
            <a:spAutoFit/>
          </a:bodyPr>
          <a:lstStyle/>
          <a:p>
            <a:r>
              <a:rPr lang="en-GB" dirty="0"/>
              <a:t>S</a:t>
            </a:r>
          </a:p>
        </p:txBody>
      </p:sp>
    </p:spTree>
    <p:extLst>
      <p:ext uri="{BB962C8B-B14F-4D97-AF65-F5344CB8AC3E}">
        <p14:creationId xmlns:p14="http://schemas.microsoft.com/office/powerpoint/2010/main" val="2832905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794190"/>
            <a:ext cx="7511551" cy="4104456"/>
          </a:xfrm>
        </p:spPr>
        <p:txBody>
          <a:bodyPr>
            <a:normAutofit fontScale="92500" lnSpcReduction="10000"/>
          </a:bodyPr>
          <a:lstStyle/>
          <a:p>
            <a:pPr marL="0" indent="0">
              <a:buNone/>
            </a:pPr>
            <a:r>
              <a:rPr lang="en-GB" dirty="0"/>
              <a:t>All children need to come into school wearing a complete P.E. / Games kit on their PE days. Your child needs: </a:t>
            </a:r>
          </a:p>
          <a:p>
            <a:r>
              <a:rPr lang="en-GB" dirty="0"/>
              <a:t>To remove earrings before they come into school and if hair is long, it needs to be tied up. If earrings are worn, they will need to use cover tape</a:t>
            </a:r>
          </a:p>
          <a:p>
            <a:r>
              <a:rPr lang="en-GB" dirty="0">
                <a:solidFill>
                  <a:srgbClr val="FF0000"/>
                </a:solidFill>
              </a:rPr>
              <a:t>To wear plain black shorts underneath jogging bottoms/leggings for indoor PE. Children must have shorts on for health and safety (friction on wall bars – less </a:t>
            </a:r>
            <a:r>
              <a:rPr lang="en-GB" dirty="0" err="1">
                <a:solidFill>
                  <a:srgbClr val="FF0000"/>
                </a:solidFill>
              </a:rPr>
              <a:t>slippy</a:t>
            </a:r>
            <a:r>
              <a:rPr lang="en-GB" dirty="0">
                <a:solidFill>
                  <a:srgbClr val="FF0000"/>
                </a:solidFill>
              </a:rPr>
              <a:t>!)</a:t>
            </a:r>
          </a:p>
          <a:p>
            <a:r>
              <a:rPr lang="en-GB" dirty="0"/>
              <a:t>To wear their plain house coloured T-shirt (these are available from FOGB PTA)</a:t>
            </a:r>
          </a:p>
          <a:p>
            <a:r>
              <a:rPr lang="en-GB" dirty="0"/>
              <a:t>To wear sensible trainers for the whole day</a:t>
            </a:r>
          </a:p>
          <a:p>
            <a:r>
              <a:rPr lang="en-GB" dirty="0"/>
              <a:t>Everything should still be clearly named</a:t>
            </a:r>
          </a:p>
          <a:p>
            <a:r>
              <a:rPr lang="en-GB" dirty="0"/>
              <a:t>It is your family’s responsibility to ensure they wear their kit in school on the right days as PE/Games is a statutory part of our curriculum</a:t>
            </a:r>
          </a:p>
          <a:p>
            <a:endParaRPr lang="en-GB" dirty="0"/>
          </a:p>
        </p:txBody>
      </p:sp>
      <p:pic>
        <p:nvPicPr>
          <p:cNvPr id="7" name="Picture 6"/>
          <p:cNvPicPr>
            <a:picLocks noChangeAspect="1"/>
          </p:cNvPicPr>
          <p:nvPr/>
        </p:nvPicPr>
        <p:blipFill>
          <a:blip r:embed="rId3"/>
          <a:stretch>
            <a:fillRect/>
          </a:stretch>
        </p:blipFill>
        <p:spPr>
          <a:xfrm>
            <a:off x="2384945" y="4696419"/>
            <a:ext cx="3296892" cy="2161581"/>
          </a:xfrm>
          <a:prstGeom prst="rect">
            <a:avLst/>
          </a:prstGeom>
        </p:spPr>
      </p:pic>
      <p:sp>
        <p:nvSpPr>
          <p:cNvPr id="4" name="TextBox 3">
            <a:extLst>
              <a:ext uri="{FF2B5EF4-FFF2-40B4-BE49-F238E27FC236}">
                <a16:creationId xmlns:a16="http://schemas.microsoft.com/office/drawing/2014/main" id="{79E51AC3-3CDD-0531-5B10-526237DB272A}"/>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2499839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4211960" y="3611994"/>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bronze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2"/>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5CAF714-AE42-C41C-9403-46D81156E0CE}"/>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3416683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SLT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
        <p:nvSpPr>
          <p:cNvPr id="3" name="TextBox 2">
            <a:extLst>
              <a:ext uri="{FF2B5EF4-FFF2-40B4-BE49-F238E27FC236}">
                <a16:creationId xmlns:a16="http://schemas.microsoft.com/office/drawing/2014/main" id="{A1866B54-DF85-C528-DCDB-91D2C379931D}"/>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3333319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15051" y="-603448"/>
            <a:ext cx="7905901" cy="1646302"/>
          </a:xfrm>
        </p:spPr>
        <p:txBody>
          <a:bodyPr/>
          <a:lstStyle/>
          <a:p>
            <a:r>
              <a:rPr lang="en-GB"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755576" y="4365104"/>
            <a:ext cx="5826719" cy="1826438"/>
          </a:xfrm>
        </p:spPr>
        <p:txBody>
          <a:bodyPr>
            <a:normAutofit fontScale="85000" lnSpcReduction="20000"/>
          </a:bodyPr>
          <a:lstStyle/>
          <a:p>
            <a:pPr algn="just"/>
            <a:r>
              <a:rPr lang="en-GB" dirty="0"/>
              <a:t>Our Behaviour Code is underpinned by Zones of regulation. This helps enable the children to label their emotions, how their bodies may have been feeling and possible reasons for why they may have felt this way. 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5" name="Picture 4">
            <a:extLst>
              <a:ext uri="{FF2B5EF4-FFF2-40B4-BE49-F238E27FC236}">
                <a16:creationId xmlns:a16="http://schemas.microsoft.com/office/drawing/2014/main" id="{F1ABB7DE-5752-47D7-AAA3-9F1D1A332324}"/>
              </a:ext>
            </a:extLst>
          </p:cNvPr>
          <p:cNvPicPr>
            <a:picLocks noChangeAspect="1"/>
          </p:cNvPicPr>
          <p:nvPr/>
        </p:nvPicPr>
        <p:blipFill>
          <a:blip r:embed="rId2"/>
          <a:stretch>
            <a:fillRect/>
          </a:stretch>
        </p:blipFill>
        <p:spPr>
          <a:xfrm>
            <a:off x="251520" y="980728"/>
            <a:ext cx="4242862" cy="2939332"/>
          </a:xfrm>
          <a:prstGeom prst="rect">
            <a:avLst/>
          </a:prstGeom>
        </p:spPr>
      </p:pic>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153347"/>
            <a:ext cx="4090555" cy="31012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C107B38-6E3F-A936-99E1-74490D381466}"/>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
        <p:nvSpPr>
          <p:cNvPr id="6" name="TextBox 5">
            <a:extLst>
              <a:ext uri="{FF2B5EF4-FFF2-40B4-BE49-F238E27FC236}">
                <a16:creationId xmlns:a16="http://schemas.microsoft.com/office/drawing/2014/main" id="{7492E06E-BB59-C5BD-42AC-F7E2D43BFC11}"/>
              </a:ext>
            </a:extLst>
          </p:cNvPr>
          <p:cNvSpPr txBox="1"/>
          <p:nvPr/>
        </p:nvSpPr>
        <p:spPr>
          <a:xfrm>
            <a:off x="2195736" y="3750166"/>
            <a:ext cx="576064" cy="261610"/>
          </a:xfrm>
          <a:prstGeom prst="rect">
            <a:avLst/>
          </a:prstGeom>
          <a:solidFill>
            <a:schemeClr val="bg1"/>
          </a:solidFill>
        </p:spPr>
        <p:txBody>
          <a:bodyPr wrap="square" rtlCol="0">
            <a:spAutoFit/>
          </a:bodyPr>
          <a:lstStyle/>
          <a:p>
            <a:r>
              <a:rPr lang="en-GB" sz="1100" dirty="0">
                <a:solidFill>
                  <a:schemeClr val="bg2">
                    <a:lumMod val="25000"/>
                  </a:schemeClr>
                </a:solidFill>
              </a:rPr>
              <a:t>Dillon</a:t>
            </a:r>
          </a:p>
        </p:txBody>
      </p:sp>
    </p:spTree>
    <p:extLst>
      <p:ext uri="{BB962C8B-B14F-4D97-AF65-F5344CB8AC3E}">
        <p14:creationId xmlns:p14="http://schemas.microsoft.com/office/powerpoint/2010/main" val="4035555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Dillon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Box 4">
            <a:extLst>
              <a:ext uri="{FF2B5EF4-FFF2-40B4-BE49-F238E27FC236}">
                <a16:creationId xmlns:a16="http://schemas.microsoft.com/office/drawing/2014/main" id="{AC19AEF8-5A8C-724F-12CF-73404753E7B3}"/>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33090839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pPr algn="just"/>
            <a:r>
              <a:rPr lang="en-GB"/>
              <a:t>If your </a:t>
            </a:r>
            <a:r>
              <a:rPr lang="en-GB" dirty="0"/>
              <a:t>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5" name="Picture 4">
            <a:extLst>
              <a:ext uri="{FF2B5EF4-FFF2-40B4-BE49-F238E27FC236}">
                <a16:creationId xmlns:a16="http://schemas.microsoft.com/office/drawing/2014/main" id="{80EEF46E-2DC0-4726-8C0A-6E985C0A8799}"/>
              </a:ext>
            </a:extLst>
          </p:cNvPr>
          <p:cNvPicPr>
            <a:picLocks noChangeAspect="1"/>
          </p:cNvPicPr>
          <p:nvPr/>
        </p:nvPicPr>
        <p:blipFill>
          <a:blip r:embed="rId2"/>
          <a:stretch>
            <a:fillRect/>
          </a:stretch>
        </p:blipFill>
        <p:spPr>
          <a:xfrm>
            <a:off x="5011921" y="1204411"/>
            <a:ext cx="3764599" cy="5445224"/>
          </a:xfrm>
          <a:prstGeom prst="rect">
            <a:avLst/>
          </a:prstGeom>
        </p:spPr>
      </p:pic>
      <p:sp>
        <p:nvSpPr>
          <p:cNvPr id="4" name="TextBox 3">
            <a:extLst>
              <a:ext uri="{FF2B5EF4-FFF2-40B4-BE49-F238E27FC236}">
                <a16:creationId xmlns:a16="http://schemas.microsoft.com/office/drawing/2014/main" id="{27209EAB-29C4-06A9-4FE9-6574CE2165F8}"/>
              </a:ext>
            </a:extLst>
          </p:cNvPr>
          <p:cNvSpPr txBox="1"/>
          <p:nvPr/>
        </p:nvSpPr>
        <p:spPr>
          <a:xfrm>
            <a:off x="7956376" y="116632"/>
            <a:ext cx="504056" cy="369332"/>
          </a:xfrm>
          <a:prstGeom prst="rect">
            <a:avLst/>
          </a:prstGeom>
          <a:noFill/>
        </p:spPr>
        <p:txBody>
          <a:bodyPr wrap="square" rtlCol="0">
            <a:spAutoFit/>
          </a:bodyPr>
          <a:lstStyle/>
          <a:p>
            <a:r>
              <a:rPr lang="en-GB" dirty="0"/>
              <a:t>H</a:t>
            </a:r>
          </a:p>
        </p:txBody>
      </p:sp>
    </p:spTree>
    <p:extLst>
      <p:ext uri="{BB962C8B-B14F-4D97-AF65-F5344CB8AC3E}">
        <p14:creationId xmlns:p14="http://schemas.microsoft.com/office/powerpoint/2010/main" val="1997230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Dillon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
        <p:nvSpPr>
          <p:cNvPr id="4" name="TextBox 3">
            <a:extLst>
              <a:ext uri="{FF2B5EF4-FFF2-40B4-BE49-F238E27FC236}">
                <a16:creationId xmlns:a16="http://schemas.microsoft.com/office/drawing/2014/main" id="{4A024083-C71C-A002-57D8-6D26295C6BA8}"/>
              </a:ext>
            </a:extLst>
          </p:cNvPr>
          <p:cNvSpPr txBox="1"/>
          <p:nvPr/>
        </p:nvSpPr>
        <p:spPr>
          <a:xfrm>
            <a:off x="7956376" y="116632"/>
            <a:ext cx="504056"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1695011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1383019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1167" y="2996952"/>
            <a:ext cx="4416491" cy="3312368"/>
          </a:xfrm>
          <a:prstGeom prst="rect">
            <a:avLst/>
          </a:prstGeom>
        </p:spPr>
      </p:pic>
      <p:pic>
        <p:nvPicPr>
          <p:cNvPr id="3074" name="Picture 2" descr="Jane D. Hull picture quote: At the end of the day, the most overwhelming  key...">
            <a:extLst>
              <a:ext uri="{FF2B5EF4-FFF2-40B4-BE49-F238E27FC236}">
                <a16:creationId xmlns:a16="http://schemas.microsoft.com/office/drawing/2014/main" id="{9A64BC93-B3BB-4071-893E-F5911722FB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749465"/>
            <a:ext cx="3222674" cy="2494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5255</TotalTime>
  <Words>3619</Words>
  <Application>Microsoft Office PowerPoint</Application>
  <PresentationFormat>On-screen Show (4:3)</PresentationFormat>
  <Paragraphs>270</Paragraphs>
  <Slides>34</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Candara</vt:lpstr>
      <vt:lpstr>Noto Sans Symbols</vt:lpstr>
      <vt:lpstr>Wingdings 3</vt:lpstr>
      <vt:lpstr>Facet</vt:lpstr>
      <vt:lpstr>Expectations for Year 5</vt:lpstr>
      <vt:lpstr>Meet the staff team:</vt:lpstr>
      <vt:lpstr>Year 5 Highlights:</vt:lpstr>
      <vt:lpstr>Topics in Year 5</vt:lpstr>
      <vt:lpstr>A typical week in Year 5   </vt:lpstr>
      <vt:lpstr>PowerPoint Presentation</vt:lpstr>
      <vt:lpstr>PowerPoint Presentation</vt:lpstr>
      <vt:lpstr>PSHE</vt:lpstr>
      <vt:lpstr>Curriculum pages on our website </vt:lpstr>
      <vt:lpstr>Termly overview uploaded onto Seesaw as an ‘announcement’ </vt:lpstr>
      <vt:lpstr>Whole School Highlights</vt:lpstr>
      <vt:lpstr>General Information </vt:lpstr>
      <vt:lpstr>https://www.greatbinfields.co.uk/ </vt:lpstr>
      <vt:lpstr>Times tables/Number bonds</vt:lpstr>
      <vt:lpstr>Maths </vt:lpstr>
      <vt:lpstr>Spellings </vt:lpstr>
      <vt:lpstr>Reading</vt:lpstr>
      <vt:lpstr>Our Home School Log</vt:lpstr>
      <vt:lpstr>Normal Home Learning Expectations</vt:lpstr>
      <vt:lpstr>PowerPoint Presentation</vt:lpstr>
      <vt:lpstr>Some further guidance about Home Learning (all year groups)</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SLT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Any Questions?</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Sharon Cordier</cp:lastModifiedBy>
  <cp:revision>387</cp:revision>
  <cp:lastPrinted>2021-08-26T14:06:53Z</cp:lastPrinted>
  <dcterms:created xsi:type="dcterms:W3CDTF">2015-08-23T15:37:56Z</dcterms:created>
  <dcterms:modified xsi:type="dcterms:W3CDTF">2026-09-09T16:29:36Z</dcterms:modified>
</cp:coreProperties>
</file>