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62" r:id="rId5"/>
    <p:sldId id="264" r:id="rId6"/>
    <p:sldId id="265" r:id="rId7"/>
    <p:sldId id="261" r:id="rId8"/>
    <p:sldId id="263" r:id="rId9"/>
    <p:sldId id="26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7591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335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925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915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97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5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23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67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658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381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7592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8121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1454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34303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2188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6326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12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/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BC509DE-F4A8-4563-872E-6E28724FB33B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8038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elenarkell.org.uk/about-dyslexia/information-and-advice/parents/supporting-your-dyslexic-child/" TargetMode="External"/><Relationship Id="rId2" Type="http://schemas.openxmlformats.org/officeDocument/2006/relationships/hyperlink" Target="https://www.nessy.com/en-gb/dyslexia-explained/understanding-dyslexi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dadyslexia.org.uk/" TargetMode="External"/><Relationship Id="rId5" Type="http://schemas.openxmlformats.org/officeDocument/2006/relationships/hyperlink" Target="https://collins.co.uk/pages/barrington-stoke?gad_source=1&amp;gad_campaignid=18144540891&amp;gbraid=0AAAAADn5sx77vR_hy1p8OmTwxwmJ7PGw2&amp;gclid=EAIaIQobChMI6tDcw-W6kwMVR5BQBh3bBRvfEAAYASAAEgL_ZPD_BwE" TargetMode="External"/><Relationship Id="rId4" Type="http://schemas.openxmlformats.org/officeDocument/2006/relationships/hyperlink" Target="https://www.borrowbox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ED984-7350-4635-A9A2-1BA6828DE3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SEND Coffee Session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CC5905-7161-482D-AD34-C545523519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Dyslexia</a:t>
            </a:r>
          </a:p>
        </p:txBody>
      </p:sp>
    </p:spTree>
    <p:extLst>
      <p:ext uri="{BB962C8B-B14F-4D97-AF65-F5344CB8AC3E}">
        <p14:creationId xmlns:p14="http://schemas.microsoft.com/office/powerpoint/2010/main" val="954582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DB6E6-4B3B-4409-AD46-3AD3D61EB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1009837-A908-44C4-8B73-F5117F1B69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3388" y="353162"/>
            <a:ext cx="5105117" cy="5514237"/>
          </a:xfrm>
        </p:spPr>
      </p:pic>
    </p:spTree>
    <p:extLst>
      <p:ext uri="{BB962C8B-B14F-4D97-AF65-F5344CB8AC3E}">
        <p14:creationId xmlns:p14="http://schemas.microsoft.com/office/powerpoint/2010/main" val="1509107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D4ECF-9F1F-4912-930E-601F3C118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B42AA-156F-43B3-823F-AC756D19A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7487A0-DEA0-45A9-BAF0-4775D2C307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7333" y="296035"/>
            <a:ext cx="5624807" cy="612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301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21A63F4-9AAD-469A-BD2D-8F29D57FA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8133" y="482600"/>
            <a:ext cx="10600996" cy="5510188"/>
          </a:xfrm>
        </p:spPr>
      </p:pic>
    </p:spTree>
    <p:extLst>
      <p:ext uri="{BB962C8B-B14F-4D97-AF65-F5344CB8AC3E}">
        <p14:creationId xmlns:p14="http://schemas.microsoft.com/office/powerpoint/2010/main" val="3262956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520DC-1B6A-48C6-8DB8-D046AED3B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575732"/>
            <a:ext cx="8534400" cy="1507067"/>
          </a:xfrm>
        </p:spPr>
        <p:txBody>
          <a:bodyPr/>
          <a:lstStyle/>
          <a:p>
            <a:r>
              <a:rPr lang="en-GB" dirty="0"/>
              <a:t>What is Dyslexia and Myths associated with it.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0B0B5-FF50-4F23-A47F-F26F21D87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2370667"/>
            <a:ext cx="8534400" cy="3615267"/>
          </a:xfrm>
        </p:spPr>
        <p:txBody>
          <a:bodyPr/>
          <a:lstStyle/>
          <a:p>
            <a:r>
              <a:rPr lang="en-GB" dirty="0"/>
              <a:t>https://www.youtube.com/watch?v=BOn4DWBNdOU</a:t>
            </a:r>
          </a:p>
          <a:p>
            <a:r>
              <a:rPr lang="en-GB" dirty="0"/>
              <a:t>https://www.nessy.com/en-gb/dyslexia-explained/understanding-dyslexia/dyslexia-myths</a:t>
            </a:r>
          </a:p>
        </p:txBody>
      </p:sp>
    </p:spTree>
    <p:extLst>
      <p:ext uri="{BB962C8B-B14F-4D97-AF65-F5344CB8AC3E}">
        <p14:creationId xmlns:p14="http://schemas.microsoft.com/office/powerpoint/2010/main" val="4241027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EAF70-2990-4DCD-BD39-F3B24BD9C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479" y="237065"/>
            <a:ext cx="8534400" cy="1507067"/>
          </a:xfrm>
        </p:spPr>
        <p:txBody>
          <a:bodyPr/>
          <a:lstStyle/>
          <a:p>
            <a:r>
              <a:rPr lang="en-GB" dirty="0"/>
              <a:t>Label – good or bad?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3AAB9-D3FB-4BB8-AECB-6B8388E43E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286933"/>
            <a:ext cx="8534400" cy="533400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Positives </a:t>
            </a:r>
          </a:p>
          <a:p>
            <a:r>
              <a:rPr lang="en-GB" dirty="0"/>
              <a:t>Feeling understood </a:t>
            </a:r>
          </a:p>
          <a:p>
            <a:r>
              <a:rPr lang="en-GB" dirty="0"/>
              <a:t>Feeling more able to celebrate strengths and have a hopeful view of the future </a:t>
            </a:r>
          </a:p>
          <a:p>
            <a:r>
              <a:rPr lang="en-GB" dirty="0"/>
              <a:t> Positive associations in research* and popular media </a:t>
            </a:r>
          </a:p>
          <a:p>
            <a:r>
              <a:rPr lang="en-GB" dirty="0"/>
              <a:t>Creativity, Problem-solving, Imagination *findings are inconsistent</a:t>
            </a:r>
          </a:p>
          <a:p>
            <a:pPr marL="0" indent="0">
              <a:buNone/>
            </a:pPr>
            <a:r>
              <a:rPr lang="en-GB" dirty="0"/>
              <a:t>Things to remember - </a:t>
            </a:r>
          </a:p>
          <a:p>
            <a:r>
              <a:rPr lang="en-GB" dirty="0"/>
              <a:t>A label of dyslexia does not tell you the specifics of what a child is finding difficult </a:t>
            </a:r>
          </a:p>
          <a:p>
            <a:r>
              <a:rPr lang="en-GB" dirty="0"/>
              <a:t>Research evidence does not support specific interventions that are more beneficial for children with a dyslexia label (compared to other children with literacy difficulties) • Which is a good thing! We can apply the same strategies and support to all those finding literacy learning hard.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429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D3A93-1C04-40B2-80E2-F58B40D5C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304799"/>
            <a:ext cx="8534400" cy="1507067"/>
          </a:xfrm>
        </p:spPr>
        <p:txBody>
          <a:bodyPr/>
          <a:lstStyle/>
          <a:p>
            <a:r>
              <a:rPr lang="en-GB" dirty="0"/>
              <a:t>Support in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F0EC2-9141-404C-92BA-9F640FCA4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878" y="1621366"/>
            <a:ext cx="8534400" cy="4652434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Literacy interventions</a:t>
            </a:r>
          </a:p>
          <a:p>
            <a:r>
              <a:rPr lang="en-GB" dirty="0"/>
              <a:t>Multi-sensory Learning</a:t>
            </a:r>
          </a:p>
          <a:p>
            <a:r>
              <a:rPr lang="en-GB" dirty="0"/>
              <a:t>Task break downs</a:t>
            </a:r>
          </a:p>
          <a:p>
            <a:r>
              <a:rPr lang="en-GB" dirty="0"/>
              <a:t>Technology (spellchecker, text to speech software, speech to text software)</a:t>
            </a:r>
          </a:p>
          <a:p>
            <a:r>
              <a:rPr lang="en-GB" dirty="0"/>
              <a:t>Reading bookmarks</a:t>
            </a:r>
          </a:p>
          <a:p>
            <a:r>
              <a:rPr lang="en-GB" dirty="0"/>
              <a:t>Pre-learning / over learning – ask about class books</a:t>
            </a:r>
          </a:p>
          <a:p>
            <a:r>
              <a:rPr lang="en-GB" dirty="0"/>
              <a:t>Repetition</a:t>
            </a:r>
          </a:p>
          <a:p>
            <a:r>
              <a:rPr lang="en-GB" dirty="0"/>
              <a:t>Verbal active recall - ask the child to state what you have asked them to do.</a:t>
            </a:r>
          </a:p>
          <a:p>
            <a:r>
              <a:rPr lang="en-GB" dirty="0"/>
              <a:t>Reduce working memory load.</a:t>
            </a:r>
          </a:p>
          <a:p>
            <a:r>
              <a:rPr lang="en-GB" dirty="0"/>
              <a:t>Extra time for tests</a:t>
            </a:r>
          </a:p>
          <a:p>
            <a:r>
              <a:rPr lang="en-GB" dirty="0"/>
              <a:t>Limit copying from the board</a:t>
            </a:r>
          </a:p>
          <a:p>
            <a:r>
              <a:rPr lang="en-GB" dirty="0"/>
              <a:t>Using Mnemonic spelling strategies</a:t>
            </a:r>
          </a:p>
          <a:p>
            <a:r>
              <a:rPr lang="en-GB" dirty="0"/>
              <a:t>Having someone read for the child or scribe for the child.</a:t>
            </a:r>
          </a:p>
          <a:p>
            <a:r>
              <a:rPr lang="en-GB" dirty="0"/>
              <a:t>Reduced spellings per week.</a:t>
            </a:r>
          </a:p>
          <a:p>
            <a:r>
              <a:rPr lang="en-GB" dirty="0"/>
              <a:t>RNIB </a:t>
            </a:r>
            <a:r>
              <a:rPr lang="en-GB" dirty="0" err="1"/>
              <a:t>Bookshare</a:t>
            </a:r>
            <a:r>
              <a:rPr lang="en-GB" dirty="0"/>
              <a:t> - https://www.rnibbookshare.org/about/information-for-parents</a:t>
            </a:r>
          </a:p>
        </p:txBody>
      </p:sp>
    </p:spTree>
    <p:extLst>
      <p:ext uri="{BB962C8B-B14F-4D97-AF65-F5344CB8AC3E}">
        <p14:creationId xmlns:p14="http://schemas.microsoft.com/office/powerpoint/2010/main" val="29027153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68D7D-282A-4555-8F55-198FB1BFA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347132"/>
            <a:ext cx="8534400" cy="1507067"/>
          </a:xfrm>
        </p:spPr>
        <p:txBody>
          <a:bodyPr/>
          <a:lstStyle/>
          <a:p>
            <a:r>
              <a:rPr lang="en-GB" dirty="0"/>
              <a:t>How to support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1F9C81-CE9C-489A-AF8C-2EAE22718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2032000"/>
            <a:ext cx="8534400" cy="3615267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Use reading materials that your child finds interesting e.g. comics.</a:t>
            </a:r>
          </a:p>
          <a:p>
            <a:r>
              <a:rPr lang="en-GB" dirty="0"/>
              <a:t>Read aloud to your child.</a:t>
            </a:r>
          </a:p>
          <a:p>
            <a:r>
              <a:rPr lang="en-GB" dirty="0"/>
              <a:t>Playing games with word sounds.</a:t>
            </a:r>
          </a:p>
          <a:p>
            <a:r>
              <a:rPr lang="en-GB" dirty="0"/>
              <a:t>Audio books</a:t>
            </a:r>
          </a:p>
          <a:p>
            <a:r>
              <a:rPr lang="en-GB" dirty="0"/>
              <a:t>Visuals for organisation and promoting independence.</a:t>
            </a:r>
          </a:p>
          <a:p>
            <a:r>
              <a:rPr lang="en-GB" dirty="0"/>
              <a:t>Establish clear routines.</a:t>
            </a:r>
          </a:p>
          <a:p>
            <a:r>
              <a:rPr lang="en-GB" dirty="0"/>
              <a:t>Time for processing – audio dyslexia</a:t>
            </a:r>
          </a:p>
          <a:p>
            <a:r>
              <a:rPr lang="en-GB" dirty="0"/>
              <a:t>Remind your child that they have many skills that are important, not focus just on what they find difficult.</a:t>
            </a:r>
          </a:p>
          <a:p>
            <a:r>
              <a:rPr lang="en-GB" dirty="0"/>
              <a:t>Help your child find strategies that work for them e.g. colour coding, post its, having set spaces for things.</a:t>
            </a:r>
          </a:p>
          <a:p>
            <a:r>
              <a:rPr lang="en-GB" dirty="0"/>
              <a:t>Remind your child that dyslexia is not a sign of intelligence.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683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28DAF-077B-4B33-AD26-D238B76EB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/>
              <a:t>Useful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4BD28-58E4-41DF-A010-71A09A51D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078" y="1888068"/>
            <a:ext cx="8534400" cy="4148666"/>
          </a:xfrm>
        </p:spPr>
        <p:txBody>
          <a:bodyPr>
            <a:normAutofit fontScale="850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Nessy</a:t>
            </a:r>
            <a:r>
              <a:rPr lang="en-GB" dirty="0"/>
              <a:t> - </a:t>
            </a:r>
            <a:r>
              <a:rPr lang="en-GB" dirty="0">
                <a:hlinkClick r:id="rId2"/>
              </a:rPr>
              <a:t>https://www.nessy.com/en-gb/dyslexia-explained/understanding-dyslexia</a:t>
            </a:r>
            <a:endParaRPr lang="en-GB" dirty="0"/>
          </a:p>
          <a:p>
            <a:r>
              <a:rPr lang="en-GB" dirty="0"/>
              <a:t>Helen Arkell - </a:t>
            </a:r>
            <a:r>
              <a:rPr lang="en-GB" dirty="0">
                <a:hlinkClick r:id="rId3"/>
              </a:rPr>
              <a:t>https://helenarkell.org.uk/about-dyslexia/information-and-advice/parents/supporting-your-dyslexic-child/</a:t>
            </a:r>
            <a:endParaRPr lang="en-GB" dirty="0"/>
          </a:p>
          <a:p>
            <a:r>
              <a:rPr lang="en-GB" dirty="0"/>
              <a:t>Borrow Box - </a:t>
            </a:r>
            <a:r>
              <a:rPr lang="en-GB" dirty="0">
                <a:hlinkClick r:id="rId4"/>
              </a:rPr>
              <a:t>https://www.borrowbox.com/</a:t>
            </a:r>
            <a:endParaRPr lang="en-GB" dirty="0"/>
          </a:p>
          <a:p>
            <a:r>
              <a:rPr lang="en-GB" dirty="0"/>
              <a:t>Barrington Stoke Books - </a:t>
            </a:r>
            <a:r>
              <a:rPr lang="en-GB" dirty="0">
                <a:hlinkClick r:id="rId5"/>
              </a:rPr>
              <a:t>https://collins.co.uk/pages/barrington-stoke?gad_source=1&amp;gad_campaignid=18144540891&amp;gbraid=0AAAAADn5sx77vR_hy1p8OmTwxwmJ7PGw2&amp;gclid=EAIaIQobChMI6tDcw-W6kwMVR5BQBh3bBRvfEAAYASAAEgL_ZPD_BwE</a:t>
            </a:r>
            <a:endParaRPr lang="en-GB" dirty="0"/>
          </a:p>
          <a:p>
            <a:r>
              <a:rPr lang="en-GB" dirty="0"/>
              <a:t>British Dyslexia association - </a:t>
            </a:r>
            <a:r>
              <a:rPr lang="en-GB" dirty="0">
                <a:hlinkClick r:id="rId6"/>
              </a:rPr>
              <a:t>https://www.bdadyslexia.org.uk/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798090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482</TotalTime>
  <Words>464</Words>
  <Application>Microsoft Office PowerPoint</Application>
  <PresentationFormat>Widescreen</PresentationFormat>
  <Paragraphs>58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Century Gothic</vt:lpstr>
      <vt:lpstr>Wingdings 3</vt:lpstr>
      <vt:lpstr>Slice</vt:lpstr>
      <vt:lpstr>SEND Coffee Session </vt:lpstr>
      <vt:lpstr>PowerPoint Presentation</vt:lpstr>
      <vt:lpstr>PowerPoint Presentation</vt:lpstr>
      <vt:lpstr>PowerPoint Presentation</vt:lpstr>
      <vt:lpstr>What is Dyslexia and Myths associated with it.</vt:lpstr>
      <vt:lpstr>Label – good or bad?</vt:lpstr>
      <vt:lpstr>Support in school</vt:lpstr>
      <vt:lpstr>How to support at home</vt:lpstr>
      <vt:lpstr>Useful links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SEND Coffee Session 1</dc:title>
  <dc:creator>Cheryl Khan</dc:creator>
  <cp:lastModifiedBy>Cheryl Khan</cp:lastModifiedBy>
  <cp:revision>23</cp:revision>
  <dcterms:created xsi:type="dcterms:W3CDTF">2025-06-05T06:52:10Z</dcterms:created>
  <dcterms:modified xsi:type="dcterms:W3CDTF">2026-03-25T10:15:50Z</dcterms:modified>
</cp:coreProperties>
</file>